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ink/ink1.xml" ContentType="application/inkml+xml"/>
  <Override PartName="/ppt/notesSlides/notesSlide127.xml" ContentType="application/vnd.openxmlformats-officedocument.presentationml.notesSlide+xml"/>
  <Override PartName="/ppt/ink/ink2.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07" r:id="rId3"/>
  </p:sldMasterIdLst>
  <p:notesMasterIdLst>
    <p:notesMasterId r:id="rId219"/>
  </p:notesMasterIdLst>
  <p:handoutMasterIdLst>
    <p:handoutMasterId r:id="rId220"/>
  </p:handoutMasterIdLst>
  <p:sldIdLst>
    <p:sldId id="294" r:id="rId4"/>
    <p:sldId id="1705" r:id="rId5"/>
    <p:sldId id="1882" r:id="rId6"/>
    <p:sldId id="1883" r:id="rId7"/>
    <p:sldId id="1884" r:id="rId8"/>
    <p:sldId id="4584" r:id="rId9"/>
    <p:sldId id="1709" r:id="rId10"/>
    <p:sldId id="1710" r:id="rId11"/>
    <p:sldId id="1708" r:id="rId12"/>
    <p:sldId id="1711" r:id="rId13"/>
    <p:sldId id="1712" r:id="rId14"/>
    <p:sldId id="1714" r:id="rId15"/>
    <p:sldId id="1713" r:id="rId16"/>
    <p:sldId id="1715" r:id="rId17"/>
    <p:sldId id="4656" r:id="rId18"/>
    <p:sldId id="1890" r:id="rId19"/>
    <p:sldId id="1891" r:id="rId20"/>
    <p:sldId id="1892" r:id="rId21"/>
    <p:sldId id="1866" r:id="rId22"/>
    <p:sldId id="1867" r:id="rId23"/>
    <p:sldId id="1868" r:id="rId24"/>
    <p:sldId id="1869" r:id="rId25"/>
    <p:sldId id="4657" r:id="rId26"/>
    <p:sldId id="539" r:id="rId27"/>
    <p:sldId id="406" r:id="rId28"/>
    <p:sldId id="4586" r:id="rId29"/>
    <p:sldId id="4664" r:id="rId30"/>
    <p:sldId id="1894" r:id="rId31"/>
    <p:sldId id="1895" r:id="rId32"/>
    <p:sldId id="412" r:id="rId33"/>
    <p:sldId id="1936" r:id="rId34"/>
    <p:sldId id="1896" r:id="rId35"/>
    <p:sldId id="4665" r:id="rId36"/>
    <p:sldId id="4666" r:id="rId37"/>
    <p:sldId id="4668" r:id="rId38"/>
    <p:sldId id="571" r:id="rId39"/>
    <p:sldId id="1914" r:id="rId40"/>
    <p:sldId id="4587" r:id="rId41"/>
    <p:sldId id="4591" r:id="rId42"/>
    <p:sldId id="4658" r:id="rId43"/>
    <p:sldId id="4669" r:id="rId44"/>
    <p:sldId id="1938" r:id="rId45"/>
    <p:sldId id="4670" r:id="rId46"/>
    <p:sldId id="4671" r:id="rId47"/>
    <p:sldId id="4672" r:id="rId48"/>
    <p:sldId id="4673" r:id="rId49"/>
    <p:sldId id="4674" r:id="rId50"/>
    <p:sldId id="4675" r:id="rId51"/>
    <p:sldId id="4676" r:id="rId52"/>
    <p:sldId id="4677" r:id="rId53"/>
    <p:sldId id="4678" r:id="rId54"/>
    <p:sldId id="4679" r:id="rId55"/>
    <p:sldId id="4681" r:id="rId56"/>
    <p:sldId id="4683" r:id="rId57"/>
    <p:sldId id="4690" r:id="rId58"/>
    <p:sldId id="4691" r:id="rId59"/>
    <p:sldId id="4684" r:id="rId60"/>
    <p:sldId id="4685" r:id="rId61"/>
    <p:sldId id="4686" r:id="rId62"/>
    <p:sldId id="4687" r:id="rId63"/>
    <p:sldId id="4688" r:id="rId64"/>
    <p:sldId id="4693" r:id="rId65"/>
    <p:sldId id="4592" r:id="rId66"/>
    <p:sldId id="4595" r:id="rId67"/>
    <p:sldId id="1738" r:id="rId68"/>
    <p:sldId id="4593" r:id="rId69"/>
    <p:sldId id="359" r:id="rId70"/>
    <p:sldId id="4594" r:id="rId71"/>
    <p:sldId id="1956" r:id="rId72"/>
    <p:sldId id="4596" r:id="rId73"/>
    <p:sldId id="4597" r:id="rId74"/>
    <p:sldId id="1960" r:id="rId75"/>
    <p:sldId id="4589" r:id="rId76"/>
    <p:sldId id="296" r:id="rId77"/>
    <p:sldId id="4598" r:id="rId78"/>
    <p:sldId id="4694" r:id="rId79"/>
    <p:sldId id="1915" r:id="rId80"/>
    <p:sldId id="1927" r:id="rId81"/>
    <p:sldId id="1930" r:id="rId82"/>
    <p:sldId id="4599" r:id="rId83"/>
    <p:sldId id="1737" r:id="rId84"/>
    <p:sldId id="323" r:id="rId85"/>
    <p:sldId id="429" r:id="rId86"/>
    <p:sldId id="322" r:id="rId87"/>
    <p:sldId id="301" r:id="rId88"/>
    <p:sldId id="303" r:id="rId89"/>
    <p:sldId id="312" r:id="rId90"/>
    <p:sldId id="313" r:id="rId91"/>
    <p:sldId id="491" r:id="rId92"/>
    <p:sldId id="315" r:id="rId93"/>
    <p:sldId id="422" r:id="rId94"/>
    <p:sldId id="423" r:id="rId95"/>
    <p:sldId id="424" r:id="rId96"/>
    <p:sldId id="310" r:id="rId97"/>
    <p:sldId id="4601" r:id="rId98"/>
    <p:sldId id="4602" r:id="rId99"/>
    <p:sldId id="1931" r:id="rId100"/>
    <p:sldId id="1932" r:id="rId101"/>
    <p:sldId id="1933" r:id="rId102"/>
    <p:sldId id="4604" r:id="rId103"/>
    <p:sldId id="4606" r:id="rId104"/>
    <p:sldId id="4607" r:id="rId105"/>
    <p:sldId id="360" r:id="rId106"/>
    <p:sldId id="4614" r:id="rId107"/>
    <p:sldId id="4615" r:id="rId108"/>
    <p:sldId id="4616" r:id="rId109"/>
    <p:sldId id="4617" r:id="rId110"/>
    <p:sldId id="4618" r:id="rId111"/>
    <p:sldId id="4619" r:id="rId112"/>
    <p:sldId id="1739" r:id="rId113"/>
    <p:sldId id="4620" r:id="rId114"/>
    <p:sldId id="4621" r:id="rId115"/>
    <p:sldId id="493" r:id="rId116"/>
    <p:sldId id="4622" r:id="rId117"/>
    <p:sldId id="4623" r:id="rId118"/>
    <p:sldId id="342" r:id="rId119"/>
    <p:sldId id="4608" r:id="rId120"/>
    <p:sldId id="350" r:id="rId121"/>
    <p:sldId id="348" r:id="rId122"/>
    <p:sldId id="343" r:id="rId123"/>
    <p:sldId id="346" r:id="rId124"/>
    <p:sldId id="4609" r:id="rId125"/>
    <p:sldId id="351" r:id="rId126"/>
    <p:sldId id="4610" r:id="rId127"/>
    <p:sldId id="354" r:id="rId128"/>
    <p:sldId id="353" r:id="rId129"/>
    <p:sldId id="492" r:id="rId130"/>
    <p:sldId id="4611" r:id="rId131"/>
    <p:sldId id="355" r:id="rId132"/>
    <p:sldId id="358" r:id="rId133"/>
    <p:sldId id="4612" r:id="rId134"/>
    <p:sldId id="4613" r:id="rId135"/>
    <p:sldId id="4650" r:id="rId136"/>
    <p:sldId id="4624" r:id="rId137"/>
    <p:sldId id="362" r:id="rId138"/>
    <p:sldId id="4626" r:id="rId139"/>
    <p:sldId id="4627" r:id="rId140"/>
    <p:sldId id="4628" r:id="rId141"/>
    <p:sldId id="361" r:id="rId142"/>
    <p:sldId id="4629" r:id="rId143"/>
    <p:sldId id="4630" r:id="rId144"/>
    <p:sldId id="4631" r:id="rId145"/>
    <p:sldId id="4632" r:id="rId146"/>
    <p:sldId id="415" r:id="rId147"/>
    <p:sldId id="4633" r:id="rId148"/>
    <p:sldId id="4634" r:id="rId149"/>
    <p:sldId id="494" r:id="rId150"/>
    <p:sldId id="376" r:id="rId151"/>
    <p:sldId id="4635" r:id="rId152"/>
    <p:sldId id="4636" r:id="rId153"/>
    <p:sldId id="368" r:id="rId154"/>
    <p:sldId id="377" r:id="rId155"/>
    <p:sldId id="4651" r:id="rId156"/>
    <p:sldId id="4648" r:id="rId157"/>
    <p:sldId id="4625" r:id="rId158"/>
    <p:sldId id="549" r:id="rId159"/>
    <p:sldId id="1740" r:id="rId160"/>
    <p:sldId id="4652" r:id="rId161"/>
    <p:sldId id="1964" r:id="rId162"/>
    <p:sldId id="1962" r:id="rId163"/>
    <p:sldId id="1965" r:id="rId164"/>
    <p:sldId id="1966" r:id="rId165"/>
    <p:sldId id="1967" r:id="rId166"/>
    <p:sldId id="1988" r:id="rId167"/>
    <p:sldId id="1969" r:id="rId168"/>
    <p:sldId id="4695" r:id="rId169"/>
    <p:sldId id="1970" r:id="rId170"/>
    <p:sldId id="1971" r:id="rId171"/>
    <p:sldId id="1972" r:id="rId172"/>
    <p:sldId id="1973" r:id="rId173"/>
    <p:sldId id="1974" r:id="rId174"/>
    <p:sldId id="4699" r:id="rId175"/>
    <p:sldId id="4697" r:id="rId176"/>
    <p:sldId id="1976" r:id="rId177"/>
    <p:sldId id="1977" r:id="rId178"/>
    <p:sldId id="1978" r:id="rId179"/>
    <p:sldId id="4700" r:id="rId180"/>
    <p:sldId id="1980" r:id="rId181"/>
    <p:sldId id="4701" r:id="rId182"/>
    <p:sldId id="4702" r:id="rId183"/>
    <p:sldId id="4703" r:id="rId184"/>
    <p:sldId id="4704" r:id="rId185"/>
    <p:sldId id="4707" r:id="rId186"/>
    <p:sldId id="4708" r:id="rId187"/>
    <p:sldId id="4705" r:id="rId188"/>
    <p:sldId id="1995" r:id="rId189"/>
    <p:sldId id="4653" r:id="rId190"/>
    <p:sldId id="4709" r:id="rId191"/>
    <p:sldId id="1568" r:id="rId192"/>
    <p:sldId id="4710" r:id="rId193"/>
    <p:sldId id="4711" r:id="rId194"/>
    <p:sldId id="4712" r:id="rId195"/>
    <p:sldId id="4714" r:id="rId196"/>
    <p:sldId id="4713" r:id="rId197"/>
    <p:sldId id="4715" r:id="rId198"/>
    <p:sldId id="1600" r:id="rId199"/>
    <p:sldId id="373" r:id="rId200"/>
    <p:sldId id="4718" r:id="rId201"/>
    <p:sldId id="411" r:id="rId202"/>
    <p:sldId id="4661" r:id="rId203"/>
    <p:sldId id="338" r:id="rId204"/>
    <p:sldId id="474" r:id="rId205"/>
    <p:sldId id="4662" r:id="rId206"/>
    <p:sldId id="4663" r:id="rId207"/>
    <p:sldId id="382" r:id="rId208"/>
    <p:sldId id="383" r:id="rId209"/>
    <p:sldId id="475" r:id="rId210"/>
    <p:sldId id="484" r:id="rId211"/>
    <p:sldId id="339" r:id="rId212"/>
    <p:sldId id="485" r:id="rId213"/>
    <p:sldId id="476" r:id="rId214"/>
    <p:sldId id="387" r:id="rId215"/>
    <p:sldId id="340" r:id="rId216"/>
    <p:sldId id="341" r:id="rId217"/>
    <p:sldId id="297" r:id="rId2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72F083F-F331-495B-B6F0-CB4A8D9D5B56}">
          <p14:sldIdLst>
            <p14:sldId id="294"/>
          </p14:sldIdLst>
        </p14:section>
        <p14:section name="Introduction" id="{4C7A14AC-F47E-4E04-A80E-186AA8D1536D}">
          <p14:sldIdLst>
            <p14:sldId id="1705"/>
            <p14:sldId id="1882"/>
            <p14:sldId id="1883"/>
            <p14:sldId id="1884"/>
          </p14:sldIdLst>
        </p14:section>
        <p14:section name="Overview and Value Proposition" id="{C9F62028-CD88-406F-82E3-84E5F49A5B7E}">
          <p14:sldIdLst>
            <p14:sldId id="4584"/>
            <p14:sldId id="1709"/>
            <p14:sldId id="1710"/>
            <p14:sldId id="1708"/>
            <p14:sldId id="1711"/>
            <p14:sldId id="1712"/>
            <p14:sldId id="1714"/>
            <p14:sldId id="1713"/>
            <p14:sldId id="1715"/>
          </p14:sldIdLst>
        </p14:section>
        <p14:section name="Resource Model" id="{750D2A6D-0162-4C9C-9A68-687048009117}">
          <p14:sldIdLst>
            <p14:sldId id="4656"/>
            <p14:sldId id="1890"/>
            <p14:sldId id="1891"/>
            <p14:sldId id="1892"/>
            <p14:sldId id="1866"/>
            <p14:sldId id="1867"/>
            <p14:sldId id="1868"/>
            <p14:sldId id="1869"/>
          </p14:sldIdLst>
        </p14:section>
        <p14:section name="Sys Internals" id="{5C877E48-29C9-4231-921C-9CFEB2B6AF64}">
          <p14:sldIdLst>
            <p14:sldId id="4657"/>
            <p14:sldId id="539"/>
            <p14:sldId id="406"/>
          </p14:sldIdLst>
        </p14:section>
        <p14:section name="Request Units &amp; Billing" id="{99CE8299-CCDE-4603-A8D5-E8E4D94AFD8D}">
          <p14:sldIdLst>
            <p14:sldId id="4586"/>
            <p14:sldId id="4664"/>
            <p14:sldId id="1894"/>
            <p14:sldId id="1895"/>
            <p14:sldId id="412"/>
            <p14:sldId id="1936"/>
            <p14:sldId id="1896"/>
            <p14:sldId id="4665"/>
            <p14:sldId id="4666"/>
            <p14:sldId id="4668"/>
            <p14:sldId id="571"/>
            <p14:sldId id="1914"/>
            <p14:sldId id="4587"/>
          </p14:sldIdLst>
        </p14:section>
        <p14:section name="Data Modeling" id="{A333FDFC-524B-42BE-900B-E0872282C684}">
          <p14:sldIdLst>
            <p14:sldId id="4591"/>
            <p14:sldId id="4658"/>
            <p14:sldId id="4669"/>
            <p14:sldId id="1938"/>
            <p14:sldId id="4670"/>
            <p14:sldId id="4671"/>
            <p14:sldId id="4672"/>
            <p14:sldId id="4673"/>
            <p14:sldId id="4674"/>
            <p14:sldId id="4675"/>
            <p14:sldId id="4676"/>
            <p14:sldId id="4677"/>
            <p14:sldId id="4678"/>
            <p14:sldId id="4679"/>
            <p14:sldId id="4681"/>
            <p14:sldId id="4683"/>
            <p14:sldId id="4690"/>
            <p14:sldId id="4691"/>
            <p14:sldId id="4684"/>
            <p14:sldId id="4685"/>
            <p14:sldId id="4686"/>
            <p14:sldId id="4687"/>
            <p14:sldId id="4688"/>
            <p14:sldId id="4693"/>
            <p14:sldId id="4592"/>
            <p14:sldId id="4595"/>
            <p14:sldId id="1738"/>
            <p14:sldId id="4593"/>
            <p14:sldId id="359"/>
            <p14:sldId id="4594"/>
            <p14:sldId id="1956"/>
            <p14:sldId id="4596"/>
            <p14:sldId id="4597"/>
            <p14:sldId id="1960"/>
          </p14:sldIdLst>
        </p14:section>
        <p14:section name="Partitioning" id="{3321BC61-D41E-4691-BDA9-364CAB087DA5}">
          <p14:sldIdLst>
            <p14:sldId id="4589"/>
            <p14:sldId id="296"/>
            <p14:sldId id="4598"/>
            <p14:sldId id="4694"/>
            <p14:sldId id="1915"/>
            <p14:sldId id="1927"/>
            <p14:sldId id="1930"/>
            <p14:sldId id="4599"/>
            <p14:sldId id="1737"/>
            <p14:sldId id="323"/>
            <p14:sldId id="429"/>
            <p14:sldId id="322"/>
            <p14:sldId id="301"/>
            <p14:sldId id="303"/>
            <p14:sldId id="312"/>
            <p14:sldId id="313"/>
            <p14:sldId id="491"/>
            <p14:sldId id="315"/>
            <p14:sldId id="422"/>
            <p14:sldId id="423"/>
            <p14:sldId id="424"/>
            <p14:sldId id="310"/>
            <p14:sldId id="4601"/>
            <p14:sldId id="4602"/>
            <p14:sldId id="1931"/>
            <p14:sldId id="1932"/>
            <p14:sldId id="1933"/>
            <p14:sldId id="4604"/>
          </p14:sldIdLst>
        </p14:section>
        <p14:section name="SQL Query" id="{A1017D2A-B086-4EA8-9EE2-F7409287CA6F}">
          <p14:sldIdLst>
            <p14:sldId id="4606"/>
            <p14:sldId id="4607"/>
            <p14:sldId id="360"/>
            <p14:sldId id="4614"/>
            <p14:sldId id="4615"/>
            <p14:sldId id="4616"/>
            <p14:sldId id="4617"/>
            <p14:sldId id="4618"/>
            <p14:sldId id="4619"/>
            <p14:sldId id="1739"/>
            <p14:sldId id="4620"/>
            <p14:sldId id="4621"/>
            <p14:sldId id="493"/>
            <p14:sldId id="4622"/>
            <p14:sldId id="4623"/>
            <p14:sldId id="342"/>
            <p14:sldId id="4608"/>
            <p14:sldId id="350"/>
            <p14:sldId id="348"/>
            <p14:sldId id="343"/>
            <p14:sldId id="346"/>
            <p14:sldId id="4609"/>
            <p14:sldId id="351"/>
            <p14:sldId id="4610"/>
            <p14:sldId id="354"/>
            <p14:sldId id="353"/>
            <p14:sldId id="492"/>
            <p14:sldId id="4611"/>
            <p14:sldId id="355"/>
            <p14:sldId id="358"/>
            <p14:sldId id="4612"/>
            <p14:sldId id="4613"/>
          </p14:sldIdLst>
        </p14:section>
        <p14:section name="Server Side Programming" id="{A4FBC061-2A1A-4A69-8ED1-DAD0A1BE8A35}">
          <p14:sldIdLst>
            <p14:sldId id="4650"/>
            <p14:sldId id="4624"/>
            <p14:sldId id="362"/>
            <p14:sldId id="4626"/>
            <p14:sldId id="4627"/>
            <p14:sldId id="4628"/>
            <p14:sldId id="361"/>
            <p14:sldId id="4629"/>
            <p14:sldId id="4630"/>
            <p14:sldId id="4631"/>
            <p14:sldId id="4632"/>
            <p14:sldId id="415"/>
            <p14:sldId id="4633"/>
            <p14:sldId id="4634"/>
            <p14:sldId id="494"/>
            <p14:sldId id="376"/>
            <p14:sldId id="4635"/>
            <p14:sldId id="4636"/>
            <p14:sldId id="368"/>
            <p14:sldId id="377"/>
          </p14:sldIdLst>
        </p14:section>
        <p14:section name="Concurrency" id="{D81E0611-C6DC-4AFA-853D-695FFEB5A566}">
          <p14:sldIdLst>
            <p14:sldId id="4651"/>
            <p14:sldId id="4648"/>
            <p14:sldId id="4625"/>
            <p14:sldId id="549"/>
            <p14:sldId id="1740"/>
          </p14:sldIdLst>
        </p14:section>
        <p14:section name="Global Distribution" id="{71E7F838-F25E-44BA-B077-3D2650A2CAE5}">
          <p14:sldIdLst>
            <p14:sldId id="4652"/>
            <p14:sldId id="1964"/>
            <p14:sldId id="1962"/>
            <p14:sldId id="1965"/>
            <p14:sldId id="1966"/>
            <p14:sldId id="1967"/>
            <p14:sldId id="1988"/>
            <p14:sldId id="1969"/>
            <p14:sldId id="4695"/>
            <p14:sldId id="1970"/>
            <p14:sldId id="1971"/>
            <p14:sldId id="1972"/>
            <p14:sldId id="1973"/>
            <p14:sldId id="1974"/>
            <p14:sldId id="4699"/>
            <p14:sldId id="4697"/>
            <p14:sldId id="1976"/>
            <p14:sldId id="1977"/>
            <p14:sldId id="1978"/>
            <p14:sldId id="4700"/>
            <p14:sldId id="1980"/>
            <p14:sldId id="4701"/>
            <p14:sldId id="4702"/>
            <p14:sldId id="4703"/>
            <p14:sldId id="4704"/>
            <p14:sldId id="4707"/>
            <p14:sldId id="4708"/>
            <p14:sldId id="4705"/>
            <p14:sldId id="1995"/>
          </p14:sldIdLst>
        </p14:section>
        <p14:section name="Change Feed" id="{77AF9154-904D-4040-BA1B-070B8087B057}">
          <p14:sldIdLst>
            <p14:sldId id="4653"/>
            <p14:sldId id="4709"/>
            <p14:sldId id="1568"/>
            <p14:sldId id="4710"/>
            <p14:sldId id="4711"/>
            <p14:sldId id="4712"/>
            <p14:sldId id="4714"/>
            <p14:sldId id="4713"/>
            <p14:sldId id="4715"/>
            <p14:sldId id="1600"/>
            <p14:sldId id="373"/>
            <p14:sldId id="4718"/>
            <p14:sldId id="411"/>
          </p14:sldIdLst>
        </p14:section>
        <p14:section name="Troubleshooting" id="{B1871ABC-C72D-47DE-BF19-9C9131C57398}">
          <p14:sldIdLst>
            <p14:sldId id="4661"/>
            <p14:sldId id="338"/>
            <p14:sldId id="474"/>
            <p14:sldId id="4662"/>
            <p14:sldId id="4663"/>
            <p14:sldId id="382"/>
            <p14:sldId id="383"/>
            <p14:sldId id="475"/>
            <p14:sldId id="484"/>
            <p14:sldId id="339"/>
            <p14:sldId id="485"/>
            <p14:sldId id="476"/>
            <p14:sldId id="387"/>
            <p14:sldId id="340"/>
            <p14:sldId id="341"/>
          </p14:sldIdLst>
        </p14:section>
        <p14:section name="Closing" id="{91DCE3D9-2CA4-4CAE-AC42-295554943B01}">
          <p14:sldIdLst>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orah Chen" initials="DC" lastIdx="3" clrIdx="0">
    <p:extLst>
      <p:ext uri="{19B8F6BF-5375-455C-9EA6-DF929625EA0E}">
        <p15:presenceInfo xmlns:p15="http://schemas.microsoft.com/office/powerpoint/2012/main" userId="S::dech@microsoft.com::7f97a314-c1c3-490d-b1ae-6b312725144a" providerId="AD"/>
      </p:ext>
    </p:extLst>
  </p:cmAuthor>
  <p:cmAuthor id="2" name="Mark Brown" initials="MB" lastIdx="3" clrIdx="1">
    <p:extLst>
      <p:ext uri="{19B8F6BF-5375-455C-9EA6-DF929625EA0E}">
        <p15:presenceInfo xmlns:p15="http://schemas.microsoft.com/office/powerpoint/2012/main" userId="S::mjbrown@microsoft.com::4983ebf2-44f1-441b-acdf-86ca987152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A35"/>
    <a:srgbClr val="0000AA"/>
    <a:srgbClr val="0000BE"/>
    <a:srgbClr val="0F0582"/>
    <a:srgbClr val="0000BD"/>
    <a:srgbClr val="3A92B2"/>
    <a:srgbClr val="00B0F0"/>
    <a:srgbClr val="0E0074"/>
    <a:srgbClr val="FFFFFF"/>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70604" autoAdjust="0"/>
  </p:normalViewPr>
  <p:slideViewPr>
    <p:cSldViewPr snapToGrid="0">
      <p:cViewPr varScale="1">
        <p:scale>
          <a:sx n="66" d="100"/>
          <a:sy n="66" d="100"/>
        </p:scale>
        <p:origin x="1800" y="1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4" Type="http://schemas.openxmlformats.org/officeDocument/2006/relationships/slide" Target="slides/slide11.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8" Type="http://schemas.openxmlformats.org/officeDocument/2006/relationships/slide" Target="slides/slide5.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219" Type="http://schemas.openxmlformats.org/officeDocument/2006/relationships/notesMaster" Target="notesMasters/notesMaster1.xml"/><Relationship Id="rId3" Type="http://schemas.openxmlformats.org/officeDocument/2006/relationships/slideMaster" Target="slideMasters/slideMaster1.xml"/><Relationship Id="rId214" Type="http://schemas.openxmlformats.org/officeDocument/2006/relationships/slide" Target="slides/slide21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commentAuthors" Target="commentAuthors.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presProps" Target="presProp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customXml" Target="../customXml/item1.xml"/><Relationship Id="rId212" Type="http://schemas.openxmlformats.org/officeDocument/2006/relationships/slide" Target="slides/slide209.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223" Type="http://schemas.openxmlformats.org/officeDocument/2006/relationships/viewProps" Target="viewProps.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 Type="http://schemas.openxmlformats.org/officeDocument/2006/relationships/customXml" Target="../customXml/item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theme" Target="theme/theme1.xml"/><Relationship Id="rId30" Type="http://schemas.openxmlformats.org/officeDocument/2006/relationships/slide" Target="slides/slide2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189"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A68FF93-FDD0-4495-9C60-CDB0D344D9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a:extLst>
              <a:ext uri="{FF2B5EF4-FFF2-40B4-BE49-F238E27FC236}">
                <a16:creationId xmlns:a16="http://schemas.microsoft.com/office/drawing/2014/main" id="{198B4715-DE7A-4B9B-BEDC-2370DECEB86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4B7EF2-1EE6-4B8F-B850-E865E66DA7A6}" type="datetimeFigureOut">
              <a:rPr lang="en-US" smtClean="0">
                <a:latin typeface="Arial" panose="020B0604020202020204" pitchFamily="34" charset="0"/>
              </a:rPr>
              <a:t>5/13/19</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2ADB0325-4ECC-4F33-977D-65DB7545BF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E36B4A0-7AA4-48E2-A241-08839A3688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909AB5-E7BE-4E94-B000-1F72F9099F6D}"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7409097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9-22T17:37:58.370"/>
    </inkml:context>
    <inkml:brush xml:id="br0">
      <inkml:brushProperty name="width" value="0.03333" units="cm"/>
      <inkml:brushProperty name="height" value="0.03333" units="cm"/>
      <inkml:brushProperty name="ignorePressure" value="1"/>
    </inkml:brush>
  </inkml:definitions>
  <inkml:trace contextRef="#ctx0" brushRef="#br0">4749 4620,'0'0,"0"0,0 0,0 0,0 5,5 6,1 1,0-1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C3B508DD-CDB9-4EE9-8F98-E98C69349142}" type="datetimeFigureOut">
              <a:rPr lang="en-US" smtClean="0"/>
              <a:pPr/>
              <a:t>5/13/19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DE955128-46DB-4B46-8D54-0B8BFA51CA0B}" type="slidenum">
              <a:rPr lang="en-US" smtClean="0"/>
              <a:pPr/>
              <a:t>‹#›</a:t>
            </a:fld>
            <a:endParaRPr lang="en-US" dirty="0"/>
          </a:p>
        </p:txBody>
      </p:sp>
    </p:spTree>
    <p:extLst>
      <p:ext uri="{BB962C8B-B14F-4D97-AF65-F5344CB8AC3E}">
        <p14:creationId xmlns:p14="http://schemas.microsoft.com/office/powerpoint/2010/main" val="245280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azure-cosmos-dotnet-v2/tree/master/samples/documentdb-benchmar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documentdb.com/sql/demo"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135630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7F7F7F"/>
                </a:solidFill>
              </a:rPr>
              <a:t>Again if you include spatial indexing in your indexing policy, then "within" queries will be served efficiently through the index.</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132</a:t>
            </a:fld>
            <a:endParaRPr lang="en-US"/>
          </a:p>
        </p:txBody>
      </p:sp>
    </p:spTree>
    <p:extLst>
      <p:ext uri="{BB962C8B-B14F-4D97-AF65-F5344CB8AC3E}">
        <p14:creationId xmlns:p14="http://schemas.microsoft.com/office/powerpoint/2010/main" val="13448559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134</a:t>
            </a:fld>
            <a:endParaRPr lang="en-US"/>
          </a:p>
        </p:txBody>
      </p:sp>
    </p:spTree>
    <p:extLst>
      <p:ext uri="{BB962C8B-B14F-4D97-AF65-F5344CB8AC3E}">
        <p14:creationId xmlns:p14="http://schemas.microsoft.com/office/powerpoint/2010/main" val="19593583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fact that JSON is intrinsically mapped to the </a:t>
            </a:r>
            <a:r>
              <a:rPr lang="en-US" err="1"/>
              <a:t>Javascript</a:t>
            </a:r>
            <a:r>
              <a:rPr lang="en-US"/>
              <a:t> language type system and is also the basic unit of storage in Cosmos DB allows for a number of optimizations like lazy materialization of JSON documents in the buffer pool and making them available on-demand to the executing code. </a:t>
            </a:r>
          </a:p>
          <a:p>
            <a:endParaRPr lang="en-US"/>
          </a:p>
          <a:p>
            <a:r>
              <a:rPr lang="en-US"/>
              <a:t>Azure Cosmos DB precompiles stored procedures, triggers and user defined functions (UDFs) to avoid JavaScript compilation cost for each invocation. The overhead of building the byte code for the procedural logic is amortized to a minimal value.</a:t>
            </a:r>
          </a:p>
        </p:txBody>
      </p:sp>
      <p:sp>
        <p:nvSpPr>
          <p:cNvPr id="4" name="Slide Number Placeholder 3"/>
          <p:cNvSpPr>
            <a:spLocks noGrp="1"/>
          </p:cNvSpPr>
          <p:nvPr>
            <p:ph type="sldNum" sz="quarter" idx="10"/>
          </p:nvPr>
        </p:nvSpPr>
        <p:spPr/>
        <p:txBody>
          <a:bodyPr/>
          <a:lstStyle/>
          <a:p>
            <a:fld id="{4249A09B-4A39-974B-9594-129A7470D52A}" type="slidenum">
              <a:rPr lang="en-US" smtClean="0"/>
              <a:t>135</a:t>
            </a:fld>
            <a:endParaRPr lang="en-US"/>
          </a:p>
        </p:txBody>
      </p:sp>
    </p:spTree>
    <p:extLst>
      <p:ext uri="{BB962C8B-B14F-4D97-AF65-F5344CB8AC3E}">
        <p14:creationId xmlns:p14="http://schemas.microsoft.com/office/powerpoint/2010/main" val="35406292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stored procedure takes as input </a:t>
            </a:r>
            <a:r>
              <a:rPr lang="en-US" err="1"/>
              <a:t>documentToCreate</a:t>
            </a:r>
            <a:r>
              <a:rPr lang="en-US"/>
              <a:t>, the body of a document to be created in the current collection. All such operations are asynchronous and depend on JavaScript function callbacks. The callback function has two parameters, one for the error object in case the operation fails, and one for the created object. Inside the callback, users can either handle the exception or throw an error. In case a callback is not provided and there is an error, the Azure Cosmos DB runtime throws an error.</a:t>
            </a:r>
          </a:p>
          <a:p>
            <a:endParaRPr lang="en-US"/>
          </a:p>
          <a:p>
            <a:r>
              <a:rPr lang="en-US"/>
              <a:t>In the example above, the callback throws an error if the operation failed. Otherwise, it sets the id of the created document as the body of the response to the client. Here is how this stored procedure is executed with input parameters.</a:t>
            </a:r>
          </a:p>
        </p:txBody>
      </p:sp>
      <p:sp>
        <p:nvSpPr>
          <p:cNvPr id="4" name="Slide Number Placeholder 3"/>
          <p:cNvSpPr>
            <a:spLocks noGrp="1"/>
          </p:cNvSpPr>
          <p:nvPr>
            <p:ph type="sldNum" sz="quarter" idx="10"/>
          </p:nvPr>
        </p:nvSpPr>
        <p:spPr/>
        <p:txBody>
          <a:bodyPr/>
          <a:lstStyle/>
          <a:p>
            <a:fld id="{4249A09B-4A39-974B-9594-129A7470D52A}" type="slidenum">
              <a:rPr lang="en-US" smtClean="0"/>
              <a:t>136</a:t>
            </a:fld>
            <a:endParaRPr lang="en-US"/>
          </a:p>
        </p:txBody>
      </p:sp>
    </p:spTree>
    <p:extLst>
      <p:ext uri="{BB962C8B-B14F-4D97-AF65-F5344CB8AC3E}">
        <p14:creationId xmlns:p14="http://schemas.microsoft.com/office/powerpoint/2010/main" val="5782788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ACID</a:t>
            </a:r>
          </a:p>
          <a:p>
            <a:pPr marL="628650" lvl="1" indent="-171450">
              <a:buFont typeface="Arial" panose="020B0604020202020204" pitchFamily="34" charset="0"/>
              <a:buChar char="•"/>
            </a:pPr>
            <a:r>
              <a:rPr lang="en-US" dirty="0"/>
              <a:t>Atomicity guarantees that all the work done inside a transaction is treated as a single unit where either all of it is committed or none. </a:t>
            </a:r>
          </a:p>
          <a:p>
            <a:pPr marL="628650" lvl="1" indent="-171450">
              <a:buFont typeface="Arial" panose="020B0604020202020204" pitchFamily="34" charset="0"/>
              <a:buChar char="•"/>
            </a:pPr>
            <a:r>
              <a:rPr lang="en-US" dirty="0"/>
              <a:t>Consistency makes sure that the data is always in a good internal state across transactions. </a:t>
            </a:r>
          </a:p>
          <a:p>
            <a:pPr marL="628650" lvl="1" indent="-171450">
              <a:buFont typeface="Arial" panose="020B0604020202020204" pitchFamily="34" charset="0"/>
              <a:buChar char="•"/>
            </a:pPr>
            <a:r>
              <a:rPr lang="en-US" dirty="0"/>
              <a:t>Isolation guarantees that no two transactions interfere with each other – generally, most commercial systems provide multiple isolation levels that can be used based on the application needs. </a:t>
            </a:r>
          </a:p>
          <a:p>
            <a:pPr marL="628650" lvl="1" indent="-171450">
              <a:buFont typeface="Arial" panose="020B0604020202020204" pitchFamily="34" charset="0"/>
              <a:buChar char="•"/>
            </a:pPr>
            <a:r>
              <a:rPr lang="en-US" dirty="0"/>
              <a:t>Durability ensures that any change that’s committed in the database will always be present.</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Since </a:t>
            </a:r>
            <a:r>
              <a:rPr lang="en-US" sz="1200" b="0" i="0" kern="1200" dirty="0">
                <a:solidFill>
                  <a:schemeClr val="tx1"/>
                </a:solidFill>
                <a:effectLst/>
                <a:ea typeface="+mn-ea"/>
                <a:cs typeface="+mn-cs"/>
              </a:rPr>
              <a:t>requests made within stored procedures and triggers execute in the same scope of a database session, we guarantee ACID for all operations that are part of a single stored procedure/trigger. Consider the following stored procedure definition.</a:t>
            </a:r>
          </a:p>
        </p:txBody>
      </p:sp>
      <p:sp>
        <p:nvSpPr>
          <p:cNvPr id="4" name="Slide Number Placeholder 3"/>
          <p:cNvSpPr>
            <a:spLocks noGrp="1"/>
          </p:cNvSpPr>
          <p:nvPr>
            <p:ph type="sldNum" sz="quarter" idx="10"/>
          </p:nvPr>
        </p:nvSpPr>
        <p:spPr/>
        <p:txBody>
          <a:bodyPr/>
          <a:lstStyle/>
          <a:p>
            <a:fld id="{4249A09B-4A39-974B-9594-129A7470D52A}" type="slidenum">
              <a:rPr lang="en-US" smtClean="0"/>
              <a:t>137</a:t>
            </a:fld>
            <a:endParaRPr lang="en-US"/>
          </a:p>
        </p:txBody>
      </p:sp>
    </p:spTree>
    <p:extLst>
      <p:ext uri="{BB962C8B-B14F-4D97-AF65-F5344CB8AC3E}">
        <p14:creationId xmlns:p14="http://schemas.microsoft.com/office/powerpoint/2010/main" val="406836044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request timeout </a:t>
            </a:r>
            <a:r>
              <a:rPr lang="en-US" sz="1200" b="0" i="0" kern="1200" dirty="0">
                <a:solidFill>
                  <a:schemeClr val="tx1"/>
                </a:solidFill>
                <a:effectLst/>
                <a:ea typeface="+mn-ea"/>
                <a:cs typeface="+mn-cs"/>
              </a:rPr>
              <a:t>constraint also applies to JavaScript functions (stored procedures, triggers and user-defined functions).</a:t>
            </a:r>
          </a:p>
          <a:p>
            <a:endParaRPr lang="en-US" sz="12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If the </a:t>
            </a:r>
            <a:r>
              <a:rPr lang="en-US" sz="1200" b="0" dirty="0" err="1">
                <a:solidFill>
                  <a:schemeClr val="tx1"/>
                </a:solidFill>
              </a:rPr>
              <a:t>boolean</a:t>
            </a:r>
            <a:r>
              <a:rPr lang="en-US" sz="1200" b="0" dirty="0">
                <a:solidFill>
                  <a:schemeClr val="tx1"/>
                </a:solidFill>
              </a:rPr>
              <a:t> value is false, it is an indication that the time limit is about to expire and that the procedure must wrap up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rPr>
              <a:t>Operations queued prior to the first unaccepted store operation are guaranteed to complete if the stored procedure completes in time and does not queue any more requests.</a:t>
            </a:r>
          </a:p>
        </p:txBody>
      </p:sp>
      <p:sp>
        <p:nvSpPr>
          <p:cNvPr id="4" name="Slide Number Placeholder 3"/>
          <p:cNvSpPr>
            <a:spLocks noGrp="1"/>
          </p:cNvSpPr>
          <p:nvPr>
            <p:ph type="sldNum" sz="quarter" idx="10"/>
          </p:nvPr>
        </p:nvSpPr>
        <p:spPr/>
        <p:txBody>
          <a:bodyPr/>
          <a:lstStyle/>
          <a:p>
            <a:fld id="{4249A09B-4A39-974B-9594-129A7470D52A}" type="slidenum">
              <a:rPr lang="en-US" smtClean="0"/>
              <a:t>138</a:t>
            </a:fld>
            <a:endParaRPr lang="en-US"/>
          </a:p>
        </p:txBody>
      </p:sp>
    </p:spTree>
    <p:extLst>
      <p:ext uri="{BB962C8B-B14F-4D97-AF65-F5344CB8AC3E}">
        <p14:creationId xmlns:p14="http://schemas.microsoft.com/office/powerpoint/2010/main" val="29045664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139</a:t>
            </a:fld>
            <a:endParaRPr lang="en-US"/>
          </a:p>
        </p:txBody>
      </p:sp>
    </p:spTree>
    <p:extLst>
      <p:ext uri="{BB962C8B-B14F-4D97-AF65-F5344CB8AC3E}">
        <p14:creationId xmlns:p14="http://schemas.microsoft.com/office/powerpoint/2010/main" val="376744924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http://es6-features.org/#PromiseUsage</a:t>
            </a:r>
          </a:p>
        </p:txBody>
      </p:sp>
      <p:sp>
        <p:nvSpPr>
          <p:cNvPr id="4" name="Slide Number Placeholder 3"/>
          <p:cNvSpPr>
            <a:spLocks noGrp="1"/>
          </p:cNvSpPr>
          <p:nvPr>
            <p:ph type="sldNum" sz="quarter" idx="10"/>
          </p:nvPr>
        </p:nvSpPr>
        <p:spPr/>
        <p:txBody>
          <a:bodyPr/>
          <a:lstStyle/>
          <a:p>
            <a:fld id="{4249A09B-4A39-974B-9594-129A7470D52A}" type="slidenum">
              <a:rPr lang="en-US" smtClean="0"/>
              <a:t>140</a:t>
            </a:fld>
            <a:endParaRPr lang="en-US"/>
          </a:p>
        </p:txBody>
      </p:sp>
    </p:spTree>
    <p:extLst>
      <p:ext uri="{BB962C8B-B14F-4D97-AF65-F5344CB8AC3E}">
        <p14:creationId xmlns:p14="http://schemas.microsoft.com/office/powerpoint/2010/main" val="5327961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141</a:t>
            </a:fld>
            <a:endParaRPr lang="en-US"/>
          </a:p>
        </p:txBody>
      </p:sp>
    </p:spTree>
    <p:extLst>
      <p:ext uri="{BB962C8B-B14F-4D97-AF65-F5344CB8AC3E}">
        <p14:creationId xmlns:p14="http://schemas.microsoft.com/office/powerpoint/2010/main" val="19435375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here is on identifying nested callbacks.</a:t>
            </a:r>
          </a:p>
        </p:txBody>
      </p:sp>
      <p:sp>
        <p:nvSpPr>
          <p:cNvPr id="4" name="Slide Number Placeholder 3"/>
          <p:cNvSpPr>
            <a:spLocks noGrp="1"/>
          </p:cNvSpPr>
          <p:nvPr>
            <p:ph type="sldNum" sz="quarter" idx="10"/>
          </p:nvPr>
        </p:nvSpPr>
        <p:spPr/>
        <p:txBody>
          <a:bodyPr/>
          <a:lstStyle/>
          <a:p>
            <a:fld id="{4249A09B-4A39-974B-9594-129A7470D52A}" type="slidenum">
              <a:rPr lang="en-US" smtClean="0"/>
              <a:t>142</a:t>
            </a:fld>
            <a:endParaRPr lang="en-US"/>
          </a:p>
        </p:txBody>
      </p:sp>
    </p:spTree>
    <p:extLst>
      <p:ext uri="{BB962C8B-B14F-4D97-AF65-F5344CB8AC3E}">
        <p14:creationId xmlns:p14="http://schemas.microsoft.com/office/powerpoint/2010/main" val="3665587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200" spc="160" dirty="0">
                <a:cs typeface="Arial" panose="020B0604020202020204"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No schemas or secondary indices ever needed</a:t>
            </a:r>
          </a:p>
          <a:p>
            <a:pPr marL="0" indent="0">
              <a:lnSpc>
                <a:spcPct val="100000"/>
              </a:lnSpc>
              <a:buNone/>
            </a:pPr>
            <a:r>
              <a:rPr lang="en-US" sz="1200" spc="160" dirty="0">
                <a:cs typeface="Arial" panose="020B0604020202020204" pitchFamily="34" charset="0"/>
              </a:rPr>
              <a:t>Resource governed, write optimized database engine with latch free and log structured techniques</a:t>
            </a:r>
          </a:p>
          <a:p>
            <a:pPr marL="0" indent="0">
              <a:lnSpc>
                <a:spcPct val="100000"/>
              </a:lnSpc>
              <a:buNone/>
            </a:pPr>
            <a:r>
              <a:rPr lang="en-US" sz="1200" spc="160" dirty="0">
                <a:cs typeface="Arial" panose="020B0604020202020204" pitchFamily="34" charset="0"/>
              </a:rPr>
              <a:t>Online and in-situ index transformations</a:t>
            </a:r>
          </a:p>
          <a:p>
            <a:pPr marL="0" indent="0">
              <a:lnSpc>
                <a:spcPct val="100000"/>
              </a:lnSpc>
              <a:buNone/>
            </a:pPr>
            <a:r>
              <a:rPr lang="en-US" sz="1200" spc="160" dirty="0">
                <a:cs typeface="Arial" panose="020B0604020202020204"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dirty="0">
                <a:cs typeface="Arial" panose="020B0604020202020204" pitchFamily="34" charset="0"/>
              </a:rPr>
              <a:t>Customers can get Avro schemas from the database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523868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Transactions are deeply and natively integrated into Cosmos DB’s JavaScript programming model. </a:t>
            </a:r>
          </a:p>
          <a:p>
            <a:endParaRPr lang="en-US"/>
          </a:p>
          <a:p>
            <a:r>
              <a:rPr lang="en-US"/>
              <a:t>In effect, the “BEGIN TRANSACTION” and “COMMIT TRANSACTION” statements in relational databases are implicit in Cosmos DB.</a:t>
            </a:r>
          </a:p>
          <a:p>
            <a:endParaRPr lang="en-US"/>
          </a:p>
          <a:p>
            <a:r>
              <a:rPr lang="en-US"/>
              <a:t>Throwing an exception is effectively equivalent to a “ROLLBACK TRANSACTION” in Cosmos DB.</a:t>
            </a:r>
          </a:p>
        </p:txBody>
      </p:sp>
      <p:sp>
        <p:nvSpPr>
          <p:cNvPr id="4" name="Slide Number Placeholder 3"/>
          <p:cNvSpPr>
            <a:spLocks noGrp="1"/>
          </p:cNvSpPr>
          <p:nvPr>
            <p:ph type="sldNum" sz="quarter" idx="10"/>
          </p:nvPr>
        </p:nvSpPr>
        <p:spPr/>
        <p:txBody>
          <a:bodyPr/>
          <a:lstStyle/>
          <a:p>
            <a:fld id="{4249A09B-4A39-974B-9594-129A7470D52A}" type="slidenum">
              <a:rPr lang="en-US" smtClean="0"/>
              <a:t>143</a:t>
            </a:fld>
            <a:endParaRPr lang="en-US"/>
          </a:p>
        </p:txBody>
      </p:sp>
    </p:spTree>
    <p:extLst>
      <p:ext uri="{BB962C8B-B14F-4D97-AF65-F5344CB8AC3E}">
        <p14:creationId xmlns:p14="http://schemas.microsoft.com/office/powerpoint/2010/main" val="21515105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144</a:t>
            </a:fld>
            <a:endParaRPr lang="en-US"/>
          </a:p>
        </p:txBody>
      </p:sp>
    </p:spTree>
    <p:extLst>
      <p:ext uri="{BB962C8B-B14F-4D97-AF65-F5344CB8AC3E}">
        <p14:creationId xmlns:p14="http://schemas.microsoft.com/office/powerpoint/2010/main" val="121990078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145</a:t>
            </a:fld>
            <a:endParaRPr lang="en-US"/>
          </a:p>
        </p:txBody>
      </p:sp>
    </p:spTree>
    <p:extLst>
      <p:ext uri="{BB962C8B-B14F-4D97-AF65-F5344CB8AC3E}">
        <p14:creationId xmlns:p14="http://schemas.microsoft.com/office/powerpoint/2010/main" val="20292436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146</a:t>
            </a:fld>
            <a:endParaRPr lang="en-US"/>
          </a:p>
        </p:txBody>
      </p:sp>
    </p:spTree>
    <p:extLst>
      <p:ext uri="{BB962C8B-B14F-4D97-AF65-F5344CB8AC3E}">
        <p14:creationId xmlns:p14="http://schemas.microsoft.com/office/powerpoint/2010/main" val="6162822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147</a:t>
            </a:fld>
            <a:endParaRPr lang="en-US"/>
          </a:p>
        </p:txBody>
      </p:sp>
    </p:spTree>
    <p:extLst>
      <p:ext uri="{BB962C8B-B14F-4D97-AF65-F5344CB8AC3E}">
        <p14:creationId xmlns:p14="http://schemas.microsoft.com/office/powerpoint/2010/main" val="40971216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148</a:t>
            </a:fld>
            <a:endParaRPr lang="en-US"/>
          </a:p>
        </p:txBody>
      </p:sp>
    </p:spTree>
    <p:extLst>
      <p:ext uri="{BB962C8B-B14F-4D97-AF65-F5344CB8AC3E}">
        <p14:creationId xmlns:p14="http://schemas.microsoft.com/office/powerpoint/2010/main" val="19008783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UDFs can be run on secondary replicas of the Cosmos DB service.</a:t>
            </a:r>
          </a:p>
        </p:txBody>
      </p:sp>
      <p:sp>
        <p:nvSpPr>
          <p:cNvPr id="4" name="Slide Number Placeholder 3"/>
          <p:cNvSpPr>
            <a:spLocks noGrp="1"/>
          </p:cNvSpPr>
          <p:nvPr>
            <p:ph type="sldNum" sz="quarter" idx="10"/>
          </p:nvPr>
        </p:nvSpPr>
        <p:spPr/>
        <p:txBody>
          <a:bodyPr/>
          <a:lstStyle/>
          <a:p>
            <a:fld id="{4249A09B-4A39-974B-9594-129A7470D52A}" type="slidenum">
              <a:rPr lang="en-US" smtClean="0"/>
              <a:t>149</a:t>
            </a:fld>
            <a:endParaRPr lang="en-US"/>
          </a:p>
        </p:txBody>
      </p:sp>
    </p:spTree>
    <p:extLst>
      <p:ext uri="{BB962C8B-B14F-4D97-AF65-F5344CB8AC3E}">
        <p14:creationId xmlns:p14="http://schemas.microsoft.com/office/powerpoint/2010/main" val="203897108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150</a:t>
            </a:fld>
            <a:endParaRPr lang="en-US"/>
          </a:p>
        </p:txBody>
      </p:sp>
    </p:spTree>
    <p:extLst>
      <p:ext uri="{BB962C8B-B14F-4D97-AF65-F5344CB8AC3E}">
        <p14:creationId xmlns:p14="http://schemas.microsoft.com/office/powerpoint/2010/main" val="2000151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151</a:t>
            </a:fld>
            <a:endParaRPr lang="en-US"/>
          </a:p>
        </p:txBody>
      </p:sp>
    </p:spTree>
    <p:extLst>
      <p:ext uri="{BB962C8B-B14F-4D97-AF65-F5344CB8AC3E}">
        <p14:creationId xmlns:p14="http://schemas.microsoft.com/office/powerpoint/2010/main" val="34483574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152</a:t>
            </a:fld>
            <a:endParaRPr lang="en-US"/>
          </a:p>
        </p:txBody>
      </p:sp>
    </p:spTree>
    <p:extLst>
      <p:ext uri="{BB962C8B-B14F-4D97-AF65-F5344CB8AC3E}">
        <p14:creationId xmlns:p14="http://schemas.microsoft.com/office/powerpoint/2010/main" val="528038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424957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the </a:t>
            </a:r>
            <a:r>
              <a:rPr lang="en-US" dirty="0" err="1"/>
              <a:t>ETag</a:t>
            </a:r>
            <a:r>
              <a:rPr lang="en-US" dirty="0"/>
              <a:t> value matches the server </a:t>
            </a:r>
            <a:r>
              <a:rPr lang="en-US" dirty="0" err="1"/>
              <a:t>ETag</a:t>
            </a:r>
            <a:r>
              <a:rPr lang="en-US" dirty="0"/>
              <a:t> value, the resource is updated. </a:t>
            </a:r>
          </a:p>
          <a:p>
            <a:pPr marL="228600" indent="-228600">
              <a:buFont typeface="+mj-lt"/>
              <a:buAutoNum type="arabicPeriod"/>
            </a:pPr>
            <a:r>
              <a:rPr lang="en-US" dirty="0"/>
              <a:t>If the </a:t>
            </a:r>
            <a:r>
              <a:rPr lang="en-US" dirty="0" err="1"/>
              <a:t>ETag</a:t>
            </a:r>
            <a:r>
              <a:rPr lang="en-US" dirty="0"/>
              <a:t> is no longer current, the server rejects the operation with an "HTTP 412 Precondition failure" response code. </a:t>
            </a:r>
          </a:p>
          <a:p>
            <a:pPr marL="228600" indent="-228600">
              <a:buFont typeface="+mj-lt"/>
              <a:buAutoNum type="arabicPeriod"/>
            </a:pPr>
            <a:r>
              <a:rPr lang="en-US" dirty="0"/>
              <a:t>The client then re-fetches the resource to acquire the current </a:t>
            </a:r>
            <a:r>
              <a:rPr lang="en-US" dirty="0" err="1"/>
              <a:t>ETag</a:t>
            </a:r>
            <a:r>
              <a:rPr lang="en-US" dirty="0"/>
              <a:t> value for the resource. </a:t>
            </a:r>
          </a:p>
          <a:p>
            <a:pPr marL="0" indent="0">
              <a:buFont typeface="+mj-lt"/>
              <a:buNone/>
            </a:pPr>
            <a:endParaRPr lang="en-US" dirty="0"/>
          </a:p>
          <a:p>
            <a:pPr marL="0" indent="0">
              <a:buFont typeface="+mj-lt"/>
              <a:buNone/>
            </a:pPr>
            <a:r>
              <a:rPr lang="en-US" dirty="0"/>
              <a:t>In addition, </a:t>
            </a:r>
            <a:r>
              <a:rPr lang="en-US" dirty="0" err="1"/>
              <a:t>ETags</a:t>
            </a:r>
            <a:r>
              <a:rPr lang="en-US" dirty="0"/>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154</a:t>
            </a:fld>
            <a:endParaRPr lang="en-US"/>
          </a:p>
        </p:txBody>
      </p:sp>
    </p:spTree>
    <p:extLst>
      <p:ext uri="{BB962C8B-B14F-4D97-AF65-F5344CB8AC3E}">
        <p14:creationId xmlns:p14="http://schemas.microsoft.com/office/powerpoint/2010/main" val="42926910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If the </a:t>
            </a:r>
            <a:r>
              <a:rPr lang="en-US" dirty="0" err="1"/>
              <a:t>ETag</a:t>
            </a:r>
            <a:r>
              <a:rPr lang="en-US" dirty="0"/>
              <a:t> value matches the server </a:t>
            </a:r>
            <a:r>
              <a:rPr lang="en-US" dirty="0" err="1"/>
              <a:t>ETag</a:t>
            </a:r>
            <a:r>
              <a:rPr lang="en-US" dirty="0"/>
              <a:t> value, the resource is updated. </a:t>
            </a:r>
          </a:p>
          <a:p>
            <a:pPr marL="228600" indent="-228600">
              <a:buFont typeface="+mj-lt"/>
              <a:buAutoNum type="arabicPeriod"/>
            </a:pPr>
            <a:r>
              <a:rPr lang="en-US" dirty="0"/>
              <a:t>If the </a:t>
            </a:r>
            <a:r>
              <a:rPr lang="en-US" dirty="0" err="1"/>
              <a:t>ETag</a:t>
            </a:r>
            <a:r>
              <a:rPr lang="en-US" dirty="0"/>
              <a:t> is no longer current, the server rejects the operation with an "HTTP 412 Precondition failure" response code. </a:t>
            </a:r>
          </a:p>
          <a:p>
            <a:pPr marL="228600" indent="-228600">
              <a:buFont typeface="+mj-lt"/>
              <a:buAutoNum type="arabicPeriod"/>
            </a:pPr>
            <a:r>
              <a:rPr lang="en-US" dirty="0"/>
              <a:t>The client then re-fetches the resource to acquire the current </a:t>
            </a:r>
            <a:r>
              <a:rPr lang="en-US" dirty="0" err="1"/>
              <a:t>ETag</a:t>
            </a:r>
            <a:r>
              <a:rPr lang="en-US" dirty="0"/>
              <a:t> value for the resource. </a:t>
            </a:r>
          </a:p>
          <a:p>
            <a:pPr marL="0" indent="0">
              <a:buFont typeface="+mj-lt"/>
              <a:buNone/>
            </a:pPr>
            <a:endParaRPr lang="en-US" dirty="0"/>
          </a:p>
          <a:p>
            <a:pPr marL="0" indent="0">
              <a:buFont typeface="+mj-lt"/>
              <a:buNone/>
            </a:pPr>
            <a:r>
              <a:rPr lang="en-US" dirty="0"/>
              <a:t>In addition, </a:t>
            </a:r>
            <a:r>
              <a:rPr lang="en-US" dirty="0" err="1"/>
              <a:t>ETags</a:t>
            </a:r>
            <a:r>
              <a:rPr lang="en-US" dirty="0"/>
              <a:t> can be used with the If-None-Match header to determine whether a re-fetch of a resource is needed.</a:t>
            </a:r>
          </a:p>
        </p:txBody>
      </p:sp>
      <p:sp>
        <p:nvSpPr>
          <p:cNvPr id="4" name="Slide Number Placeholder 3"/>
          <p:cNvSpPr>
            <a:spLocks noGrp="1"/>
          </p:cNvSpPr>
          <p:nvPr>
            <p:ph type="sldNum" sz="quarter" idx="10"/>
          </p:nvPr>
        </p:nvSpPr>
        <p:spPr/>
        <p:txBody>
          <a:bodyPr/>
          <a:lstStyle/>
          <a:p>
            <a:fld id="{4249A09B-4A39-974B-9594-129A7470D52A}" type="slidenum">
              <a:rPr lang="en-US" smtClean="0"/>
              <a:t>155</a:t>
            </a:fld>
            <a:endParaRPr lang="en-US"/>
          </a:p>
        </p:txBody>
      </p:sp>
    </p:spTree>
    <p:extLst>
      <p:ext uri="{BB962C8B-B14F-4D97-AF65-F5344CB8AC3E}">
        <p14:creationId xmlns:p14="http://schemas.microsoft.com/office/powerpoint/2010/main" val="2675420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11:11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619575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157</a:t>
            </a:fld>
            <a:endParaRPr lang="en-US"/>
          </a:p>
        </p:txBody>
      </p:sp>
    </p:spTree>
    <p:extLst>
      <p:ext uri="{BB962C8B-B14F-4D97-AF65-F5344CB8AC3E}">
        <p14:creationId xmlns:p14="http://schemas.microsoft.com/office/powerpoint/2010/main" val="7703032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230628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11:11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1633775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0820153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613188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7563421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293313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dirty="0">
                <a:cs typeface="Arial" panose="020B0604020202020204" pitchFamily="34" charset="0"/>
              </a:rPr>
              <a:t>Encryption at Rest</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Data, index, backups, and attachments encrypted</a:t>
            </a:r>
          </a:p>
          <a:p>
            <a:pPr marL="0" indent="0">
              <a:lnSpc>
                <a:spcPct val="100000"/>
              </a:lnSpc>
              <a:buNone/>
            </a:pPr>
            <a:r>
              <a:rPr lang="en-US" sz="1400" spc="160" dirty="0">
                <a:cs typeface="Arial" panose="020B0604020202020204"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dirty="0">
                <a:cs typeface="Arial" panose="020B0604020202020204" pitchFamily="34" charset="0"/>
              </a:rPr>
              <a:t>Transparent to your application</a:t>
            </a:r>
          </a:p>
          <a:p>
            <a:pPr marL="0" indent="0">
              <a:lnSpc>
                <a:spcPct val="100000"/>
              </a:lnSpc>
              <a:buNone/>
            </a:pPr>
            <a:r>
              <a:rPr lang="en-US" sz="1400" spc="160" dirty="0">
                <a:cs typeface="Arial" panose="020B0604020202020204"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FedRAMP, IRS 1075, UK Official (IL2) (Q2 2017) </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HITRUST (H2 2017)</a:t>
            </a:r>
          </a:p>
          <a:p>
            <a:pPr marL="285750" indent="-285750">
              <a:lnSpc>
                <a:spcPct val="100000"/>
              </a:lnSpc>
              <a:spcBef>
                <a:spcPts val="400"/>
              </a:spcBef>
              <a:buClr>
                <a:schemeClr val="tx2"/>
              </a:buClr>
              <a:buFont typeface="Arial" charset="0"/>
              <a:buChar char="•"/>
            </a:pPr>
            <a:r>
              <a:rPr lang="en-US" sz="1200" spc="50" dirty="0">
                <a:cs typeface="Arial" panose="020B0604020202020204" pitchFamily="34" charset="0"/>
              </a:rPr>
              <a:t>Updated and added to monthly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383487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171713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339287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40123318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FD4FF3-214E-436E-9CCC-1EDE979D7ACD}"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5379161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5/13/19</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192723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11:11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610795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11:11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6474853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197</a:t>
            </a:fld>
            <a:endParaRPr lang="en-US"/>
          </a:p>
        </p:txBody>
      </p:sp>
    </p:spTree>
    <p:extLst>
      <p:ext uri="{BB962C8B-B14F-4D97-AF65-F5344CB8AC3E}">
        <p14:creationId xmlns:p14="http://schemas.microsoft.com/office/powerpoint/2010/main" val="15777928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198</a:t>
            </a:fld>
            <a:endParaRPr lang="en-US"/>
          </a:p>
        </p:txBody>
      </p:sp>
    </p:spTree>
    <p:extLst>
      <p:ext uri="{BB962C8B-B14F-4D97-AF65-F5344CB8AC3E}">
        <p14:creationId xmlns:p14="http://schemas.microsoft.com/office/powerpoint/2010/main" val="30228340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199</a:t>
            </a:fld>
            <a:endParaRPr lang="en-US"/>
          </a:p>
        </p:txBody>
      </p:sp>
    </p:spTree>
    <p:extLst>
      <p:ext uri="{BB962C8B-B14F-4D97-AF65-F5344CB8AC3E}">
        <p14:creationId xmlns:p14="http://schemas.microsoft.com/office/powerpoint/2010/main" val="380302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dirty="0"/>
          </a:p>
          <a:p>
            <a:r>
              <a:rPr lang="en-US" dirty="0"/>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dirty="0"/>
          </a:p>
          <a:p>
            <a:r>
              <a:rPr lang="en-US" dirty="0"/>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3571933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201</a:t>
            </a:fld>
            <a:endParaRPr lang="en-US"/>
          </a:p>
        </p:txBody>
      </p:sp>
    </p:spTree>
    <p:extLst>
      <p:ext uri="{BB962C8B-B14F-4D97-AF65-F5344CB8AC3E}">
        <p14:creationId xmlns:p14="http://schemas.microsoft.com/office/powerpoint/2010/main" val="83324670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202</a:t>
            </a:fld>
            <a:endParaRPr lang="en-US"/>
          </a:p>
        </p:txBody>
      </p:sp>
    </p:spTree>
    <p:extLst>
      <p:ext uri="{BB962C8B-B14F-4D97-AF65-F5344CB8AC3E}">
        <p14:creationId xmlns:p14="http://schemas.microsoft.com/office/powerpoint/2010/main" val="361706831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205</a:t>
            </a:fld>
            <a:endParaRPr lang="en-US"/>
          </a:p>
        </p:txBody>
      </p:sp>
    </p:spTree>
    <p:extLst>
      <p:ext uri="{BB962C8B-B14F-4D97-AF65-F5344CB8AC3E}">
        <p14:creationId xmlns:p14="http://schemas.microsoft.com/office/powerpoint/2010/main" val="59855463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206</a:t>
            </a:fld>
            <a:endParaRPr lang="en-US"/>
          </a:p>
        </p:txBody>
      </p:sp>
    </p:spTree>
    <p:extLst>
      <p:ext uri="{BB962C8B-B14F-4D97-AF65-F5344CB8AC3E}">
        <p14:creationId xmlns:p14="http://schemas.microsoft.com/office/powerpoint/2010/main" val="24888720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207</a:t>
            </a:fld>
            <a:endParaRPr lang="en-US"/>
          </a:p>
        </p:txBody>
      </p:sp>
    </p:spTree>
    <p:extLst>
      <p:ext uri="{BB962C8B-B14F-4D97-AF65-F5344CB8AC3E}">
        <p14:creationId xmlns:p14="http://schemas.microsoft.com/office/powerpoint/2010/main" val="289621161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 Andrew, need to include “</a:t>
            </a:r>
            <a:r>
              <a:rPr lang="en-US" sz="1200" b="0" i="0" kern="1200" dirty="0">
                <a:solidFill>
                  <a:schemeClr val="tx1"/>
                </a:solidFill>
                <a:effectLst/>
                <a:ea typeface="+mn-ea"/>
                <a:cs typeface="+mn-cs"/>
              </a:rPr>
              <a:t>intro the standard HTTP response code convention of 2xx is success, 4xx is client error, 5xx is server error.”</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208</a:t>
            </a:fld>
            <a:endParaRPr lang="en-US"/>
          </a:p>
        </p:txBody>
      </p:sp>
    </p:spTree>
    <p:extLst>
      <p:ext uri="{BB962C8B-B14F-4D97-AF65-F5344CB8AC3E}">
        <p14:creationId xmlns:p14="http://schemas.microsoft.com/office/powerpoint/2010/main" val="109584593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209</a:t>
            </a:fld>
            <a:endParaRPr lang="en-US"/>
          </a:p>
        </p:txBody>
      </p:sp>
    </p:spTree>
    <p:extLst>
      <p:ext uri="{BB962C8B-B14F-4D97-AF65-F5344CB8AC3E}">
        <p14:creationId xmlns:p14="http://schemas.microsoft.com/office/powerpoint/2010/main" val="696804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https://httpstatuses.com/429</a:t>
            </a:r>
          </a:p>
        </p:txBody>
      </p:sp>
      <p:sp>
        <p:nvSpPr>
          <p:cNvPr id="4" name="Slide Number Placeholder 3"/>
          <p:cNvSpPr>
            <a:spLocks noGrp="1"/>
          </p:cNvSpPr>
          <p:nvPr>
            <p:ph type="sldNum" sz="quarter" idx="10"/>
          </p:nvPr>
        </p:nvSpPr>
        <p:spPr/>
        <p:txBody>
          <a:bodyPr/>
          <a:lstStyle/>
          <a:p>
            <a:fld id="{4249A09B-4A39-974B-9594-129A7470D52A}" type="slidenum">
              <a:rPr lang="en-US" smtClean="0"/>
              <a:t>210</a:t>
            </a:fld>
            <a:endParaRPr lang="en-US"/>
          </a:p>
        </p:txBody>
      </p:sp>
    </p:spTree>
    <p:extLst>
      <p:ext uri="{BB962C8B-B14F-4D97-AF65-F5344CB8AC3E}">
        <p14:creationId xmlns:p14="http://schemas.microsoft.com/office/powerpoint/2010/main" val="428388462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211</a:t>
            </a:fld>
            <a:endParaRPr lang="en-US"/>
          </a:p>
        </p:txBody>
      </p:sp>
    </p:spTree>
    <p:extLst>
      <p:ext uri="{BB962C8B-B14F-4D97-AF65-F5344CB8AC3E}">
        <p14:creationId xmlns:p14="http://schemas.microsoft.com/office/powerpoint/2010/main" val="350330623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212</a:t>
            </a:fld>
            <a:endParaRPr lang="en-US"/>
          </a:p>
        </p:txBody>
      </p:sp>
    </p:spTree>
    <p:extLst>
      <p:ext uri="{BB962C8B-B14F-4D97-AF65-F5344CB8AC3E}">
        <p14:creationId xmlns:p14="http://schemas.microsoft.com/office/powerpoint/2010/main" val="3040996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42458639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213</a:t>
            </a:fld>
            <a:endParaRPr lang="en-US"/>
          </a:p>
        </p:txBody>
      </p:sp>
    </p:spTree>
    <p:extLst>
      <p:ext uri="{BB962C8B-B14F-4D97-AF65-F5344CB8AC3E}">
        <p14:creationId xmlns:p14="http://schemas.microsoft.com/office/powerpoint/2010/main" val="144900675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214</a:t>
            </a:fld>
            <a:endParaRPr lang="en-US"/>
          </a:p>
        </p:txBody>
      </p:sp>
    </p:spTree>
    <p:extLst>
      <p:ext uri="{BB962C8B-B14F-4D97-AF65-F5344CB8AC3E}">
        <p14:creationId xmlns:p14="http://schemas.microsoft.com/office/powerpoint/2010/main" val="176583311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215</a:t>
            </a:fld>
            <a:endParaRPr lang="en-US"/>
          </a:p>
        </p:txBody>
      </p:sp>
    </p:spTree>
    <p:extLst>
      <p:ext uri="{BB962C8B-B14F-4D97-AF65-F5344CB8AC3E}">
        <p14:creationId xmlns:p14="http://schemas.microsoft.com/office/powerpoint/2010/main" val="219683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2634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694315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85396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952607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361551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47151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75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Arial" panose="020B0604020202020204" pitchFamily="34" charset="0"/>
                <a:ea typeface="Segoe UI" pitchFamily="34" charset="0"/>
                <a:cs typeface="Arial" panose="020B0604020202020204"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81693E6E-1E62-44E6-ADEC-B246846247C0}" type="datetime8">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5/13/19 11:11 AM</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75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68575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90254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The Cosmos DB service is deployed worldwide across all Azure regions including the sovereign and government clouds. We deploy and manage the Cosmos DB service on stamps of machines, each with dedicated local SSDs. The Cosmos DB service is layered on top of Azure Service Fabric, which is a foundational distributed systems infrastructure of Azure. Cosmos DB uses Service Fabric for naming, routing, cluster and container management, coordination of rolling upgrades, failure detection, leader election (within a resource partition) and load balancing capabilities. Cosmos DB is deployed across one or more Service Fabric clusters, each potentially running multiple generations of hardware and of varying number of machines (currently, between 60-800 machines).  </a:t>
            </a:r>
          </a:p>
          <a:p>
            <a:r>
              <a:rPr lang="en-US" sz="1200" kern="1200" dirty="0">
                <a:solidFill>
                  <a:schemeClr val="tx1"/>
                </a:solidFill>
                <a:effectLst/>
                <a:ea typeface="+mn-ea"/>
                <a:cs typeface="+mn-cs"/>
              </a:rPr>
              <a:t>Machines within a cluster typically are spread across 10-20 fault domains. The resource partitions is a logical concept. Physically, a resource partition is implemented in terms of a group of replicas, called replica-sets. Each machine hosts replicas corresponding to various resource partitions within a fixed set of processes. Replicas corresponding to the resource partitions are placed and load balanced across these machines. Each replica hosts an instance of Cosmos DB’s schema-agnostic database engine, which manages the resources as well as the associated indexes. The Cosmos DB database engine, in-turn, consists of components including implementation of several coordination primitives, the JavaScript language runtime, the query processor, the storage and indexing subsystems responsible for transactional storage and indexing of data, respectively. To provide durability and high availability, the database engine persists its index on SSDs and replicates it among the database engine instances within the replica-set(s) respectively. While the index is always persisted on local SSDs, the log is persisted either locally, on another machine within the cluster, or remotely across cluster or a datacenter within a region. The proximity of the index and log is configurable based on the price and latency SLA. The ability to dynamically configure the proximity between the database engine (compute) and log (storage) at the granularity of replicas of a resource partition is crucial for allowing tenants to dynamically select various service tiers.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67C77-7EFA-4CAA-A410-E92D82C8E6E1}"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8885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054969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5770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RU’s each operation consumes depends on many factors which include:</a:t>
            </a:r>
          </a:p>
          <a:p>
            <a:pPr marL="171450" indent="-171450">
              <a:buFontTx/>
              <a:buChar char="-"/>
            </a:pPr>
            <a:r>
              <a:rPr lang="en-US" dirty="0"/>
              <a:t>Document size</a:t>
            </a:r>
          </a:p>
          <a:p>
            <a:pPr marL="171450" indent="-171450">
              <a:buFontTx/>
              <a:buChar char="-"/>
            </a:pPr>
            <a:r>
              <a:rPr lang="en-US" dirty="0"/>
              <a:t>Number of indexed fields</a:t>
            </a:r>
          </a:p>
          <a:p>
            <a:pPr marL="171450" indent="-171450">
              <a:buFontTx/>
              <a:buChar char="-"/>
            </a:pPr>
            <a:r>
              <a:rPr lang="en-US" dirty="0"/>
              <a:t>Type of indexes</a:t>
            </a:r>
          </a:p>
          <a:p>
            <a:pPr marL="171450" indent="-171450">
              <a:buFontTx/>
              <a:buChar char="-"/>
            </a:pPr>
            <a:r>
              <a:rPr lang="en-US" dirty="0"/>
              <a:t>Consistency model choice</a:t>
            </a:r>
          </a:p>
          <a:p>
            <a:pPr marL="0" indent="0">
              <a:buFontTx/>
              <a:buNone/>
            </a:pPr>
            <a:endParaRPr lang="en-US" dirty="0"/>
          </a:p>
          <a:p>
            <a:pPr marL="0" indent="0">
              <a:buFontTx/>
              <a:buNone/>
            </a:pPr>
            <a:r>
              <a:rPr lang="en-US" dirty="0"/>
              <a:t>Not all queries will consume equal numbers of RU’s. Some operations are more computationally complex or require scans through more documents and therefore use more RU’s.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51704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932740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Scaling Up RU/s for high write ingest</a:t>
            </a:r>
          </a:p>
          <a:p>
            <a:endParaRPr lang="en-US" sz="1200"/>
          </a:p>
          <a:p>
            <a:r>
              <a:rPr lang="en-US" sz="1200"/>
              <a:t>You can show the power of elastically scalable throughput using this demo:</a:t>
            </a:r>
          </a:p>
          <a:p>
            <a:r>
              <a:rPr lang="en-US" sz="1200">
                <a:hlinkClick r:id="rId3"/>
              </a:rPr>
              <a:t>https://github.com/Azure/azure-cosmos-dotnet-v2/tree/master/samples/documentdb-benchmark</a:t>
            </a:r>
            <a:endParaRPr lang="en-US" sz="1200"/>
          </a:p>
          <a:p>
            <a:endParaRPr lang="en-US" sz="1200"/>
          </a:p>
          <a:p>
            <a:r>
              <a:rPr lang="en-US" sz="1200"/>
              <a:t>Important: Make sure you run the benchmarking tool on an Azure VM in the same region as your Cosmos DB account.</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31</a:t>
            </a:fld>
            <a:endParaRPr lang="en-US"/>
          </a:p>
        </p:txBody>
      </p:sp>
    </p:spTree>
    <p:extLst>
      <p:ext uri="{BB962C8B-B14F-4D97-AF65-F5344CB8AC3E}">
        <p14:creationId xmlns:p14="http://schemas.microsoft.com/office/powerpoint/2010/main" val="3727204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313264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639989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1748101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4279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51A7C-BD75-483B-A4F3-8D51EFDEC9D4}"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13541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26530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37</a:t>
            </a:fld>
            <a:endParaRPr lang="en-US" dirty="0"/>
          </a:p>
        </p:txBody>
      </p:sp>
    </p:spTree>
    <p:extLst>
      <p:ext uri="{BB962C8B-B14F-4D97-AF65-F5344CB8AC3E}">
        <p14:creationId xmlns:p14="http://schemas.microsoft.com/office/powerpoint/2010/main" val="11807941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t>39</a:t>
            </a:fld>
            <a:endParaRPr lang="en-US"/>
          </a:p>
        </p:txBody>
      </p:sp>
    </p:spTree>
    <p:extLst>
      <p:ext uri="{BB962C8B-B14F-4D97-AF65-F5344CB8AC3E}">
        <p14:creationId xmlns:p14="http://schemas.microsoft.com/office/powerpoint/2010/main" val="17671820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54</a:t>
            </a:fld>
            <a:endParaRPr lang="en-US" dirty="0"/>
          </a:p>
        </p:txBody>
      </p:sp>
    </p:spTree>
    <p:extLst>
      <p:ext uri="{BB962C8B-B14F-4D97-AF65-F5344CB8AC3E}">
        <p14:creationId xmlns:p14="http://schemas.microsoft.com/office/powerpoint/2010/main" val="2326423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55</a:t>
            </a:fld>
            <a:endParaRPr lang="en-US" dirty="0"/>
          </a:p>
        </p:txBody>
      </p:sp>
    </p:spTree>
    <p:extLst>
      <p:ext uri="{BB962C8B-B14F-4D97-AF65-F5344CB8AC3E}">
        <p14:creationId xmlns:p14="http://schemas.microsoft.com/office/powerpoint/2010/main" val="3513786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955128-46DB-4B46-8D54-0B8BFA51CA0B}" type="slidenum">
              <a:rPr lang="en-US" smtClean="0"/>
              <a:pPr/>
              <a:t>56</a:t>
            </a:fld>
            <a:endParaRPr lang="en-US" dirty="0"/>
          </a:p>
        </p:txBody>
      </p:sp>
    </p:spTree>
    <p:extLst>
      <p:ext uri="{BB962C8B-B14F-4D97-AF65-F5344CB8AC3E}">
        <p14:creationId xmlns:p14="http://schemas.microsoft.com/office/powerpoint/2010/main" val="826795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dirty="0">
                <a:solidFill>
                  <a:schemeClr val="bg1"/>
                </a:solidFill>
                <a:cs typeface="Arial" panose="020B0604020202020204" pitchFamily="34" charset="0"/>
              </a:rPr>
              <a:t>At </a:t>
            </a:r>
            <a:r>
              <a:rPr lang="en-US" sz="1200" u="sng" dirty="0">
                <a:solidFill>
                  <a:schemeClr val="bg1"/>
                </a:solidFill>
                <a:cs typeface="Arial" panose="020B0604020202020204" pitchFamily="34" charset="0"/>
              </a:rPr>
              <a:t>global scale</a:t>
            </a:r>
            <a:r>
              <a:rPr lang="en-US" sz="1200" dirty="0">
                <a:solidFill>
                  <a:schemeClr val="bg1"/>
                </a:solidFill>
                <a:cs typeface="Arial" panose="020B0604020202020204" pitchFamily="34" charset="0"/>
              </a:rPr>
              <a:t>, </a:t>
            </a:r>
            <a:r>
              <a:rPr lang="en-US" sz="1200" dirty="0">
                <a:solidFill>
                  <a:srgbClr val="00B050"/>
                </a:solidFill>
                <a:cs typeface="Arial" panose="020B0604020202020204" pitchFamily="34" charset="0"/>
              </a:rPr>
              <a:t>schema/index management is hard</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Automatic and synchronous indexing of all ingested content – range and geo-spatial</a:t>
            </a:r>
          </a:p>
          <a:p>
            <a:pPr lvl="0"/>
            <a:endParaRPr lang="en-US" sz="1200" dirty="0">
              <a:solidFill>
                <a:schemeClr val="bg1"/>
              </a:solidFill>
              <a:cs typeface="Arial" panose="020B0604020202020204" pitchFamily="34" charset="0"/>
            </a:endParaRPr>
          </a:p>
          <a:p>
            <a:pPr lvl="0"/>
            <a:r>
              <a:rPr lang="en-US" sz="1050" dirty="0">
                <a:solidFill>
                  <a:schemeClr val="bg1"/>
                </a:solidFill>
                <a:cs typeface="Arial" panose="020B0604020202020204" pitchFamily="34" charset="0"/>
              </a:rPr>
              <a:t>No need to define schemas or secondary indices upfront</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Resource governed, write optimized database engine with latch free and log structured techniques</a:t>
            </a:r>
          </a:p>
          <a:p>
            <a:pPr lvl="0"/>
            <a:endParaRPr lang="en-US" sz="1200" dirty="0">
              <a:solidFill>
                <a:schemeClr val="bg1"/>
              </a:solidFill>
              <a:cs typeface="Arial" panose="020B0604020202020204" pitchFamily="34" charset="0"/>
            </a:endParaRPr>
          </a:p>
          <a:p>
            <a:pPr lvl="0"/>
            <a:r>
              <a:rPr lang="en-US" sz="1200" dirty="0">
                <a:solidFill>
                  <a:schemeClr val="bg1"/>
                </a:solidFill>
                <a:cs typeface="Arial" panose="020B0604020202020204" pitchFamily="34" charset="0"/>
              </a:rPr>
              <a:t>Online and in-situ index transformations </a:t>
            </a:r>
          </a:p>
        </p:txBody>
      </p:sp>
      <p:sp>
        <p:nvSpPr>
          <p:cNvPr id="4" name="Slide Number Placeholder 3"/>
          <p:cNvSpPr>
            <a:spLocks noGrp="1"/>
          </p:cNvSpPr>
          <p:nvPr>
            <p:ph type="sldNum" sz="quarter" idx="10"/>
          </p:nvPr>
        </p:nvSpPr>
        <p:spPr/>
        <p:txBody>
          <a:bodyPr/>
          <a:lstStyle/>
          <a:p>
            <a:fld id="{49F67C77-7EFA-4CAA-A410-E92D82C8E6E1}" type="slidenum">
              <a:rPr lang="en-US" smtClean="0"/>
              <a:pPr/>
              <a:t>63</a:t>
            </a:fld>
            <a:endParaRPr lang="en-US"/>
          </a:p>
        </p:txBody>
      </p:sp>
    </p:spTree>
    <p:extLst>
      <p:ext uri="{BB962C8B-B14F-4D97-AF65-F5344CB8AC3E}">
        <p14:creationId xmlns:p14="http://schemas.microsoft.com/office/powerpoint/2010/main" val="29115820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two indexing modes: Consistent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fld id="{4249A09B-4A39-974B-9594-129A7470D52A}" type="slidenum">
              <a:rPr lang="en-US" smtClean="0"/>
              <a:t>64</a:t>
            </a:fld>
            <a:endParaRPr lang="en-US"/>
          </a:p>
        </p:txBody>
      </p:sp>
    </p:spTree>
    <p:extLst>
      <p:ext uri="{BB962C8B-B14F-4D97-AF65-F5344CB8AC3E}">
        <p14:creationId xmlns:p14="http://schemas.microsoft.com/office/powerpoint/2010/main" val="350939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1174348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65</a:t>
            </a:fld>
            <a:endParaRPr lang="en-US"/>
          </a:p>
        </p:txBody>
      </p:sp>
    </p:spTree>
    <p:extLst>
      <p:ext uri="{BB962C8B-B14F-4D97-AF65-F5344CB8AC3E}">
        <p14:creationId xmlns:p14="http://schemas.microsoft.com/office/powerpoint/2010/main" val="1364806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66</a:t>
            </a:fld>
            <a:endParaRPr lang="en-US"/>
          </a:p>
        </p:txBody>
      </p:sp>
    </p:spTree>
    <p:extLst>
      <p:ext uri="{BB962C8B-B14F-4D97-AF65-F5344CB8AC3E}">
        <p14:creationId xmlns:p14="http://schemas.microsoft.com/office/powerpoint/2010/main" val="2688125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"Berlin" </a:t>
            </a:r>
          </a:p>
          <a:p>
            <a:r>
              <a:rPr lang="en-US" sz="1200" b="0" dirty="0">
                <a:solidFill>
                  <a:schemeClr val="tx1"/>
                </a:solidFill>
              </a:rPr>
              <a:t>        },</a:t>
            </a:r>
          </a:p>
          <a:p>
            <a:r>
              <a:rPr lang="en-US" sz="1200" b="0" dirty="0">
                <a:solidFill>
                  <a:schemeClr val="tx1"/>
                </a:solidFill>
              </a:rPr>
              <a:t>        { </a:t>
            </a:r>
          </a:p>
          <a:p>
            <a:r>
              <a:rPr lang="en-US" sz="1200" b="0" dirty="0">
                <a:solidFill>
                  <a:schemeClr val="tx1"/>
                </a:solidFill>
              </a:rPr>
              <a:t>            "country": "France", </a:t>
            </a:r>
          </a:p>
          <a:p>
            <a:r>
              <a:rPr lang="en-US" sz="1200" b="0" dirty="0">
                <a:solidFill>
                  <a:schemeClr val="tx1"/>
                </a:solidFill>
              </a:rPr>
              <a:t>            "city": "Paris"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"Belgium",</a:t>
            </a:r>
          </a:p>
          <a:p>
            <a:r>
              <a:rPr lang="en-US" sz="1200" b="0" dirty="0">
                <a:solidFill>
                  <a:schemeClr val="tx1"/>
                </a:solidFill>
              </a:rPr>
              <a:t>    "exports": [ </a:t>
            </a:r>
          </a:p>
          <a:p>
            <a:r>
              <a:rPr lang="en-US" sz="1200" b="0" dirty="0">
                <a:solidFill>
                  <a:schemeClr val="tx1"/>
                </a:solidFill>
              </a:rPr>
              <a:t>        { "city": "Moscow"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a:p>
            <a:endParaRPr lang="en-US" dirty="0"/>
          </a:p>
          <a:p>
            <a:r>
              <a:rPr lang="en-US" sz="1200" b="0" dirty="0">
                <a:solidFill>
                  <a:schemeClr val="tx1"/>
                </a:solidFill>
              </a:rPr>
              <a:t>{</a:t>
            </a:r>
          </a:p>
          <a:p>
            <a:r>
              <a:rPr lang="en-US" sz="1200" b="0" dirty="0">
                <a:solidFill>
                  <a:schemeClr val="tx1"/>
                </a:solidFill>
              </a:rPr>
              <a:t>    "locations": [</a:t>
            </a:r>
          </a:p>
          <a:p>
            <a:r>
              <a:rPr lang="en-US" sz="1200" b="0" dirty="0">
                <a:solidFill>
                  <a:schemeClr val="tx1"/>
                </a:solidFill>
              </a:rPr>
              <a:t>        { </a:t>
            </a:r>
          </a:p>
          <a:p>
            <a:r>
              <a:rPr lang="en-US" sz="1200" b="0" dirty="0">
                <a:solidFill>
                  <a:schemeClr val="tx1"/>
                </a:solidFill>
              </a:rPr>
              <a:t>            "country": "Germany", </a:t>
            </a:r>
          </a:p>
          <a:p>
            <a:r>
              <a:rPr lang="en-US" sz="1200" b="0" dirty="0">
                <a:solidFill>
                  <a:schemeClr val="tx1"/>
                </a:solidFill>
              </a:rPr>
              <a:t>            "city": "Bonn", </a:t>
            </a:r>
          </a:p>
          <a:p>
            <a:r>
              <a:rPr lang="en-US" sz="1200" b="0" dirty="0">
                <a:solidFill>
                  <a:schemeClr val="tx1"/>
                </a:solidFill>
              </a:rPr>
              <a:t>            "revenue": 200 </a:t>
            </a:r>
          </a:p>
          <a:p>
            <a:r>
              <a:rPr lang="en-US" sz="1200" b="0" dirty="0">
                <a:solidFill>
                  <a:schemeClr val="tx1"/>
                </a:solidFill>
              </a:rPr>
              <a:t>        }</a:t>
            </a:r>
          </a:p>
          <a:p>
            <a:r>
              <a:rPr lang="en-US" sz="1200" b="0" dirty="0">
                <a:solidFill>
                  <a:schemeClr val="tx1"/>
                </a:solidFill>
              </a:rPr>
              <a:t>    ],</a:t>
            </a:r>
          </a:p>
          <a:p>
            <a:r>
              <a:rPr lang="en-US" sz="1200" b="0" dirty="0">
                <a:solidFill>
                  <a:schemeClr val="tx1"/>
                </a:solidFill>
              </a:rPr>
              <a:t>    "headquarter": "Italy",</a:t>
            </a:r>
          </a:p>
          <a:p>
            <a:r>
              <a:rPr lang="en-US" sz="1200" b="0" dirty="0">
                <a:solidFill>
                  <a:schemeClr val="tx1"/>
                </a:solidFill>
              </a:rPr>
              <a:t>    "exports": [ </a:t>
            </a:r>
          </a:p>
          <a:p>
            <a:r>
              <a:rPr lang="en-US" sz="1200" b="0" dirty="0">
                <a:solidFill>
                  <a:schemeClr val="tx1"/>
                </a:solidFill>
              </a:rPr>
              <a:t>        { </a:t>
            </a:r>
          </a:p>
          <a:p>
            <a:r>
              <a:rPr lang="en-US" sz="1200" b="0" dirty="0">
                <a:solidFill>
                  <a:schemeClr val="tx1"/>
                </a:solidFill>
              </a:rPr>
              <a:t>            "city": "Berlin", </a:t>
            </a:r>
          </a:p>
          <a:p>
            <a:r>
              <a:rPr lang="en-US" sz="1200" b="0" dirty="0">
                <a:solidFill>
                  <a:schemeClr val="tx1"/>
                </a:solidFill>
              </a:rPr>
              <a:t>            "dealers": [ </a:t>
            </a:r>
          </a:p>
          <a:p>
            <a:r>
              <a:rPr lang="en-US" sz="1200" b="0" dirty="0">
                <a:solidFill>
                  <a:schemeClr val="tx1"/>
                </a:solidFill>
              </a:rPr>
              <a:t>                { "name": "Hans" } </a:t>
            </a:r>
          </a:p>
          <a:p>
            <a:r>
              <a:rPr lang="en-US" sz="1200" b="0" dirty="0">
                <a:solidFill>
                  <a:schemeClr val="tx1"/>
                </a:solidFill>
              </a:rPr>
              <a:t>            ] </a:t>
            </a:r>
          </a:p>
          <a:p>
            <a:r>
              <a:rPr lang="en-US" sz="1200" b="0" dirty="0">
                <a:solidFill>
                  <a:schemeClr val="tx1"/>
                </a:solidFill>
              </a:rPr>
              <a:t>        },</a:t>
            </a:r>
          </a:p>
          <a:p>
            <a:r>
              <a:rPr lang="en-US" sz="1200" b="0" dirty="0">
                <a:solidFill>
                  <a:schemeClr val="tx1"/>
                </a:solidFill>
              </a:rPr>
              <a:t>        { "city": "Athens" }</a:t>
            </a:r>
          </a:p>
          <a:p>
            <a:r>
              <a:rPr lang="en-US" sz="1200" b="0" dirty="0">
                <a:solidFill>
                  <a:schemeClr val="tx1"/>
                </a:solidFill>
              </a:rPr>
              <a:t>    ]</a:t>
            </a:r>
          </a:p>
          <a:p>
            <a:r>
              <a:rPr lang="en-US" sz="1200" b="0" dirty="0">
                <a:solidFill>
                  <a:schemeClr val="tx1"/>
                </a:solidFill>
              </a:rPr>
              <a:t>}</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67</a:t>
            </a:fld>
            <a:endParaRPr lang="en-US"/>
          </a:p>
        </p:txBody>
      </p:sp>
    </p:spTree>
    <p:extLst>
      <p:ext uri="{BB962C8B-B14F-4D97-AF65-F5344CB8AC3E}">
        <p14:creationId xmlns:p14="http://schemas.microsoft.com/office/powerpoint/2010/main" val="3787457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68</a:t>
            </a:fld>
            <a:endParaRPr lang="en-US"/>
          </a:p>
        </p:txBody>
      </p:sp>
    </p:spTree>
    <p:extLst>
      <p:ext uri="{BB962C8B-B14F-4D97-AF65-F5344CB8AC3E}">
        <p14:creationId xmlns:p14="http://schemas.microsoft.com/office/powerpoint/2010/main" val="3649068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fld id="{4249A09B-4A39-974B-9594-129A7470D52A}" type="slidenum">
              <a:rPr lang="en-US" smtClean="0"/>
              <a:t>70</a:t>
            </a:fld>
            <a:endParaRPr lang="en-US"/>
          </a:p>
        </p:txBody>
      </p:sp>
    </p:spTree>
    <p:extLst>
      <p:ext uri="{BB962C8B-B14F-4D97-AF65-F5344CB8AC3E}">
        <p14:creationId xmlns:p14="http://schemas.microsoft.com/office/powerpoint/2010/main" val="23473747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fld id="{4249A09B-4A39-974B-9594-129A7470D52A}" type="slidenum">
              <a:rPr lang="en-US" smtClean="0"/>
              <a:t>71</a:t>
            </a:fld>
            <a:endParaRPr lang="en-US"/>
          </a:p>
        </p:txBody>
      </p:sp>
    </p:spTree>
    <p:extLst>
      <p:ext uri="{BB962C8B-B14F-4D97-AF65-F5344CB8AC3E}">
        <p14:creationId xmlns:p14="http://schemas.microsoft.com/office/powerpoint/2010/main" val="2510691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74</a:t>
            </a:fld>
            <a:endParaRPr lang="en-US"/>
          </a:p>
        </p:txBody>
      </p:sp>
    </p:spTree>
    <p:extLst>
      <p:ext uri="{BB962C8B-B14F-4D97-AF65-F5344CB8AC3E}">
        <p14:creationId xmlns:p14="http://schemas.microsoft.com/office/powerpoint/2010/main" val="36446674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083612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44162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16724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Azure Cosmos DB </a:t>
            </a:r>
            <a:r>
              <a:rPr lang="en-US" sz="1200" dirty="0"/>
              <a:t>offers the first globally distributed, multi-model database service for building planet scale apps. It’s been powering Microsoft’s internet-scale services for years, and now it’s ready to launch yours.</a:t>
            </a:r>
          </a:p>
          <a:p>
            <a:r>
              <a:rPr lang="en-US" sz="1200" dirty="0"/>
              <a:t>Only Azure Cosmos DB makes </a:t>
            </a:r>
            <a:r>
              <a:rPr lang="en-US" sz="1200" b="1" dirty="0"/>
              <a:t>global distribution turn-key</a:t>
            </a:r>
            <a:r>
              <a:rPr lang="en-US" sz="1200" dirty="0"/>
              <a:t>. </a:t>
            </a:r>
          </a:p>
          <a:p>
            <a:endParaRPr lang="en-US" sz="1200" dirty="0"/>
          </a:p>
          <a:p>
            <a:r>
              <a:rPr lang="en-US" sz="1200" dirty="0"/>
              <a:t>You can </a:t>
            </a:r>
            <a:r>
              <a:rPr lang="en-US" sz="1200" b="1" dirty="0"/>
              <a:t>add Azure locations to your database anywhere across the world</a:t>
            </a:r>
            <a:r>
              <a:rPr lang="en-US" sz="1200" dirty="0"/>
              <a:t>, at any time, with a single click. Cosmos DB will seamlessly replicate your data and make it highly available. </a:t>
            </a:r>
          </a:p>
          <a:p>
            <a:r>
              <a:rPr lang="en-US" sz="1200" dirty="0"/>
              <a:t> </a:t>
            </a:r>
          </a:p>
          <a:p>
            <a:r>
              <a:rPr lang="en-US" sz="1200" dirty="0"/>
              <a:t>Cosmos DB allows you to </a:t>
            </a:r>
            <a:r>
              <a:rPr lang="en-US" sz="1200" b="1" dirty="0"/>
              <a:t>scale throughput and storage elastically</a:t>
            </a:r>
            <a:r>
              <a:rPr lang="en-US" sz="1200" dirty="0"/>
              <a:t>, and </a:t>
            </a:r>
            <a:r>
              <a:rPr lang="en-US" sz="1200" b="1" dirty="0"/>
              <a:t>globally</a:t>
            </a:r>
            <a:r>
              <a:rPr lang="en-US" sz="1200" dirty="0"/>
              <a:t>! You only pay for the throughput and storage you need – anywhere in the world, at any time.</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800" b="0" i="0" u="none" strike="noStrike" kern="0" cap="none" spc="0" normalizeH="0" baseline="0" noProof="0">
                <a:ln>
                  <a:noFill/>
                </a:ln>
                <a:solidFill>
                  <a:sysClr val="windowText" lastClr="000000"/>
                </a:solidFill>
                <a:effectLst/>
                <a:uLnTx/>
                <a:uFillTx/>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a typeface="+mn-ea"/>
              <a:cs typeface="+mn-cs"/>
            </a:endParaRPr>
          </a:p>
        </p:txBody>
      </p:sp>
    </p:spTree>
    <p:extLst>
      <p:ext uri="{BB962C8B-B14F-4D97-AF65-F5344CB8AC3E}">
        <p14:creationId xmlns:p14="http://schemas.microsoft.com/office/powerpoint/2010/main" val="30215786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816519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81</a:t>
            </a:fld>
            <a:endParaRPr lang="en-US"/>
          </a:p>
        </p:txBody>
      </p:sp>
    </p:spTree>
    <p:extLst>
      <p:ext uri="{BB962C8B-B14F-4D97-AF65-F5344CB8AC3E}">
        <p14:creationId xmlns:p14="http://schemas.microsoft.com/office/powerpoint/2010/main" val="3124598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could of slides have example strategies that take advantage of the 403 status code</a:t>
            </a:r>
          </a:p>
        </p:txBody>
      </p:sp>
      <p:sp>
        <p:nvSpPr>
          <p:cNvPr id="4" name="Slide Number Placeholder 3"/>
          <p:cNvSpPr>
            <a:spLocks noGrp="1"/>
          </p:cNvSpPr>
          <p:nvPr>
            <p:ph type="sldNum" sz="quarter" idx="10"/>
          </p:nvPr>
        </p:nvSpPr>
        <p:spPr/>
        <p:txBody>
          <a:bodyPr/>
          <a:lstStyle/>
          <a:p>
            <a:fld id="{4249A09B-4A39-974B-9594-129A7470D52A}" type="slidenum">
              <a:rPr lang="en-US" smtClean="0"/>
              <a:t>82</a:t>
            </a:fld>
            <a:endParaRPr lang="en-US"/>
          </a:p>
        </p:txBody>
      </p:sp>
    </p:spTree>
    <p:extLst>
      <p:ext uri="{BB962C8B-B14F-4D97-AF65-F5344CB8AC3E}">
        <p14:creationId xmlns:p14="http://schemas.microsoft.com/office/powerpoint/2010/main" val="29583336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endlessly increment partition key suffixes to work around any technical limitations for a specific partition (throughput and storage)</a:t>
            </a:r>
          </a:p>
        </p:txBody>
      </p:sp>
      <p:sp>
        <p:nvSpPr>
          <p:cNvPr id="4" name="Slide Number Placeholder 3"/>
          <p:cNvSpPr>
            <a:spLocks noGrp="1"/>
          </p:cNvSpPr>
          <p:nvPr>
            <p:ph type="sldNum" sz="quarter" idx="10"/>
          </p:nvPr>
        </p:nvSpPr>
        <p:spPr/>
        <p:txBody>
          <a:bodyPr/>
          <a:lstStyle/>
          <a:p>
            <a:fld id="{4249A09B-4A39-974B-9594-129A7470D52A}" type="slidenum">
              <a:rPr lang="en-US" smtClean="0"/>
              <a:t>83</a:t>
            </a:fld>
            <a:endParaRPr lang="en-US"/>
          </a:p>
        </p:txBody>
      </p:sp>
    </p:spTree>
    <p:extLst>
      <p:ext uri="{BB962C8B-B14F-4D97-AF65-F5344CB8AC3E}">
        <p14:creationId xmlns:p14="http://schemas.microsoft.com/office/powerpoint/2010/main" val="22630907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505050"/>
                </a:solidFill>
              </a:rPr>
              <a:t>Using this example, you have effectively created a fixed-size collection of items that replaces the oldest items (determined by sorted unique key).</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84</a:t>
            </a:fld>
            <a:endParaRPr lang="en-US"/>
          </a:p>
        </p:txBody>
      </p:sp>
    </p:spTree>
    <p:extLst>
      <p:ext uri="{BB962C8B-B14F-4D97-AF65-F5344CB8AC3E}">
        <p14:creationId xmlns:p14="http://schemas.microsoft.com/office/powerpoint/2010/main" val="3581026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85</a:t>
            </a:fld>
            <a:endParaRPr lang="en-US"/>
          </a:p>
        </p:txBody>
      </p:sp>
    </p:spTree>
    <p:extLst>
      <p:ext uri="{BB962C8B-B14F-4D97-AF65-F5344CB8AC3E}">
        <p14:creationId xmlns:p14="http://schemas.microsoft.com/office/powerpoint/2010/main" val="1718523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86</a:t>
            </a:fld>
            <a:endParaRPr lang="en-US"/>
          </a:p>
        </p:txBody>
      </p:sp>
    </p:spTree>
    <p:extLst>
      <p:ext uri="{BB962C8B-B14F-4D97-AF65-F5344CB8AC3E}">
        <p14:creationId xmlns:p14="http://schemas.microsoft.com/office/powerpoint/2010/main" val="3366518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87</a:t>
            </a:fld>
            <a:endParaRPr lang="en-US"/>
          </a:p>
        </p:txBody>
      </p:sp>
    </p:spTree>
    <p:extLst>
      <p:ext uri="{BB962C8B-B14F-4D97-AF65-F5344CB8AC3E}">
        <p14:creationId xmlns:p14="http://schemas.microsoft.com/office/powerpoint/2010/main" val="5030375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88</a:t>
            </a:fld>
            <a:endParaRPr lang="en-US"/>
          </a:p>
        </p:txBody>
      </p:sp>
    </p:spTree>
    <p:extLst>
      <p:ext uri="{BB962C8B-B14F-4D97-AF65-F5344CB8AC3E}">
        <p14:creationId xmlns:p14="http://schemas.microsoft.com/office/powerpoint/2010/main" val="30951445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89</a:t>
            </a:fld>
            <a:endParaRPr lang="en-US"/>
          </a:p>
        </p:txBody>
      </p:sp>
    </p:spTree>
    <p:extLst>
      <p:ext uri="{BB962C8B-B14F-4D97-AF65-F5344CB8AC3E}">
        <p14:creationId xmlns:p14="http://schemas.microsoft.com/office/powerpoint/2010/main" val="321393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274136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90</a:t>
            </a:fld>
            <a:endParaRPr lang="en-US"/>
          </a:p>
        </p:txBody>
      </p:sp>
    </p:spTree>
    <p:extLst>
      <p:ext uri="{BB962C8B-B14F-4D97-AF65-F5344CB8AC3E}">
        <p14:creationId xmlns:p14="http://schemas.microsoft.com/office/powerpoint/2010/main" val="16109030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91</a:t>
            </a:fld>
            <a:endParaRPr lang="en-US"/>
          </a:p>
        </p:txBody>
      </p:sp>
    </p:spTree>
    <p:extLst>
      <p:ext uri="{BB962C8B-B14F-4D97-AF65-F5344CB8AC3E}">
        <p14:creationId xmlns:p14="http://schemas.microsoft.com/office/powerpoint/2010/main" val="15825881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92</a:t>
            </a:fld>
            <a:endParaRPr lang="en-US"/>
          </a:p>
        </p:txBody>
      </p:sp>
    </p:spTree>
    <p:extLst>
      <p:ext uri="{BB962C8B-B14F-4D97-AF65-F5344CB8AC3E}">
        <p14:creationId xmlns:p14="http://schemas.microsoft.com/office/powerpoint/2010/main" val="9547017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93</a:t>
            </a:fld>
            <a:endParaRPr lang="en-US"/>
          </a:p>
        </p:txBody>
      </p:sp>
    </p:spTree>
    <p:extLst>
      <p:ext uri="{BB962C8B-B14F-4D97-AF65-F5344CB8AC3E}">
        <p14:creationId xmlns:p14="http://schemas.microsoft.com/office/powerpoint/2010/main" val="18800601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94</a:t>
            </a:fld>
            <a:endParaRPr lang="en-US"/>
          </a:p>
        </p:txBody>
      </p:sp>
    </p:spTree>
    <p:extLst>
      <p:ext uri="{BB962C8B-B14F-4D97-AF65-F5344CB8AC3E}">
        <p14:creationId xmlns:p14="http://schemas.microsoft.com/office/powerpoint/2010/main" val="5024286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95</a:t>
            </a:fld>
            <a:endParaRPr lang="en-US"/>
          </a:p>
        </p:txBody>
      </p:sp>
    </p:spTree>
    <p:extLst>
      <p:ext uri="{BB962C8B-B14F-4D97-AF65-F5344CB8AC3E}">
        <p14:creationId xmlns:p14="http://schemas.microsoft.com/office/powerpoint/2010/main" val="23779166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p:txBody>
      </p:sp>
      <p:sp>
        <p:nvSpPr>
          <p:cNvPr id="4" name="Slide Number Placeholder 3"/>
          <p:cNvSpPr>
            <a:spLocks noGrp="1"/>
          </p:cNvSpPr>
          <p:nvPr>
            <p:ph type="sldNum" sz="quarter" idx="5"/>
          </p:nvPr>
        </p:nvSpPr>
        <p:spPr/>
        <p:txBody>
          <a:bodyPr/>
          <a:lstStyle/>
          <a:p>
            <a:fld id="{DE955128-46DB-4B46-8D54-0B8BFA51CA0B}" type="slidenum">
              <a:rPr lang="en-US" smtClean="0"/>
              <a:t>96</a:t>
            </a:fld>
            <a:endParaRPr lang="en-US"/>
          </a:p>
        </p:txBody>
      </p:sp>
    </p:spTree>
    <p:extLst>
      <p:ext uri="{BB962C8B-B14F-4D97-AF65-F5344CB8AC3E}">
        <p14:creationId xmlns:p14="http://schemas.microsoft.com/office/powerpoint/2010/main" val="31407892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521999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777976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 ID is likely a good choice for this data. Obviously we did not take into account the workload’s queries so this could impact the choice as well. For example, if the workload had a lot of filters based on Vehicle Model, this could make it a better choice.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801993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9791740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102</a:t>
            </a:fld>
            <a:endParaRPr lang="en-US"/>
          </a:p>
        </p:txBody>
      </p:sp>
    </p:spTree>
    <p:extLst>
      <p:ext uri="{BB962C8B-B14F-4D97-AF65-F5344CB8AC3E}">
        <p14:creationId xmlns:p14="http://schemas.microsoft.com/office/powerpoint/2010/main" val="1496168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103</a:t>
            </a:fld>
            <a:endParaRPr lang="en-US"/>
          </a:p>
        </p:txBody>
      </p:sp>
    </p:spTree>
    <p:extLst>
      <p:ext uri="{BB962C8B-B14F-4D97-AF65-F5344CB8AC3E}">
        <p14:creationId xmlns:p14="http://schemas.microsoft.com/office/powerpoint/2010/main" val="2842856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104</a:t>
            </a:fld>
            <a:endParaRPr lang="en-US"/>
          </a:p>
        </p:txBody>
      </p:sp>
    </p:spTree>
    <p:extLst>
      <p:ext uri="{BB962C8B-B14F-4D97-AF65-F5344CB8AC3E}">
        <p14:creationId xmlns:p14="http://schemas.microsoft.com/office/powerpoint/2010/main" val="31791533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105</a:t>
            </a:fld>
            <a:endParaRPr lang="en-US"/>
          </a:p>
        </p:txBody>
      </p:sp>
    </p:spTree>
    <p:extLst>
      <p:ext uri="{BB962C8B-B14F-4D97-AF65-F5344CB8AC3E}">
        <p14:creationId xmlns:p14="http://schemas.microsoft.com/office/powerpoint/2010/main" val="21164905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https://www.documentdb.com/sql/demo</a:t>
            </a:r>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106</a:t>
            </a:fld>
            <a:endParaRPr lang="en-US"/>
          </a:p>
        </p:txBody>
      </p:sp>
    </p:spTree>
    <p:extLst>
      <p:ext uri="{BB962C8B-B14F-4D97-AF65-F5344CB8AC3E}">
        <p14:creationId xmlns:p14="http://schemas.microsoft.com/office/powerpoint/2010/main" val="5194576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107</a:t>
            </a:fld>
            <a:endParaRPr lang="en-US"/>
          </a:p>
        </p:txBody>
      </p:sp>
    </p:spTree>
    <p:extLst>
      <p:ext uri="{BB962C8B-B14F-4D97-AF65-F5344CB8AC3E}">
        <p14:creationId xmlns:p14="http://schemas.microsoft.com/office/powerpoint/2010/main" val="21251549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108</a:t>
            </a:fld>
            <a:endParaRPr lang="en-US"/>
          </a:p>
        </p:txBody>
      </p:sp>
    </p:spTree>
    <p:extLst>
      <p:ext uri="{BB962C8B-B14F-4D97-AF65-F5344CB8AC3E}">
        <p14:creationId xmlns:p14="http://schemas.microsoft.com/office/powerpoint/2010/main" val="42179219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109</a:t>
            </a:fld>
            <a:endParaRPr lang="en-US"/>
          </a:p>
        </p:txBody>
      </p:sp>
    </p:spTree>
    <p:extLst>
      <p:ext uri="{BB962C8B-B14F-4D97-AF65-F5344CB8AC3E}">
        <p14:creationId xmlns:p14="http://schemas.microsoft.com/office/powerpoint/2010/main" val="205383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110</a:t>
            </a:fld>
            <a:endParaRPr lang="en-US"/>
          </a:p>
        </p:txBody>
      </p:sp>
    </p:spTree>
    <p:extLst>
      <p:ext uri="{BB962C8B-B14F-4D97-AF65-F5344CB8AC3E}">
        <p14:creationId xmlns:p14="http://schemas.microsoft.com/office/powerpoint/2010/main" val="17156646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111</a:t>
            </a:fld>
            <a:endParaRPr lang="en-US"/>
          </a:p>
        </p:txBody>
      </p:sp>
    </p:spTree>
    <p:extLst>
      <p:ext uri="{BB962C8B-B14F-4D97-AF65-F5344CB8AC3E}">
        <p14:creationId xmlns:p14="http://schemas.microsoft.com/office/powerpoint/2010/main" val="111283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364553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112</a:t>
            </a:fld>
            <a:endParaRPr lang="en-US"/>
          </a:p>
        </p:txBody>
      </p:sp>
    </p:spTree>
    <p:extLst>
      <p:ext uri="{BB962C8B-B14F-4D97-AF65-F5344CB8AC3E}">
        <p14:creationId xmlns:p14="http://schemas.microsoft.com/office/powerpoint/2010/main" val="6012962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113</a:t>
            </a:fld>
            <a:endParaRPr lang="en-US"/>
          </a:p>
        </p:txBody>
      </p:sp>
    </p:spTree>
    <p:extLst>
      <p:ext uri="{BB962C8B-B14F-4D97-AF65-F5344CB8AC3E}">
        <p14:creationId xmlns:p14="http://schemas.microsoft.com/office/powerpoint/2010/main" val="19475050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114</a:t>
            </a:fld>
            <a:endParaRPr lang="en-US"/>
          </a:p>
        </p:txBody>
      </p:sp>
    </p:spTree>
    <p:extLst>
      <p:ext uri="{BB962C8B-B14F-4D97-AF65-F5344CB8AC3E}">
        <p14:creationId xmlns:p14="http://schemas.microsoft.com/office/powerpoint/2010/main" val="20207477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115</a:t>
            </a:fld>
            <a:endParaRPr lang="en-US"/>
          </a:p>
        </p:txBody>
      </p:sp>
    </p:spTree>
    <p:extLst>
      <p:ext uri="{BB962C8B-B14F-4D97-AF65-F5344CB8AC3E}">
        <p14:creationId xmlns:p14="http://schemas.microsoft.com/office/powerpoint/2010/main" val="17657760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116</a:t>
            </a:fld>
            <a:endParaRPr lang="en-US"/>
          </a:p>
        </p:txBody>
      </p:sp>
    </p:spTree>
    <p:extLst>
      <p:ext uri="{BB962C8B-B14F-4D97-AF65-F5344CB8AC3E}">
        <p14:creationId xmlns:p14="http://schemas.microsoft.com/office/powerpoint/2010/main" val="33751144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Query Complexity: avoid using complex queries (such as MongoDB aggregation pipeline) whenever simpler queries are possible (such as find/SELECT with filter condition). Simpler queries scale much better.</a:t>
            </a:r>
          </a:p>
        </p:txBody>
      </p:sp>
      <p:sp>
        <p:nvSpPr>
          <p:cNvPr id="4" name="Slide Number Placeholder 3"/>
          <p:cNvSpPr>
            <a:spLocks noGrp="1"/>
          </p:cNvSpPr>
          <p:nvPr>
            <p:ph type="sldNum" sz="quarter" idx="10"/>
          </p:nvPr>
        </p:nvSpPr>
        <p:spPr/>
        <p:txBody>
          <a:bodyPr/>
          <a:lstStyle/>
          <a:p>
            <a:fld id="{4249A09B-4A39-974B-9594-129A7470D52A}" type="slidenum">
              <a:rPr lang="en-US" smtClean="0"/>
              <a:t>117</a:t>
            </a:fld>
            <a:endParaRPr lang="en-US"/>
          </a:p>
        </p:txBody>
      </p:sp>
    </p:spTree>
    <p:extLst>
      <p:ext uri="{BB962C8B-B14F-4D97-AF65-F5344CB8AC3E}">
        <p14:creationId xmlns:p14="http://schemas.microsoft.com/office/powerpoint/2010/main" val="2638252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118</a:t>
            </a:fld>
            <a:endParaRPr lang="en-US"/>
          </a:p>
        </p:txBody>
      </p:sp>
    </p:spTree>
    <p:extLst>
      <p:ext uri="{BB962C8B-B14F-4D97-AF65-F5344CB8AC3E}">
        <p14:creationId xmlns:p14="http://schemas.microsoft.com/office/powerpoint/2010/main" val="308059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client device’s code using an SDK to issue a request</a:t>
            </a:r>
          </a:p>
          <a:p>
            <a:pPr marL="228600" indent="-228600">
              <a:buFont typeface="+mj-lt"/>
              <a:buAutoNum type="arabicPeriod"/>
            </a:pPr>
            <a:r>
              <a:rPr lang="en-US" dirty="0"/>
              <a:t>The SDK issues the first request for query results to the Azure Cosmos DB service</a:t>
            </a:r>
          </a:p>
          <a:p>
            <a:pPr marL="228600" indent="-228600">
              <a:buFont typeface="+mj-lt"/>
              <a:buAutoNum type="arabicPeriod"/>
            </a:pPr>
            <a:r>
              <a:rPr lang="en-US" dirty="0"/>
              <a:t>The Azure Cosmos DB service returns the first set of results to be processed by the client (serialization, </a:t>
            </a:r>
            <a:r>
              <a:rPr lang="en-US" dirty="0" err="1"/>
              <a:t>etc</a:t>
            </a:r>
            <a:r>
              <a:rPr lang="en-US" dirty="0"/>
              <a:t>)</a:t>
            </a:r>
          </a:p>
          <a:p>
            <a:pPr marL="228600" indent="-228600">
              <a:buFont typeface="+mj-lt"/>
              <a:buAutoNum type="arabicPeriod"/>
            </a:pPr>
            <a:r>
              <a:rPr lang="en-US" dirty="0"/>
              <a:t>While the client is processing the first set of results, a concurrent request is sent to pre-fetch additional results</a:t>
            </a:r>
          </a:p>
          <a:p>
            <a:pPr marL="228600" indent="-228600">
              <a:buFont typeface="+mj-lt"/>
              <a:buAutoNum type="arabicPeriod"/>
            </a:pPr>
            <a:r>
              <a:rPr lang="en-US" dirty="0"/>
              <a:t>The items returned as a response of the current request are then stored in a client-side buffer</a:t>
            </a:r>
          </a:p>
          <a:p>
            <a:pPr marL="228600" indent="-228600">
              <a:buFont typeface="+mj-lt"/>
              <a:buAutoNum type="arabicPeriod"/>
            </a:pPr>
            <a:r>
              <a:rPr lang="en-US" dirty="0"/>
              <a:t>Buffered items are processed by the client SDK</a:t>
            </a:r>
          </a:p>
        </p:txBody>
      </p:sp>
      <p:sp>
        <p:nvSpPr>
          <p:cNvPr id="4" name="Slide Number Placeholder 3"/>
          <p:cNvSpPr>
            <a:spLocks noGrp="1"/>
          </p:cNvSpPr>
          <p:nvPr>
            <p:ph type="sldNum" sz="quarter" idx="10"/>
          </p:nvPr>
        </p:nvSpPr>
        <p:spPr/>
        <p:txBody>
          <a:bodyPr/>
          <a:lstStyle/>
          <a:p>
            <a:fld id="{4249A09B-4A39-974B-9594-129A7470D52A}" type="slidenum">
              <a:rPr lang="en-US" smtClean="0"/>
              <a:t>119</a:t>
            </a:fld>
            <a:endParaRPr lang="en-US"/>
          </a:p>
        </p:txBody>
      </p:sp>
    </p:spTree>
    <p:extLst>
      <p:ext uri="{BB962C8B-B14F-4D97-AF65-F5344CB8AC3E}">
        <p14:creationId xmlns:p14="http://schemas.microsoft.com/office/powerpoint/2010/main" val="15762324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120</a:t>
            </a:fld>
            <a:endParaRPr lang="en-US"/>
          </a:p>
        </p:txBody>
      </p:sp>
    </p:spTree>
    <p:extLst>
      <p:ext uri="{BB962C8B-B14F-4D97-AF65-F5344CB8AC3E}">
        <p14:creationId xmlns:p14="http://schemas.microsoft.com/office/powerpoint/2010/main" val="19239968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121</a:t>
            </a:fld>
            <a:endParaRPr lang="en-US"/>
          </a:p>
        </p:txBody>
      </p:sp>
    </p:spTree>
    <p:extLst>
      <p:ext uri="{BB962C8B-B14F-4D97-AF65-F5344CB8AC3E}">
        <p14:creationId xmlns:p14="http://schemas.microsoft.com/office/powerpoint/2010/main" val="4171097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t>Instead of forcing you to choose between eventual and strong consistency, Cosmos DB gives you many additional useful options.</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sz="1200" b="0" i="0" kern="1200" dirty="0">
                <a:solidFill>
                  <a:schemeClr val="tx1"/>
                </a:solidFill>
                <a:effectLst/>
                <a:ea typeface="+mn-ea"/>
                <a:cs typeface="+mn-cs"/>
              </a:rPr>
              <a:t>Updates returned are some prefix of all the updates, with no gaps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583138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122</a:t>
            </a:fld>
            <a:endParaRPr lang="en-US"/>
          </a:p>
        </p:txBody>
      </p:sp>
    </p:spTree>
    <p:extLst>
      <p:ext uri="{BB962C8B-B14F-4D97-AF65-F5344CB8AC3E}">
        <p14:creationId xmlns:p14="http://schemas.microsoft.com/office/powerpoint/2010/main" val="12357709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123</a:t>
            </a:fld>
            <a:endParaRPr lang="en-US"/>
          </a:p>
        </p:txBody>
      </p:sp>
    </p:spTree>
    <p:extLst>
      <p:ext uri="{BB962C8B-B14F-4D97-AF65-F5344CB8AC3E}">
        <p14:creationId xmlns:p14="http://schemas.microsoft.com/office/powerpoint/2010/main" val="33526133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t>
            </a:r>
            <a:r>
              <a:rPr lang="en-US" sz="1200" kern="1200" dirty="0">
                <a:solidFill>
                  <a:schemeClr val="tx1"/>
                </a:solidFill>
                <a:effectLst/>
                <a:ea typeface="+mn-ea"/>
                <a:cs typeface="+mn-cs"/>
              </a:rPr>
              <a:t>Cosmos DB uses ML to produce a stable logical charge for vast majority of operations (CRUD and query). This gives a high degree of predictability for capacity planning (if creating document X costs 5 RU’s today, we can rely on the fact that it will cost 5 RU’s tomorrow). This isolates RU charge from variability in physical resource utilization due to other noisy processes like garbage collection</a:t>
            </a:r>
            <a:endParaRPr lang="en-US" dirty="0"/>
          </a:p>
        </p:txBody>
      </p:sp>
      <p:sp>
        <p:nvSpPr>
          <p:cNvPr id="4" name="Slide Number Placeholder 3"/>
          <p:cNvSpPr>
            <a:spLocks noGrp="1"/>
          </p:cNvSpPr>
          <p:nvPr>
            <p:ph type="sldNum" sz="quarter" idx="10"/>
          </p:nvPr>
        </p:nvSpPr>
        <p:spPr/>
        <p:txBody>
          <a:bodyPr/>
          <a:lstStyle/>
          <a:p>
            <a:fld id="{0B944045-718D-4950-B0BA-CCBA78BD276D}" type="slidenum">
              <a:rPr lang="en-US" smtClean="0"/>
              <a:t>124</a:t>
            </a:fld>
            <a:endParaRPr lang="en-US"/>
          </a:p>
        </p:txBody>
      </p:sp>
    </p:spTree>
    <p:extLst>
      <p:ext uri="{BB962C8B-B14F-4D97-AF65-F5344CB8AC3E}">
        <p14:creationId xmlns:p14="http://schemas.microsoft.com/office/powerpoint/2010/main" val="5749395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125</a:t>
            </a:fld>
            <a:endParaRPr lang="en-US"/>
          </a:p>
        </p:txBody>
      </p:sp>
    </p:spTree>
    <p:extLst>
      <p:ext uri="{BB962C8B-B14F-4D97-AF65-F5344CB8AC3E}">
        <p14:creationId xmlns:p14="http://schemas.microsoft.com/office/powerpoint/2010/main" val="5909197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126</a:t>
            </a:fld>
            <a:endParaRPr lang="en-US"/>
          </a:p>
        </p:txBody>
      </p:sp>
    </p:spTree>
    <p:extLst>
      <p:ext uri="{BB962C8B-B14F-4D97-AF65-F5344CB8AC3E}">
        <p14:creationId xmlns:p14="http://schemas.microsoft.com/office/powerpoint/2010/main" val="25445653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127</a:t>
            </a:fld>
            <a:endParaRPr lang="en-US"/>
          </a:p>
        </p:txBody>
      </p:sp>
    </p:spTree>
    <p:extLst>
      <p:ext uri="{BB962C8B-B14F-4D97-AF65-F5344CB8AC3E}">
        <p14:creationId xmlns:p14="http://schemas.microsoft.com/office/powerpoint/2010/main" val="152063502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200000"/>
              </a:lnSpc>
              <a:buFont typeface="+mj-lt"/>
              <a:buAutoNum type="arabicPeriod"/>
            </a:pPr>
            <a:r>
              <a:rPr lang="en-US" sz="1600" dirty="0"/>
              <a:t>Check if your operations are getting throttled. </a:t>
            </a:r>
          </a:p>
          <a:p>
            <a:pPr marL="915591" lvl="1" indent="-342900">
              <a:lnSpc>
                <a:spcPct val="200000"/>
              </a:lnSpc>
            </a:pPr>
            <a:r>
              <a:rPr lang="en-US" sz="1600" dirty="0"/>
              <a:t>Look at the "Requests exceeding capacity" chart on the throughput tab.</a:t>
            </a:r>
          </a:p>
          <a:p>
            <a:pPr marL="342900" indent="-342900">
              <a:lnSpc>
                <a:spcPct val="200000"/>
              </a:lnSpc>
              <a:buFont typeface="+mj-lt"/>
              <a:buAutoNum type="arabicPeriod"/>
            </a:pPr>
            <a:r>
              <a:rPr lang="en-US" sz="1600" dirty="0"/>
              <a:t>Check if consumed throughput exceeds the provisioned throughput on any of the physical partitions </a:t>
            </a:r>
          </a:p>
          <a:p>
            <a:pPr marL="915591" lvl="1" indent="-342900">
              <a:lnSpc>
                <a:spcPct val="200000"/>
              </a:lnSpc>
              <a:buFont typeface="+mj-lt"/>
              <a:buAutoNum type="arabicPeriod"/>
            </a:pPr>
            <a:r>
              <a:rPr lang="en-US" sz="1600" dirty="0"/>
              <a:t>Look at the "Max RU/second consumed per partition" metric.</a:t>
            </a:r>
          </a:p>
          <a:p>
            <a:pPr marL="342900" indent="-342900">
              <a:lnSpc>
                <a:spcPct val="200000"/>
              </a:lnSpc>
              <a:buFont typeface="+mj-lt"/>
              <a:buAutoNum type="arabicPeriod"/>
            </a:pPr>
            <a:r>
              <a:rPr lang="en-US" sz="1600" dirty="0"/>
              <a:t>Select the time where the maximum consumed throughput per partitions exceeded provisioned on the chart </a:t>
            </a:r>
          </a:p>
          <a:p>
            <a:pPr marL="915591" lvl="1" indent="-342900">
              <a:lnSpc>
                <a:spcPct val="200000"/>
              </a:lnSpc>
              <a:buFont typeface="+mj-lt"/>
              <a:buAutoNum type="arabicPeriod"/>
            </a:pPr>
            <a:r>
              <a:rPr lang="en-US" sz="1600" dirty="0"/>
              <a:t>Look at the "Max consumed throughput by each partition" chart</a:t>
            </a:r>
          </a:p>
        </p:txBody>
      </p:sp>
      <p:sp>
        <p:nvSpPr>
          <p:cNvPr id="4" name="Slide Number Placeholder 3"/>
          <p:cNvSpPr>
            <a:spLocks noGrp="1"/>
          </p:cNvSpPr>
          <p:nvPr>
            <p:ph type="sldNum" sz="quarter" idx="10"/>
          </p:nvPr>
        </p:nvSpPr>
        <p:spPr/>
        <p:txBody>
          <a:bodyPr/>
          <a:lstStyle/>
          <a:p>
            <a:fld id="{4249A09B-4A39-974B-9594-129A7470D52A}" type="slidenum">
              <a:rPr lang="en-US" smtClean="0"/>
              <a:t>128</a:t>
            </a:fld>
            <a:endParaRPr lang="en-US"/>
          </a:p>
        </p:txBody>
      </p:sp>
    </p:spTree>
    <p:extLst>
      <p:ext uri="{BB962C8B-B14F-4D97-AF65-F5344CB8AC3E}">
        <p14:creationId xmlns:p14="http://schemas.microsoft.com/office/powerpoint/2010/main" val="37874885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rPr>
              <a:t>Regardless of the size or number of partitions in your collection, you can submit a simple SQL query and Azure Cosmos DB handles the routing of the query among data partitions, runs it in parallel against the local indexes within each matched partition, and merges intermediate results to return the final aggregate values.</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129</a:t>
            </a:fld>
            <a:endParaRPr lang="en-US"/>
          </a:p>
        </p:txBody>
      </p:sp>
    </p:spTree>
    <p:extLst>
      <p:ext uri="{BB962C8B-B14F-4D97-AF65-F5344CB8AC3E}">
        <p14:creationId xmlns:p14="http://schemas.microsoft.com/office/powerpoint/2010/main" val="10058949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ea typeface="+mn-ea"/>
                <a:cs typeface="+mn-cs"/>
              </a:rPr>
              <a:t>GeoJSON</a:t>
            </a:r>
            <a:r>
              <a:rPr lang="en-US" sz="1200" b="0" i="0" kern="1200" dirty="0">
                <a:solidFill>
                  <a:schemeClr val="tx1"/>
                </a:solidFill>
                <a:effectLst/>
                <a:ea typeface="+mn-ea"/>
                <a:cs typeface="+mn-cs"/>
              </a:rPr>
              <a:t> data structures are always valid JSON objects, so they can be stored and queried using Azure Cosmos DB without any specialized tools or libraries. The Azure Cosmos DB SDKs provide helper classes and methods that make it easy to work with spatial data.</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Both the ST_DISTANCE and ST_WITHIN functions can be used with Polygons and </a:t>
            </a:r>
            <a:r>
              <a:rPr lang="en-US" sz="1200" b="0" i="0" kern="1200" dirty="0" err="1">
                <a:solidFill>
                  <a:schemeClr val="tx1"/>
                </a:solidFill>
                <a:effectLst/>
                <a:ea typeface="+mn-ea"/>
                <a:cs typeface="+mn-cs"/>
              </a:rPr>
              <a:t>LineStrings</a:t>
            </a:r>
            <a:r>
              <a:rPr lang="en-US" sz="1200" b="0" i="0" kern="1200" dirty="0">
                <a:solidFill>
                  <a:schemeClr val="tx1"/>
                </a:solidFill>
                <a:effectLst/>
                <a:ea typeface="+mn-ea"/>
                <a:cs typeface="+mn-cs"/>
              </a:rPr>
              <a:t> in addition to Points.</a:t>
            </a:r>
          </a:p>
          <a:p>
            <a:endParaRPr lang="en-US" sz="1200" b="0" i="0" kern="1200" dirty="0">
              <a:solidFill>
                <a:schemeClr val="tx1"/>
              </a:solidFill>
              <a:effectLst/>
              <a:ea typeface="+mn-ea"/>
              <a:cs typeface="+mn-cs"/>
            </a:endParaRPr>
          </a:p>
          <a:p>
            <a:r>
              <a:rPr lang="en-US" sz="1200" b="0" i="0" kern="1200" dirty="0">
                <a:solidFill>
                  <a:schemeClr val="tx1"/>
                </a:solidFill>
                <a:effectLst/>
                <a:ea typeface="+mn-ea"/>
                <a:cs typeface="+mn-cs"/>
              </a:rPr>
              <a:t>f you include spatial indexing in your indexing policy, then "distance queries" will be served efficiently through the index. For more details on spatial indexing, see the section below. If you don't have a spatial index for the specified paths, you can still perform spatial queries by specifying </a:t>
            </a:r>
            <a:r>
              <a:rPr lang="en-US" dirty="0"/>
              <a:t>x-</a:t>
            </a:r>
            <a:r>
              <a:rPr lang="en-US" dirty="0" err="1"/>
              <a:t>ms</a:t>
            </a:r>
            <a:r>
              <a:rPr lang="en-US" dirty="0"/>
              <a:t>-</a:t>
            </a:r>
            <a:r>
              <a:rPr lang="en-US" dirty="0" err="1"/>
              <a:t>documentdb</a:t>
            </a:r>
            <a:r>
              <a:rPr lang="en-US" dirty="0"/>
              <a:t>-query-enable-scan</a:t>
            </a:r>
            <a:r>
              <a:rPr lang="en-US" sz="1200" b="0" i="0" kern="1200" dirty="0">
                <a:solidFill>
                  <a:schemeClr val="tx1"/>
                </a:solidFill>
                <a:effectLst/>
                <a:ea typeface="+mn-ea"/>
                <a:cs typeface="+mn-cs"/>
              </a:rPr>
              <a:t> request header (or </a:t>
            </a:r>
            <a:r>
              <a:rPr lang="en-US" sz="1200" b="0" i="0" kern="1200" dirty="0" err="1">
                <a:solidFill>
                  <a:schemeClr val="tx1"/>
                </a:solidFill>
                <a:effectLst/>
                <a:ea typeface="+mn-ea"/>
                <a:cs typeface="+mn-cs"/>
              </a:rPr>
              <a:t>FeedOptions.EnableScanInQuery</a:t>
            </a:r>
            <a:r>
              <a:rPr lang="en-US" sz="1200" b="0" i="0" kern="1200" dirty="0">
                <a:solidFill>
                  <a:schemeClr val="tx1"/>
                </a:solidFill>
                <a:effectLst/>
                <a:ea typeface="+mn-ea"/>
                <a:cs typeface="+mn-cs"/>
              </a:rPr>
              <a:t> using the SDK) with the value set to "true".</a:t>
            </a: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130</a:t>
            </a:fld>
            <a:endParaRPr lang="en-US"/>
          </a:p>
        </p:txBody>
      </p:sp>
    </p:spTree>
    <p:extLst>
      <p:ext uri="{BB962C8B-B14F-4D97-AF65-F5344CB8AC3E}">
        <p14:creationId xmlns:p14="http://schemas.microsoft.com/office/powerpoint/2010/main" val="3322484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131</a:t>
            </a:fld>
            <a:endParaRPr lang="en-US"/>
          </a:p>
        </p:txBody>
      </p:sp>
    </p:spTree>
    <p:extLst>
      <p:ext uri="{BB962C8B-B14F-4D97-AF65-F5344CB8AC3E}">
        <p14:creationId xmlns:p14="http://schemas.microsoft.com/office/powerpoint/2010/main" val="4113930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01120C9-890A-4013-ADCB-1DF4AE2150B6}"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229646595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988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5/13/19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5731057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1728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Blank">
    <p:bg>
      <p:bgPr>
        <a:solidFill>
          <a:srgbClr val="FFFFFF"/>
        </a:solidFill>
        <a:effectLst/>
      </p:bgPr>
    </p:bg>
    <p:spTree>
      <p:nvGrpSpPr>
        <p:cNvPr id="1" name=""/>
        <p:cNvGrpSpPr/>
        <p:nvPr/>
      </p:nvGrpSpPr>
      <p:grpSpPr>
        <a:xfrm>
          <a:off x="0" y="0"/>
          <a:ext cx="0" cy="0"/>
          <a:chOff x="0" y="0"/>
          <a:chExt cx="0" cy="0"/>
        </a:xfrm>
      </p:grpSpPr>
      <p:sp>
        <p:nvSpPr>
          <p:cNvPr id="413" name="Slide Number"/>
          <p:cNvSpPr>
            <a:spLocks noGrp="1"/>
          </p:cNvSpPr>
          <p:nvPr>
            <p:ph type="sldNum" sz="quarter" idx="2"/>
          </p:nvPr>
        </p:nvSpPr>
        <p:spPr>
          <a:xfrm>
            <a:off x="11105194" y="6412611"/>
            <a:ext cx="248609" cy="252604"/>
          </a:xfrm>
          <a:prstGeom prst="rect">
            <a:avLst/>
          </a:prstGeom>
        </p:spPr>
        <p:txBody>
          <a:bodyPr lIns="34289" tIns="34289" rIns="34289" bIns="34289"/>
          <a:lstStyle>
            <a:lvl1pPr defTabSz="914224">
              <a:defRPr sz="1200">
                <a:latin typeface="Arial" panose="020B0604020202020204" pitchFamily="34" charset="0"/>
                <a:ea typeface="Arial" panose="020B0604020202020204" pitchFamily="34" charset="0"/>
                <a:cs typeface="Arial" panose="020B0604020202020204" pitchFamily="34" charset="0"/>
                <a:sym typeface="Calibri"/>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80612144"/>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3"/>
            <a:ext cx="11653523" cy="1161921"/>
          </a:xfrm>
          <a:noFill/>
        </p:spPr>
        <p:txBody>
          <a:bodyPr tIns="91440" bIns="91440" anchor="t" anchorCtr="0">
            <a:spAutoFit/>
          </a:bodyPr>
          <a:lstStyle>
            <a:lvl1pPr algn="l">
              <a:defRPr sz="7056" cap="none"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6789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400"/>
            <a:r>
              <a:rPr lang="en-US" dirty="0"/>
              <a:t>Edit Master text styles</a:t>
            </a:r>
          </a:p>
        </p:txBody>
      </p:sp>
    </p:spTree>
    <p:extLst>
      <p:ext uri="{BB962C8B-B14F-4D97-AF65-F5344CB8AC3E}">
        <p14:creationId xmlns:p14="http://schemas.microsoft.com/office/powerpoint/2010/main" val="317813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067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dirty="0"/>
              <a:t>Click to edit Master title style</a:t>
            </a:r>
          </a:p>
        </p:txBody>
      </p:sp>
    </p:spTree>
    <p:extLst>
      <p:ext uri="{BB962C8B-B14F-4D97-AF65-F5344CB8AC3E}">
        <p14:creationId xmlns:p14="http://schemas.microsoft.com/office/powerpoint/2010/main" val="547431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11075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236538" indent="-236538">
              <a:spcBef>
                <a:spcPts val="800"/>
              </a:spcBef>
              <a:spcAft>
                <a:spcPts val="400"/>
              </a:spcAft>
              <a:buClr>
                <a:schemeClr val="tx2"/>
              </a:buClr>
              <a:defRPr lang="en-US" sz="1600" kern="1200" spc="0"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3538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12175C-3CF6-487A-9684-5B9CA6422935}"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2394173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Arial" panose="020B0604020202020204" pitchFamily="34" charset="0"/>
              </a:defRPr>
            </a:lvl1pPr>
          </a:lstStyle>
          <a:p>
            <a:r>
              <a:rPr lang="en-US" dirty="0"/>
              <a:t>Demo title</a:t>
            </a:r>
          </a:p>
        </p:txBody>
      </p:sp>
      <p:sp>
        <p:nvSpPr>
          <p:cNvPr id="2" name="Rectangle 1"/>
          <p:cNvSpPr/>
          <p:nvPr userDrawn="1"/>
        </p:nvSpPr>
        <p:spPr>
          <a:xfrm>
            <a:off x="5529178" y="2715201"/>
            <a:ext cx="1133644" cy="369332"/>
          </a:xfrm>
          <a:prstGeom prst="rect">
            <a:avLst/>
          </a:prstGeom>
        </p:spPr>
        <p:txBody>
          <a:bodyPr wrap="none">
            <a:spAutoFit/>
          </a:bodyPr>
          <a:lstStyle/>
          <a:p>
            <a:pPr algn="ctr">
              <a:spcBef>
                <a:spcPts val="1200"/>
              </a:spcBef>
              <a:defRPr/>
            </a:pPr>
            <a:r>
              <a:rPr lang="en-US" sz="1800" cap="all" spc="500" dirty="0">
                <a:solidFill>
                  <a:srgbClr val="FFFFFF"/>
                </a:solidFill>
                <a:latin typeface="Arial" panose="020B0604020202020204" pitchFamily="34" charset="0"/>
                <a:ea typeface="Segoe UI Semilight" charset="0"/>
                <a:cs typeface="Arial" panose="020B0604020202020204" pitchFamily="34" charset="0"/>
              </a:rPr>
              <a:t>DEMO</a:t>
            </a:r>
          </a:p>
        </p:txBody>
      </p:sp>
    </p:spTree>
    <p:extLst>
      <p:ext uri="{BB962C8B-B14F-4D97-AF65-F5344CB8AC3E}">
        <p14:creationId xmlns:p14="http://schemas.microsoft.com/office/powerpoint/2010/main" val="3617914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0" baseline="0" dirty="0">
                <a:ln w="3175">
                  <a:noFill/>
                </a:ln>
                <a:solidFill>
                  <a:schemeClr val="bg1"/>
                </a:solidFill>
                <a:effectLst/>
                <a:latin typeface="Arial" panose="020B0604020202020204" pitchFamily="34" charset="0"/>
                <a:ea typeface="+mn-ea"/>
                <a:cs typeface="Arial" panose="020B0604020202020204" pitchFamily="34"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1769960"/>
            <a:ext cx="4547689" cy="4048455"/>
          </a:xfrm>
        </p:spPr>
        <p:txBody>
          <a:bodyPr>
            <a:normAutofit/>
          </a:bodyPr>
          <a:lstStyle>
            <a:lvl1pPr marL="0" indent="0">
              <a:lnSpc>
                <a:spcPct val="100000"/>
              </a:lnSpc>
              <a:spcBef>
                <a:spcPts val="1800"/>
              </a:spcBef>
              <a:spcAft>
                <a:spcPts val="600"/>
              </a:spcAft>
              <a:buClr>
                <a:schemeClr val="bg1"/>
              </a:buClr>
              <a:buNone/>
              <a:defRPr lang="en-US" sz="1400" spc="100" smtClean="0">
                <a:solidFill>
                  <a:schemeClr val="bg1"/>
                </a:solidFill>
                <a:latin typeface="Arial" panose="020B0604020202020204" pitchFamily="34" charset="0"/>
                <a:cs typeface="Arial" panose="020B0604020202020204" pitchFamily="34" charset="0"/>
              </a:defRPr>
            </a:lvl1pPr>
            <a:lvl2pPr marL="236546" indent="0">
              <a:lnSpc>
                <a:spcPct val="100000"/>
              </a:lnSpc>
              <a:spcBef>
                <a:spcPts val="600"/>
              </a:spcBef>
              <a:spcAft>
                <a:spcPts val="400"/>
              </a:spcAft>
              <a:buNone/>
              <a:defRPr lang="en-US" sz="1200" spc="50" baseline="0" smtClean="0">
                <a:solidFill>
                  <a:schemeClr val="bg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336145" lvl="0" indent="-336145" defTabSz="914400">
              <a:spcBef>
                <a:spcPts val="1000"/>
              </a:spcBef>
            </a:pPr>
            <a:r>
              <a:rPr lang="en-US" dirty="0"/>
              <a:t>Edit Master text styles</a:t>
            </a:r>
          </a:p>
          <a:p>
            <a:pPr marL="572691" lvl="1" indent="-336145" defTabSz="914400">
              <a:spcBef>
                <a:spcPts val="1000"/>
              </a:spcBef>
            </a:pPr>
            <a:r>
              <a:rPr lang="en-US" dirty="0"/>
              <a:t>subtitle</a:t>
            </a:r>
          </a:p>
        </p:txBody>
      </p:sp>
    </p:spTree>
    <p:extLst>
      <p:ext uri="{BB962C8B-B14F-4D97-AF65-F5344CB8AC3E}">
        <p14:creationId xmlns:p14="http://schemas.microsoft.com/office/powerpoint/2010/main" val="40533491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5950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315772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1pPr>
            <a:lvl2pPr marL="339661"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2pPr>
            <a:lvl3pPr marL="572979"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3pPr>
            <a:lvl4pPr marL="798362"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4pPr>
            <a:lvl5pPr marL="1030094" indent="0">
              <a:buNone/>
              <a:defRPr sz="1400">
                <a:gradFill>
                  <a:gsLst>
                    <a:gs pos="1250">
                      <a:srgbClr val="000000"/>
                    </a:gs>
                    <a:gs pos="100000">
                      <a:srgbClr val="000000"/>
                    </a:gs>
                  </a:gsLst>
                  <a:lin ang="5400000" scaled="0"/>
                </a:gra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38004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3989"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Arial" panose="020B0604020202020204" pitchFamily="34" charset="0"/>
                <a:ea typeface="+mn-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9897426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3" cy="395349"/>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25" eaLnBrk="0" hangingPunct="0"/>
            <a:r>
              <a:rPr lang="en-US" sz="687" dirty="0">
                <a:gradFill>
                  <a:gsLst>
                    <a:gs pos="0">
                      <a:srgbClr val="505050"/>
                    </a:gs>
                    <a:gs pos="100000">
                      <a:srgbClr val="505050"/>
                    </a:gs>
                  </a:gsLst>
                  <a:lin ang="5400000" scaled="0"/>
                </a:gradFill>
                <a:cs typeface="Arial" panose="020B0604020202020204"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5" y="3083653"/>
            <a:ext cx="3227129" cy="692057"/>
          </a:xfrm>
          <a:prstGeom prst="rect">
            <a:avLst/>
          </a:prstGeom>
        </p:spPr>
      </p:pic>
    </p:spTree>
    <p:extLst>
      <p:ext uri="{BB962C8B-B14F-4D97-AF65-F5344CB8AC3E}">
        <p14:creationId xmlns:p14="http://schemas.microsoft.com/office/powerpoint/2010/main" val="6428594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5/13/19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211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5/13/19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8025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5/13/19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299649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5/13/19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88001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1120C9-890A-4013-ADCB-1DF4AE2150B6}" type="datetimeFigureOut">
              <a:rPr lang="en-US" smtClean="0"/>
              <a:t>5/13/19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C3BC81-F2B5-4BD2-808C-0E2507328F7C}" type="slidenum">
              <a:rPr lang="en-US" smtClean="0"/>
              <a:t>‹#›</a:t>
            </a:fld>
            <a:endParaRPr lang="en-US"/>
          </a:p>
        </p:txBody>
      </p:sp>
    </p:spTree>
    <p:extLst>
      <p:ext uri="{BB962C8B-B14F-4D97-AF65-F5344CB8AC3E}">
        <p14:creationId xmlns:p14="http://schemas.microsoft.com/office/powerpoint/2010/main" val="93004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888263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5/13/19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743777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5/13/19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42930451"/>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4" r:id="rId25"/>
    <p:sldLayoutId id="2147484435"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4.xml"/></Relationships>
</file>

<file path=ppt/slides/_rels/slide1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4.xml"/></Relationships>
</file>

<file path=ppt/slides/_rels/slide1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4.xml"/><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24.xml"/></Relationships>
</file>

<file path=ppt/slides/_rels/slide1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2.xml"/><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3.xml"/><Relationship Id="rId1" Type="http://schemas.openxmlformats.org/officeDocument/2006/relationships/slideLayout" Target="../slideLayouts/slideLayout24.xml"/></Relationships>
</file>

<file path=ppt/slides/_rels/slide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4.xml"/><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6.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8.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9.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0.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1.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4.xml"/></Relationships>
</file>

<file path=ppt/slides/_rels/slide1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4.xml"/><Relationship Id="rId1" Type="http://schemas.openxmlformats.org/officeDocument/2006/relationships/slideLayout" Target="../slideLayouts/slideLayout24.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7.xml"/><Relationship Id="rId1" Type="http://schemas.openxmlformats.org/officeDocument/2006/relationships/slideLayout" Target="../slideLayouts/slideLayout2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0.xml"/></Relationships>
</file>

<file path=ppt/slides/_rels/slide1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4.xml"/></Relationships>
</file>

<file path=ppt/slides/_rels/slide1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45.emf"/></Relationships>
</file>

<file path=ppt/slides/_rels/slide168.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45.emf"/></Relationships>
</file>

<file path=ppt/slides/_rels/slide1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5.xml"/><Relationship Id="rId1" Type="http://schemas.openxmlformats.org/officeDocument/2006/relationships/customXml" Target="../../customXml/item1.xml"/><Relationship Id="rId5" Type="http://schemas.openxmlformats.org/officeDocument/2006/relationships/image" Target="../media/image48.png"/><Relationship Id="rId4" Type="http://schemas.openxmlformats.org/officeDocument/2006/relationships/image" Target="../media/image47.tiff"/></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emf"/></Relationships>
</file>

<file path=ppt/slides/_rels/slide19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6.xml"/><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hyperlink" Target="https://azure.microsoft.com/en-us/pricing/details/cosmos-db/" TargetMode="Externa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sv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2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Arial" panose="020B0604020202020204" pitchFamily="34" charset="0"/>
                <a:ea typeface="Segoe UI Semilight" charset="0"/>
              </a:rPr>
              <a:t>Azure Cosmos DB</a:t>
            </a: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a:t>
            </a: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699192" y="4353517"/>
            <a:ext cx="3293144" cy="1080378"/>
            <a:chOff x="1698567" y="4408240"/>
            <a:chExt cx="3293612" cy="1080531"/>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7" name="TextBox 36"/>
            <p:cNvSpPr txBox="1"/>
            <p:nvPr/>
          </p:nvSpPr>
          <p:spPr>
            <a:xfrm>
              <a:off x="1698567" y="5150169"/>
              <a:ext cx="66053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8" name="TextBox 37"/>
            <p:cNvSpPr txBox="1"/>
            <p:nvPr/>
          </p:nvSpPr>
          <p:spPr>
            <a:xfrm>
              <a:off x="3158083" y="5150169"/>
              <a:ext cx="1834096"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Bounded-stateless</a:t>
              </a:r>
            </a:p>
          </p:txBody>
        </p:sp>
      </p:grpSp>
      <p:sp>
        <p:nvSpPr>
          <p:cNvPr id="34" name="Rectangle: Rounded Corners 95"/>
          <p:cNvSpPr/>
          <p:nvPr/>
        </p:nvSpPr>
        <p:spPr>
          <a:xfrm>
            <a:off x="5812037" y="4353517"/>
            <a:ext cx="618772" cy="618772"/>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39" name="TextBox 38"/>
          <p:cNvSpPr txBox="1"/>
          <p:nvPr/>
        </p:nvSpPr>
        <p:spPr>
          <a:xfrm>
            <a:off x="5728689" y="5095341"/>
            <a:ext cx="785472" cy="338554"/>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Session</a:t>
            </a:r>
          </a:p>
        </p:txBody>
      </p:sp>
      <p:grpSp>
        <p:nvGrpSpPr>
          <p:cNvPr id="7" name="Group 6"/>
          <p:cNvGrpSpPr/>
          <p:nvPr/>
        </p:nvGrpSpPr>
        <p:grpSpPr>
          <a:xfrm>
            <a:off x="7329061" y="4353615"/>
            <a:ext cx="3321657" cy="1080281"/>
            <a:chOff x="7329235" y="4408240"/>
            <a:chExt cx="3322127" cy="1080434"/>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0" name="TextBox 39"/>
            <p:cNvSpPr txBox="1"/>
            <p:nvPr/>
          </p:nvSpPr>
          <p:spPr>
            <a:xfrm>
              <a:off x="7329235" y="5150072"/>
              <a:ext cx="1676979"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41" name="TextBox 40"/>
            <p:cNvSpPr txBox="1"/>
            <p:nvPr/>
          </p:nvSpPr>
          <p:spPr>
            <a:xfrm>
              <a:off x="9796840" y="5150072"/>
              <a:ext cx="854522" cy="338602"/>
            </a:xfrm>
            <a:prstGeom prst="rect">
              <a:avLst/>
            </a:prstGeom>
            <a:noFill/>
          </p:spPr>
          <p:txBody>
            <a:bodyPr wrap="none" lIns="0" rIns="0"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Eventual</a:t>
              </a:r>
            </a:p>
          </p:txBody>
        </p:sp>
      </p:grpSp>
      <p:grpSp>
        <p:nvGrpSpPr>
          <p:cNvPr id="8" name="Group 7"/>
          <p:cNvGrpSpPr/>
          <p:nvPr/>
        </p:nvGrpSpPr>
        <p:grpSpPr>
          <a:xfrm>
            <a:off x="1821518" y="5539682"/>
            <a:ext cx="8538887" cy="266031"/>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907" y="336048"/>
            <a:ext cx="11654187" cy="899537"/>
          </a:xfrm>
        </p:spPr>
        <p:txBody>
          <a:bodyPr>
            <a:normAutofit/>
          </a:bodyPr>
          <a:lstStyle/>
          <a:p>
            <a:pPr lvl="0"/>
            <a:r>
              <a:rPr lang="en-US" sz="4000" dirty="0">
                <a:latin typeface="Arial" panose="020B0604020202020204" pitchFamily="34" charset="0"/>
                <a:cs typeface="Arial" panose="020B0604020202020204" pitchFamily="34" charset="0"/>
              </a:rPr>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9326" y="1581313"/>
            <a:ext cx="11654186" cy="636072"/>
          </a:xfrm>
        </p:spPr>
        <p:txBody>
          <a:bodyPr/>
          <a:lstStyle/>
          <a:p>
            <a:r>
              <a:rPr lang="en-US" sz="1600" dirty="0"/>
              <a:t>Choose the best consistency model for your app</a:t>
            </a:r>
          </a:p>
          <a:p>
            <a:endParaRPr lang="en-US" dirty="0"/>
          </a:p>
        </p:txBody>
      </p:sp>
      <p:sp>
        <p:nvSpPr>
          <p:cNvPr id="2" name="Rectangle 1"/>
          <p:cNvSpPr/>
          <p:nvPr/>
        </p:nvSpPr>
        <p:spPr>
          <a:xfrm>
            <a:off x="327575" y="2057611"/>
            <a:ext cx="5621834" cy="2168940"/>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Offers five consistency models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Provides control over performance-consistency tradeoffs, backed by comprehensive SLAs.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An intuitive programming model offering low latency and high availability for your planet-scale app.</a:t>
            </a:r>
          </a:p>
          <a:p>
            <a:pPr defTabSz="914225">
              <a:spcBef>
                <a:spcPts val="1400"/>
              </a:spcBef>
            </a:pPr>
            <a:endParaRPr lang="en-US" dirty="0">
              <a:solidFill>
                <a:srgbClr val="505050"/>
              </a:solidFill>
              <a:latin typeface="Arial" panose="020B0604020202020204" pitchFamily="34" charset="0"/>
              <a:ea typeface="Segoe UI Semilight" charset="0"/>
              <a:cs typeface="Arial" panose="020B0604020202020204" pitchFamily="34" charset="0"/>
            </a:endParaRPr>
          </a:p>
        </p:txBody>
      </p:sp>
    </p:spTree>
    <p:extLst>
      <p:ext uri="{BB962C8B-B14F-4D97-AF65-F5344CB8AC3E}">
        <p14:creationId xmlns:p14="http://schemas.microsoft.com/office/powerpoint/2010/main" val="862158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lstStyle/>
          <a:p>
            <a:r>
              <a:rPr lang="en-US"/>
              <a:t>Partitioning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632311"/>
          </a:xfrm>
        </p:spPr>
        <p:txBody>
          <a:bodyPr>
            <a:normAutofit/>
          </a:bodyPr>
          <a:lstStyle/>
          <a:p>
            <a:r>
              <a:rPr lang="en-US" sz="1200" dirty="0"/>
              <a:t>You mentioned that RU’s are divided among partitions. If I pick a partition key with a high cardinality, I might have thousands (or more) logical partitions. Does this mean each one will only get a small amount of RU’s?</a:t>
            </a:r>
          </a:p>
          <a:p>
            <a:r>
              <a:rPr lang="en-US" sz="1200" i="1" dirty="0"/>
              <a:t>	No, RU’s are divided among </a:t>
            </a:r>
            <a:r>
              <a:rPr lang="en-US" sz="1200" i="1" u="sng" dirty="0"/>
              <a:t>physical</a:t>
            </a:r>
            <a:r>
              <a:rPr lang="en-US" sz="1200" i="1" dirty="0"/>
              <a:t> partitions. As a developer using Cosmos DB, you should specify a logical partition key with a high cardinality so that each logical partition stays small in size (under the 10 GB limit). This is a recommended approach. It is likely that you will have many different logical partitions on the same physical partition. Cosmos DB handles all of this for you automatically </a:t>
            </a:r>
            <a:r>
              <a:rPr lang="en-US" sz="1200" i="1" dirty="0">
                <a:sym typeface="Wingdings" panose="05000000000000000000" pitchFamily="2" charset="2"/>
              </a:rPr>
              <a:t></a:t>
            </a:r>
            <a:endParaRPr lang="en-US" sz="1200" i="1" dirty="0"/>
          </a:p>
          <a:p>
            <a:endParaRPr lang="en-US" sz="1200" b="0" dirty="0"/>
          </a:p>
          <a:p>
            <a:r>
              <a:rPr lang="en-US" sz="1200" b="0" dirty="0"/>
              <a:t>I can’t find a partition key that satisfies all properties mentioned earlier. What should I do?</a:t>
            </a:r>
          </a:p>
          <a:p>
            <a:r>
              <a:rPr lang="en-US" sz="1200" b="0" dirty="0"/>
              <a:t>	</a:t>
            </a:r>
            <a:r>
              <a:rPr lang="en-US" sz="1200" b="0" i="1" dirty="0"/>
              <a:t>There are clear-tradeoffs between different partition key choices. One trick that sometimes helps is combining different fields to create a synthetic partition key (like we showed in the example earlier). In most cases, you will need to weigh tradeoffs between different possible choices.</a:t>
            </a:r>
            <a:endParaRPr lang="en-US" sz="1200" b="0" dirty="0"/>
          </a:p>
          <a:p>
            <a:endParaRPr lang="en-US" sz="1200" dirty="0"/>
          </a:p>
          <a:p>
            <a:r>
              <a:rPr lang="en-US" sz="1200" dirty="0"/>
              <a:t>Do cross-partition fan-out queries use the index?</a:t>
            </a:r>
          </a:p>
          <a:p>
            <a:r>
              <a:rPr lang="en-US" sz="1200" dirty="0"/>
              <a:t>	</a:t>
            </a:r>
            <a:r>
              <a:rPr lang="en-US" sz="1200" b="0" i="1" dirty="0"/>
              <a:t>Yes, indexing and partitioning are two completely separate concepts. Cross-partition queries are different from full scans. You can have a cross-partition query that still leverages indexing policy. </a:t>
            </a:r>
            <a:r>
              <a:rPr lang="en-US" sz="1200" i="1" dirty="0"/>
              <a:t>You will be charged ~1 RU for every physical partition that you must read from (that doesn’t contain any results). For small data sizes, this extra cost is trivial. However, cross-partition queries should generally be avoided for frequent executed queries on large collections.</a:t>
            </a:r>
            <a:endParaRPr lang="en-US" sz="1200" dirty="0"/>
          </a:p>
          <a:p>
            <a:endParaRPr lang="en-US" sz="1200" dirty="0"/>
          </a:p>
          <a:p>
            <a:r>
              <a:rPr lang="en-US" sz="1200" dirty="0"/>
              <a:t>How can I manage physical partitions?</a:t>
            </a:r>
          </a:p>
          <a:p>
            <a:r>
              <a:rPr lang="en-US" sz="1200" dirty="0"/>
              <a:t>	</a:t>
            </a:r>
            <a:r>
              <a:rPr lang="en-US" sz="1200" i="1" dirty="0"/>
              <a:t>As a developer, you should only interact with and think about logical partitions (based on the partition key that you specify). Cosmos DB will manage all aspects of physical partitions automatically.</a:t>
            </a:r>
            <a:endParaRPr lang="en-US" sz="1200" dirty="0"/>
          </a:p>
          <a:p>
            <a:r>
              <a:rPr lang="en-US" dirty="0"/>
              <a:t>	</a:t>
            </a:r>
          </a:p>
        </p:txBody>
      </p:sp>
    </p:spTree>
    <p:extLst>
      <p:ext uri="{BB962C8B-B14F-4D97-AF65-F5344CB8AC3E}">
        <p14:creationId xmlns:p14="http://schemas.microsoft.com/office/powerpoint/2010/main" val="180747799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53AD4A7-EA24-4140-9F03-788196730944}"/>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Query with SQL API</a:t>
            </a:r>
            <a:endParaRPr lang="en-US" dirty="0"/>
          </a:p>
        </p:txBody>
      </p:sp>
    </p:spTree>
    <p:extLst>
      <p:ext uri="{BB962C8B-B14F-4D97-AF65-F5344CB8AC3E}">
        <p14:creationId xmlns:p14="http://schemas.microsoft.com/office/powerpoint/2010/main" val="389859885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359620"/>
          </a:xfrm>
        </p:spPr>
        <p:txBody>
          <a:bodyPr>
            <a:normAutofit fontScale="85000" lnSpcReduction="10000"/>
          </a:bodyPr>
          <a:lstStyle/>
          <a:p>
            <a:r>
              <a:rPr lang="en-US"/>
              <a:t>Tuning query techniques and parameters to make the most efficient use of a globally distributed database service.</a:t>
            </a:r>
          </a:p>
          <a:p>
            <a:endParaRPr lang="en-US"/>
          </a:p>
          <a:p>
            <a:pPr algn="ctr"/>
            <a:r>
              <a:rPr lang="en-US" i="1"/>
              <a:t>This module will reference querying in the context of the SQL API for Azure Cosmos DB.</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0"/>
            <a:ext cx="5265119" cy="1617666"/>
          </a:xfrm>
        </p:spPr>
        <p:txBody>
          <a:bodyPr>
            <a:normAutofit/>
          </a:bodyPr>
          <a:lstStyle/>
          <a:p>
            <a:r>
              <a:rPr lang="en-US" sz="4000" dirty="0">
                <a:latin typeface="Arial" panose="020B0604020202020204" pitchFamily="34" charset="0"/>
                <a:cs typeface="Arial" panose="020B0604020202020204" pitchFamily="34" charset="0"/>
              </a:rPr>
              <a:t>Querying</a:t>
            </a:r>
          </a:p>
        </p:txBody>
      </p:sp>
      <p:grpSp>
        <p:nvGrpSpPr>
          <p:cNvPr id="37" name="Group 36">
            <a:extLst>
              <a:ext uri="{FF2B5EF4-FFF2-40B4-BE49-F238E27FC236}">
                <a16:creationId xmlns:a16="http://schemas.microsoft.com/office/drawing/2014/main" id="{9F1557E3-E63A-4354-BD7E-E642C89C443F}"/>
              </a:ext>
            </a:extLst>
          </p:cNvPr>
          <p:cNvGrpSpPr/>
          <p:nvPr/>
        </p:nvGrpSpPr>
        <p:grpSpPr>
          <a:xfrm>
            <a:off x="7156120" y="1274374"/>
            <a:ext cx="3817359" cy="4181611"/>
            <a:chOff x="7156120" y="1274374"/>
            <a:chExt cx="3817359" cy="4181611"/>
          </a:xfrm>
        </p:grpSpPr>
        <p:sp>
          <p:nvSpPr>
            <p:cNvPr id="16" name="Freeform 5">
              <a:extLst>
                <a:ext uri="{FF2B5EF4-FFF2-40B4-BE49-F238E27FC236}">
                  <a16:creationId xmlns:a16="http://schemas.microsoft.com/office/drawing/2014/main" id="{43E23EB9-A55F-4E65-8098-FE2124D56883}"/>
                </a:ext>
              </a:extLst>
            </p:cNvPr>
            <p:cNvSpPr>
              <a:spLocks noEditPoints="1"/>
            </p:cNvSpPr>
            <p:nvPr/>
          </p:nvSpPr>
          <p:spPr bwMode="auto">
            <a:xfrm>
              <a:off x="7156120" y="1274374"/>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5" name="Group 4">
              <a:extLst>
                <a:ext uri="{FF2B5EF4-FFF2-40B4-BE49-F238E27FC236}">
                  <a16:creationId xmlns:a16="http://schemas.microsoft.com/office/drawing/2014/main" id="{3806057A-44B6-44DE-9BCE-19288A3BCE77}"/>
                </a:ext>
              </a:extLst>
            </p:cNvPr>
            <p:cNvGrpSpPr/>
            <p:nvPr/>
          </p:nvGrpSpPr>
          <p:grpSpPr>
            <a:xfrm>
              <a:off x="7858245" y="2378897"/>
              <a:ext cx="2979660" cy="2979660"/>
              <a:chOff x="2448227" y="4402944"/>
              <a:chExt cx="3244970" cy="3244970"/>
            </a:xfrm>
          </p:grpSpPr>
          <p:sp>
            <p:nvSpPr>
              <p:cNvPr id="10" name="Freeform: Shape 962">
                <a:extLst>
                  <a:ext uri="{FF2B5EF4-FFF2-40B4-BE49-F238E27FC236}">
                    <a16:creationId xmlns:a16="http://schemas.microsoft.com/office/drawing/2014/main" id="{7E124F9E-3A7D-4954-9CEB-C9C53837453B}"/>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11" name="Freeform: Shape 260">
                <a:extLst>
                  <a:ext uri="{FF2B5EF4-FFF2-40B4-BE49-F238E27FC236}">
                    <a16:creationId xmlns:a16="http://schemas.microsoft.com/office/drawing/2014/main" id="{713FFAA8-AF5F-449F-ADBD-04E45D4DB620}"/>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3" name="Cylinder 513">
              <a:extLst>
                <a:ext uri="{FF2B5EF4-FFF2-40B4-BE49-F238E27FC236}">
                  <a16:creationId xmlns:a16="http://schemas.microsoft.com/office/drawing/2014/main" id="{022B5A29-AABD-4F6B-BE31-EC9FD2AFA1AB}"/>
                </a:ext>
              </a:extLst>
            </p:cNvPr>
            <p:cNvSpPr>
              <a:spLocks noChangeAspect="1"/>
            </p:cNvSpPr>
            <p:nvPr/>
          </p:nvSpPr>
          <p:spPr bwMode="auto">
            <a:xfrm>
              <a:off x="10699159" y="2735683"/>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7" name="Cylinder 513">
              <a:extLst>
                <a:ext uri="{FF2B5EF4-FFF2-40B4-BE49-F238E27FC236}">
                  <a16:creationId xmlns:a16="http://schemas.microsoft.com/office/drawing/2014/main" id="{C1DE952C-8F9A-4AF2-A068-F30013F1F1B1}"/>
                </a:ext>
              </a:extLst>
            </p:cNvPr>
            <p:cNvSpPr>
              <a:spLocks noChangeAspect="1"/>
            </p:cNvSpPr>
            <p:nvPr/>
          </p:nvSpPr>
          <p:spPr bwMode="auto">
            <a:xfrm>
              <a:off x="10243594" y="509559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8" name="Cylinder 513">
              <a:extLst>
                <a:ext uri="{FF2B5EF4-FFF2-40B4-BE49-F238E27FC236}">
                  <a16:creationId xmlns:a16="http://schemas.microsoft.com/office/drawing/2014/main" id="{CDBBC875-1DD3-4A74-A816-C301003281FE}"/>
                </a:ext>
              </a:extLst>
            </p:cNvPr>
            <p:cNvSpPr>
              <a:spLocks noChangeAspect="1"/>
            </p:cNvSpPr>
            <p:nvPr/>
          </p:nvSpPr>
          <p:spPr bwMode="auto">
            <a:xfrm>
              <a:off x="7517824" y="3904206"/>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9" name="Cylinder 513">
              <a:extLst>
                <a:ext uri="{FF2B5EF4-FFF2-40B4-BE49-F238E27FC236}">
                  <a16:creationId xmlns:a16="http://schemas.microsoft.com/office/drawing/2014/main" id="{F17BB481-7E06-4EBA-A99B-66B8FD4674FF}"/>
                </a:ext>
              </a:extLst>
            </p:cNvPr>
            <p:cNvSpPr>
              <a:spLocks noChangeAspect="1"/>
            </p:cNvSpPr>
            <p:nvPr/>
          </p:nvSpPr>
          <p:spPr bwMode="auto">
            <a:xfrm>
              <a:off x="8025603" y="2401887"/>
              <a:ext cx="274320" cy="360389"/>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21" name="Straight Arrow Connector 20">
              <a:extLst>
                <a:ext uri="{FF2B5EF4-FFF2-40B4-BE49-F238E27FC236}">
                  <a16:creationId xmlns:a16="http://schemas.microsoft.com/office/drawing/2014/main" id="{12C9C20F-E47F-4D8D-99F9-70C85C2572E3}"/>
                </a:ext>
              </a:extLst>
            </p:cNvPr>
            <p:cNvCxnSpPr>
              <a:cxnSpLocks/>
              <a:stCxn id="16" idx="7"/>
              <a:endCxn id="13" idx="2"/>
            </p:cNvCxnSpPr>
            <p:nvPr/>
          </p:nvCxnSpPr>
          <p:spPr>
            <a:xfrm>
              <a:off x="7445751" y="1740018"/>
              <a:ext cx="3253408" cy="1175860"/>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5C588BA-48F1-48B9-96A9-CFDF0D55FEFB}"/>
                </a:ext>
              </a:extLst>
            </p:cNvPr>
            <p:cNvCxnSpPr>
              <a:cxnSpLocks/>
              <a:stCxn id="16" idx="7"/>
              <a:endCxn id="19" idx="1"/>
            </p:cNvCxnSpPr>
            <p:nvPr/>
          </p:nvCxnSpPr>
          <p:spPr>
            <a:xfrm>
              <a:off x="7445751" y="1740018"/>
              <a:ext cx="717012" cy="661869"/>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B7584F2-DA4A-43B5-9E96-103ECB83DBE0}"/>
                </a:ext>
              </a:extLst>
            </p:cNvPr>
            <p:cNvCxnSpPr>
              <a:cxnSpLocks/>
              <a:stCxn id="16" idx="7"/>
              <a:endCxn id="17" idx="2"/>
            </p:cNvCxnSpPr>
            <p:nvPr/>
          </p:nvCxnSpPr>
          <p:spPr>
            <a:xfrm>
              <a:off x="7445751" y="1740018"/>
              <a:ext cx="2797843" cy="3535773"/>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10A7A0DF-6841-4E54-956C-44D14C63C6C0}"/>
                </a:ext>
              </a:extLst>
            </p:cNvPr>
            <p:cNvCxnSpPr>
              <a:cxnSpLocks/>
              <a:stCxn id="16" idx="0"/>
              <a:endCxn id="18" idx="1"/>
            </p:cNvCxnSpPr>
            <p:nvPr/>
          </p:nvCxnSpPr>
          <p:spPr>
            <a:xfrm>
              <a:off x="7429660" y="1756075"/>
              <a:ext cx="225324" cy="2148131"/>
            </a:xfrm>
            <a:prstGeom prst="straightConnector1">
              <a:avLst/>
            </a:prstGeom>
            <a:ln w="9525" cap="flat" cmpd="sng" algn="ctr">
              <a:solidFill>
                <a:schemeClr val="tx1">
                  <a:lumMod val="40000"/>
                  <a:lumOff val="60000"/>
                </a:schemeClr>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07526443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SQL Query Syntax</a:t>
            </a:r>
          </a:p>
        </p:txBody>
      </p:sp>
      <p:sp>
        <p:nvSpPr>
          <p:cNvPr id="5" name="Text Placeholder 4">
            <a:extLst>
              <a:ext uri="{FF2B5EF4-FFF2-40B4-BE49-F238E27FC236}">
                <a16:creationId xmlns:a16="http://schemas.microsoft.com/office/drawing/2014/main" id="{34BA68C5-E31C-46F3-9EE7-9925C9A8F0CD}"/>
              </a:ext>
            </a:extLst>
          </p:cNvPr>
          <p:cNvSpPr txBox="1">
            <a:spLocks/>
          </p:cNvSpPr>
          <p:nvPr/>
        </p:nvSpPr>
        <p:spPr>
          <a:xfrm>
            <a:off x="1219200" y="3737890"/>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tickets.id,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39" y="1925685"/>
            <a:ext cx="7031736" cy="929485"/>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Basic Query Syntax</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The </a:t>
            </a:r>
            <a:r>
              <a:rPr lang="en-US" sz="1600" dirty="0">
                <a:solidFill>
                  <a:srgbClr val="505050"/>
                </a:solidFill>
                <a:latin typeface="Arial" panose="020B0604020202020204" pitchFamily="34" charset="0"/>
                <a:cs typeface="Arial" panose="020B0604020202020204" pitchFamily="34" charset="0"/>
              </a:rPr>
              <a:t>SELECT</a:t>
            </a:r>
            <a:r>
              <a:rPr lang="en-US" sz="1600" b="0" dirty="0">
                <a:solidFill>
                  <a:srgbClr val="505050"/>
                </a:solidFill>
                <a:latin typeface="Arial" panose="020B0604020202020204" pitchFamily="34" charset="0"/>
                <a:cs typeface="Arial" panose="020B0604020202020204" pitchFamily="34" charset="0"/>
              </a:rPr>
              <a:t> &amp; </a:t>
            </a:r>
            <a:r>
              <a:rPr lang="en-US" sz="1600" dirty="0">
                <a:solidFill>
                  <a:srgbClr val="505050"/>
                </a:solidFill>
                <a:latin typeface="Arial" panose="020B0604020202020204" pitchFamily="34" charset="0"/>
                <a:cs typeface="Arial" panose="020B0604020202020204" pitchFamily="34" charset="0"/>
              </a:rPr>
              <a:t>FROM</a:t>
            </a:r>
            <a:r>
              <a:rPr lang="en-US" sz="1600" b="0" dirty="0">
                <a:solidFill>
                  <a:srgbClr val="505050"/>
                </a:solidFill>
                <a:latin typeface="Arial" panose="020B0604020202020204" pitchFamily="34" charset="0"/>
                <a:cs typeface="Arial" panose="020B0604020202020204" pitchFamily="34" charset="0"/>
              </a:rPr>
              <a:t> keywords are the basic components of every query. </a:t>
            </a:r>
            <a:endParaRPr lang="en-US" dirty="0">
              <a:solidFill>
                <a:srgbClr val="0078D7"/>
              </a:solidFill>
              <a:latin typeface="Arial" panose="020B0604020202020204" pitchFamily="34" charset="0"/>
              <a:cs typeface="Arial" panose="020B0604020202020204" pitchFamily="34" charset="0"/>
            </a:endParaRPr>
          </a:p>
        </p:txBody>
      </p:sp>
      <p:sp>
        <p:nvSpPr>
          <p:cNvPr id="9" name="Text Placeholder 4">
            <a:extLst>
              <a:ext uri="{FF2B5EF4-FFF2-40B4-BE49-F238E27FC236}">
                <a16:creationId xmlns:a16="http://schemas.microsoft.com/office/drawing/2014/main" id="{68AB2E94-6F45-454F-921E-A55F03353597}"/>
              </a:ext>
            </a:extLst>
          </p:cNvPr>
          <p:cNvSpPr txBox="1">
            <a:spLocks/>
          </p:cNvSpPr>
          <p:nvPr/>
        </p:nvSpPr>
        <p:spPr>
          <a:xfrm>
            <a:off x="6705600" y="3732355"/>
            <a:ext cx="5486400" cy="14311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 t</a:t>
            </a:r>
          </a:p>
        </p:txBody>
      </p:sp>
    </p:spTree>
    <p:extLst>
      <p:ext uri="{BB962C8B-B14F-4D97-AF65-F5344CB8AC3E}">
        <p14:creationId xmlns:p14="http://schemas.microsoft.com/office/powerpoint/2010/main" val="2039953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lstStyle/>
          <a:p>
            <a:r>
              <a:rPr lang="en-US" dirty="0"/>
              <a:t>SQL Query Syntax - Where</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648959"/>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Filtering</a:t>
            </a:r>
          </a:p>
          <a:p>
            <a:endParaRPr lang="en-US" sz="1600" dirty="0">
              <a:solidFill>
                <a:srgbClr val="0078D7"/>
              </a:solidFill>
              <a:latin typeface="Arial" panose="020B0604020202020204" pitchFamily="34" charset="0"/>
              <a:cs typeface="Arial" panose="020B0604020202020204" pitchFamily="34" charset="0"/>
            </a:endParaRPr>
          </a:p>
          <a:p>
            <a:r>
              <a:rPr lang="en-US" sz="1600" dirty="0">
                <a:solidFill>
                  <a:srgbClr val="505050"/>
                </a:solidFill>
                <a:latin typeface="Arial" panose="020B0604020202020204" pitchFamily="34" charset="0"/>
                <a:cs typeface="Arial" panose="020B0604020202020204" pitchFamily="34" charset="0"/>
              </a:rPr>
              <a:t>WHERE</a:t>
            </a:r>
            <a:r>
              <a:rPr lang="en-US" sz="1600" b="0" dirty="0">
                <a:solidFill>
                  <a:srgbClr val="505050"/>
                </a:solidFill>
                <a:latin typeface="Arial" panose="020B0604020202020204" pitchFamily="34" charset="0"/>
                <a:cs typeface="Arial" panose="020B0604020202020204" pitchFamily="34" charset="0"/>
              </a:rPr>
              <a:t> supports complex scalar expressions including arithmetic, comparison and logical operators</a:t>
            </a:r>
            <a:endParaRPr lang="en-US" dirty="0">
              <a:solidFill>
                <a:srgbClr val="0078D7"/>
              </a:solidFill>
              <a:latin typeface="Arial" panose="020B0604020202020204" pitchFamily="34" charset="0"/>
              <a:cs typeface="Arial" panose="020B0604020202020204" pitchFamily="34" charset="0"/>
            </a:endParaRPr>
          </a:p>
        </p:txBody>
      </p:sp>
      <p:sp>
        <p:nvSpPr>
          <p:cNvPr id="9" name="Text Placeholder 4">
            <a:extLst>
              <a:ext uri="{FF2B5EF4-FFF2-40B4-BE49-F238E27FC236}">
                <a16:creationId xmlns:a16="http://schemas.microsoft.com/office/drawing/2014/main" id="{3F85E965-3724-404E-AD07-4C061288E96B}"/>
              </a:ext>
            </a:extLst>
          </p:cNvPr>
          <p:cNvSpPr txBox="1">
            <a:spLocks/>
          </p:cNvSpPr>
          <p:nvPr/>
        </p:nvSpPr>
        <p:spPr>
          <a:xfrm>
            <a:off x="269240" y="3272416"/>
            <a:ext cx="5486400" cy="2492990"/>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SELECT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tickets.id,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endParaRPr lang="en-US" sz="1800" b="0" dirty="0">
              <a:solidFill>
                <a:schemeClr val="tx1"/>
              </a:solidFill>
              <a:latin typeface="Arial" panose="020B0604020202020204" pitchFamily="34" charset="0"/>
              <a:cs typeface="Arial" panose="020B0604020202020204" pitchFamily="34" charset="0"/>
            </a:endParaRP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FROM tickets</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WHERE </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r>
              <a:rPr lang="en-US" sz="1800" b="0" dirty="0">
                <a:solidFill>
                  <a:schemeClr val="tx1"/>
                </a:solidFill>
                <a:latin typeface="Arial" panose="020B0604020202020204" pitchFamily="34" charset="0"/>
                <a:cs typeface="Arial" panose="020B0604020202020204" pitchFamily="34" charset="0"/>
              </a:rPr>
              <a:t> &gt; 500.00 AND</a:t>
            </a:r>
          </a:p>
          <a:p>
            <a:pPr>
              <a:spcBef>
                <a:spcPts val="300"/>
              </a:spcBef>
              <a:spcAft>
                <a:spcPts val="300"/>
              </a:spcAft>
            </a:pPr>
            <a:r>
              <a:rPr lang="en-US" sz="1800" b="0" dirty="0">
                <a:solidFill>
                  <a:schemeClr val="tx1"/>
                </a:solidFill>
                <a:latin typeface="Arial" panose="020B0604020202020204" pitchFamily="34" charset="0"/>
                <a:cs typeface="Arial" panose="020B0604020202020204" pitchFamily="34" charset="0"/>
              </a:rPr>
              <a:t>    </a:t>
            </a:r>
            <a:r>
              <a:rPr lang="en-US" sz="1800" b="0" dirty="0" err="1">
                <a:solidFill>
                  <a:schemeClr val="tx1"/>
                </a:solidFill>
                <a:latin typeface="Arial" panose="020B0604020202020204" pitchFamily="34" charset="0"/>
                <a:cs typeface="Arial" panose="020B0604020202020204" pitchFamily="34" charset="0"/>
              </a:rPr>
              <a:t>tickets.pricePaid</a:t>
            </a:r>
            <a:r>
              <a:rPr lang="en-US" sz="1800" b="0" dirty="0">
                <a:solidFill>
                  <a:schemeClr val="tx1"/>
                </a:solidFill>
                <a:latin typeface="Arial" panose="020B0604020202020204" pitchFamily="34" charset="0"/>
                <a:cs typeface="Arial" panose="020B0604020202020204" pitchFamily="34" charset="0"/>
              </a:rPr>
              <a:t> &lt;= 1000.00</a:t>
            </a:r>
          </a:p>
        </p:txBody>
      </p:sp>
    </p:spTree>
    <p:extLst>
      <p:ext uri="{BB962C8B-B14F-4D97-AF65-F5344CB8AC3E}">
        <p14:creationId xmlns:p14="http://schemas.microsoft.com/office/powerpoint/2010/main" val="42801161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SQL Query Syntax - Projection</a:t>
            </a:r>
          </a:p>
        </p:txBody>
      </p:sp>
      <p:sp>
        <p:nvSpPr>
          <p:cNvPr id="9" name="Text Placeholder 4">
            <a:extLst>
              <a:ext uri="{FF2B5EF4-FFF2-40B4-BE49-F238E27FC236}">
                <a16:creationId xmlns:a16="http://schemas.microsoft.com/office/drawing/2014/main" id="{7A63AEDB-4346-49A9-A7B7-B477022007DB}"/>
              </a:ext>
            </a:extLst>
          </p:cNvPr>
          <p:cNvSpPr>
            <a:spLocks noGrp="1"/>
          </p:cNvSpPr>
          <p:nvPr>
            <p:ph type="body" sz="quarter" idx="10"/>
          </p:nvPr>
        </p:nvSpPr>
        <p:spPr>
          <a:xfrm>
            <a:off x="269240" y="3070107"/>
            <a:ext cx="5728002" cy="3191643"/>
          </a:xfrm>
        </p:spPr>
        <p:txBody>
          <a:bodyPr lIns="91440" tIns="91440" rIns="91440" bIns="91440"/>
          <a:lstStyle/>
          <a:p>
            <a:pPr>
              <a:spcBef>
                <a:spcPts val="300"/>
              </a:spcBef>
              <a:spcAft>
                <a:spcPts val="300"/>
              </a:spcAft>
            </a:pPr>
            <a:r>
              <a:rPr lang="en-US" sz="1300" b="0" dirty="0">
                <a:solidFill>
                  <a:schemeClr val="tx1"/>
                </a:solidFill>
              </a:rPr>
              <a:t>SELECT {</a:t>
            </a:r>
          </a:p>
          <a:p>
            <a:pPr>
              <a:spcBef>
                <a:spcPts val="300"/>
              </a:spcBef>
              <a:spcAft>
                <a:spcPts val="300"/>
              </a:spcAft>
            </a:pPr>
            <a:r>
              <a:rPr lang="en-US" sz="1300" b="0" dirty="0">
                <a:solidFill>
                  <a:schemeClr val="tx1"/>
                </a:solidFill>
              </a:rPr>
              <a:t>    "id": tickets.id,</a:t>
            </a:r>
          </a:p>
          <a:p>
            <a:pPr>
              <a:spcBef>
                <a:spcPts val="300"/>
              </a:spcBef>
              <a:spcAft>
                <a:spcPts val="300"/>
              </a:spcAft>
            </a:pPr>
            <a:r>
              <a:rPr lang="en-US" sz="1300" b="0" dirty="0">
                <a:solidFill>
                  <a:schemeClr val="tx1"/>
                </a:solidFill>
              </a:rPr>
              <a:t>    "</a:t>
            </a:r>
            <a:r>
              <a:rPr lang="en-US" sz="1300" b="0" dirty="0" err="1">
                <a:solidFill>
                  <a:schemeClr val="tx1"/>
                </a:solidFill>
              </a:rPr>
              <a:t>flightNumber</a:t>
            </a:r>
            <a:r>
              <a:rPr lang="en-US" sz="1300" b="0" dirty="0">
                <a:solidFill>
                  <a:schemeClr val="tx1"/>
                </a:solidFill>
              </a:rPr>
              <a:t>": </a:t>
            </a:r>
            <a:r>
              <a:rPr lang="en-US" sz="1300" b="0" dirty="0" err="1">
                <a:solidFill>
                  <a:schemeClr val="tx1"/>
                </a:solidFill>
              </a:rPr>
              <a:t>tickets.assignedFlight.flightNumber</a:t>
            </a:r>
            <a:r>
              <a:rPr lang="en-US" sz="1300" b="0" dirty="0">
                <a:solidFill>
                  <a:schemeClr val="tx1"/>
                </a:solidFill>
              </a:rPr>
              <a:t>,</a:t>
            </a:r>
          </a:p>
          <a:p>
            <a:pPr>
              <a:spcBef>
                <a:spcPts val="300"/>
              </a:spcBef>
              <a:spcAft>
                <a:spcPts val="300"/>
              </a:spcAft>
            </a:pPr>
            <a:r>
              <a:rPr lang="en-US" sz="1300" b="0" dirty="0">
                <a:solidFill>
                  <a:schemeClr val="tx1"/>
                </a:solidFill>
              </a:rPr>
              <a:t>    "purchase": {</a:t>
            </a:r>
          </a:p>
          <a:p>
            <a:pPr>
              <a:spcBef>
                <a:spcPts val="300"/>
              </a:spcBef>
              <a:spcAft>
                <a:spcPts val="300"/>
              </a:spcAft>
            </a:pPr>
            <a:r>
              <a:rPr lang="en-US" sz="1300" b="0" dirty="0">
                <a:solidFill>
                  <a:schemeClr val="tx1"/>
                </a:solidFill>
              </a:rPr>
              <a:t>        "cost": </a:t>
            </a:r>
            <a:r>
              <a:rPr lang="en-US" sz="1300" b="0" dirty="0" err="1">
                <a:solidFill>
                  <a:schemeClr val="tx1"/>
                </a:solidFill>
              </a:rPr>
              <a:t>tickets.pricePaid</a:t>
            </a:r>
            <a:endParaRPr lang="en-US" sz="1300" b="0" dirty="0">
              <a:solidFill>
                <a:schemeClr val="tx1"/>
              </a:solidFill>
            </a:endParaRPr>
          </a:p>
          <a:p>
            <a:pPr>
              <a:spcBef>
                <a:spcPts val="300"/>
              </a:spcBef>
              <a:spcAft>
                <a:spcPts val="300"/>
              </a:spcAft>
            </a:pPr>
            <a:r>
              <a:rPr lang="en-US" sz="1300" b="0" dirty="0">
                <a:solidFill>
                  <a:schemeClr val="tx1"/>
                </a:solidFill>
              </a:rPr>
              <a:t>    },</a:t>
            </a:r>
          </a:p>
          <a:p>
            <a:pPr>
              <a:spcBef>
                <a:spcPts val="300"/>
              </a:spcBef>
              <a:spcAft>
                <a:spcPts val="300"/>
              </a:spcAft>
            </a:pPr>
            <a:r>
              <a:rPr lang="en-US" sz="1300" b="0" dirty="0">
                <a:solidFill>
                  <a:schemeClr val="tx1"/>
                </a:solidFill>
              </a:rPr>
              <a:t>    "stops": [</a:t>
            </a:r>
          </a:p>
          <a:p>
            <a:pPr>
              <a:spcBef>
                <a:spcPts val="300"/>
              </a:spcBef>
              <a:spcAft>
                <a:spcPts val="300"/>
              </a:spcAft>
            </a:pPr>
            <a:r>
              <a:rPr lang="en-US" sz="1300" b="0" dirty="0">
                <a:solidFill>
                  <a:schemeClr val="tx1"/>
                </a:solidFill>
              </a:rPr>
              <a:t>        </a:t>
            </a:r>
            <a:r>
              <a:rPr lang="en-US" sz="1300" b="0" dirty="0" err="1">
                <a:solidFill>
                  <a:schemeClr val="tx1"/>
                </a:solidFill>
              </a:rPr>
              <a:t>tickets.assignedFlight.origin</a:t>
            </a:r>
            <a:r>
              <a:rPr lang="en-US" sz="1300" b="0" dirty="0">
                <a:solidFill>
                  <a:schemeClr val="tx1"/>
                </a:solidFill>
              </a:rPr>
              <a:t>,</a:t>
            </a:r>
          </a:p>
          <a:p>
            <a:pPr>
              <a:spcBef>
                <a:spcPts val="300"/>
              </a:spcBef>
              <a:spcAft>
                <a:spcPts val="300"/>
              </a:spcAft>
            </a:pPr>
            <a:r>
              <a:rPr lang="en-US" sz="1300" b="0" dirty="0">
                <a:solidFill>
                  <a:schemeClr val="tx1"/>
                </a:solidFill>
              </a:rPr>
              <a:t>        </a:t>
            </a:r>
            <a:r>
              <a:rPr lang="en-US" sz="1300" b="0" dirty="0" err="1">
                <a:solidFill>
                  <a:schemeClr val="tx1"/>
                </a:solidFill>
              </a:rPr>
              <a:t>tickets.assignedFlight.destination</a:t>
            </a:r>
            <a:endParaRPr lang="en-US" sz="1300" b="0" dirty="0">
              <a:solidFill>
                <a:schemeClr val="tx1"/>
              </a:solidFill>
            </a:endParaRPr>
          </a:p>
          <a:p>
            <a:pPr>
              <a:spcBef>
                <a:spcPts val="300"/>
              </a:spcBef>
              <a:spcAft>
                <a:spcPts val="300"/>
              </a:spcAft>
            </a:pPr>
            <a:r>
              <a:rPr lang="en-US" sz="1300" b="0" dirty="0">
                <a:solidFill>
                  <a:schemeClr val="tx1"/>
                </a:solidFill>
              </a:rPr>
              <a:t>    ]</a:t>
            </a:r>
          </a:p>
          <a:p>
            <a:pPr>
              <a:spcBef>
                <a:spcPts val="300"/>
              </a:spcBef>
              <a:spcAft>
                <a:spcPts val="300"/>
              </a:spcAft>
            </a:pPr>
            <a:r>
              <a:rPr lang="en-US" sz="1300" b="0" dirty="0">
                <a:solidFill>
                  <a:schemeClr val="tx1"/>
                </a:solidFill>
              </a:rPr>
              <a:t>} AS ticket</a:t>
            </a:r>
          </a:p>
          <a:p>
            <a:pPr>
              <a:spcBef>
                <a:spcPts val="300"/>
              </a:spcBef>
              <a:spcAft>
                <a:spcPts val="300"/>
              </a:spcAft>
            </a:pPr>
            <a:r>
              <a:rPr lang="en-US" sz="1300" b="0" dirty="0">
                <a:solidFill>
                  <a:schemeClr val="tx1"/>
                </a:solidFill>
              </a:rPr>
              <a:t>FROM tickets</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751846"/>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JSON Projection</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If your workloads require a specific JSON schema, Azure Cosmos DB supports JSON projection within its queries</a:t>
            </a:r>
            <a:endParaRPr lang="en-US" dirty="0">
              <a:solidFill>
                <a:srgbClr val="0078D7"/>
              </a:solidFill>
              <a:latin typeface="Arial" panose="020B0604020202020204" pitchFamily="34" charset="0"/>
              <a:cs typeface="Arial" panose="020B0604020202020204" pitchFamily="34" charset="0"/>
            </a:endParaRPr>
          </a:p>
        </p:txBody>
      </p:sp>
      <p:sp>
        <p:nvSpPr>
          <p:cNvPr id="10" name="Text Placeholder 4">
            <a:extLst>
              <a:ext uri="{FF2B5EF4-FFF2-40B4-BE49-F238E27FC236}">
                <a16:creationId xmlns:a16="http://schemas.microsoft.com/office/drawing/2014/main" id="{B8E07DF5-69A9-4E7E-B253-AEE71FD553CC}"/>
              </a:ext>
            </a:extLst>
          </p:cNvPr>
          <p:cNvSpPr txBox="1">
            <a:spLocks/>
          </p:cNvSpPr>
          <p:nvPr/>
        </p:nvSpPr>
        <p:spPr>
          <a:xfrm>
            <a:off x="7350760" y="3429000"/>
            <a:ext cx="2671545"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dirty="0">
                <a:latin typeface="Arial" panose="020B0604020202020204" pitchFamily="34" charset="0"/>
                <a:cs typeface="Arial" panose="020B0604020202020204" pitchFamily="34" charset="0"/>
              </a:rPr>
              <a:t>[</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"ticket": {</a:t>
            </a:r>
          </a:p>
          <a:p>
            <a:pPr>
              <a:spcBef>
                <a:spcPts val="0"/>
              </a:spcBef>
            </a:pPr>
            <a:r>
              <a:rPr lang="en-US" sz="1200" dirty="0">
                <a:latin typeface="Arial" panose="020B0604020202020204" pitchFamily="34" charset="0"/>
                <a:cs typeface="Arial" panose="020B0604020202020204" pitchFamily="34" charset="0"/>
              </a:rPr>
              <a:t>            "id": "6ebe1165836a",</a:t>
            </a:r>
          </a:p>
          <a:p>
            <a:pPr>
              <a:spcBef>
                <a:spcPts val="0"/>
              </a:spcBef>
            </a:pPr>
            <a:r>
              <a:rPr lang="en-US" sz="1200" dirty="0">
                <a:latin typeface="Arial" panose="020B0604020202020204" pitchFamily="34" charset="0"/>
                <a:cs typeface="Arial" panose="020B0604020202020204" pitchFamily="34" charset="0"/>
              </a:rPr>
              <a:t>            "purchase": {</a:t>
            </a:r>
          </a:p>
          <a:p>
            <a:pPr>
              <a:spcBef>
                <a:spcPts val="0"/>
              </a:spcBef>
            </a:pPr>
            <a:r>
              <a:rPr lang="en-US" sz="1200" dirty="0">
                <a:latin typeface="Arial" panose="020B0604020202020204" pitchFamily="34" charset="0"/>
                <a:cs typeface="Arial" panose="020B0604020202020204" pitchFamily="34" charset="0"/>
              </a:rPr>
              <a:t>                "cost": 575.5</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"stops": [</a:t>
            </a:r>
          </a:p>
          <a:p>
            <a:pPr>
              <a:spcBef>
                <a:spcPts val="0"/>
              </a:spcBef>
            </a:pPr>
            <a:r>
              <a:rPr lang="en-US" sz="1200" dirty="0">
                <a:latin typeface="Arial" panose="020B0604020202020204" pitchFamily="34" charset="0"/>
                <a:cs typeface="Arial" panose="020B0604020202020204" pitchFamily="34" charset="0"/>
              </a:rPr>
              <a:t>                "SEA",</a:t>
            </a:r>
          </a:p>
          <a:p>
            <a:pPr>
              <a:spcBef>
                <a:spcPts val="0"/>
              </a:spcBef>
            </a:pPr>
            <a:r>
              <a:rPr lang="en-US" sz="1200" dirty="0">
                <a:latin typeface="Arial" panose="020B0604020202020204" pitchFamily="34" charset="0"/>
                <a:cs typeface="Arial" panose="020B0604020202020204" pitchFamily="34" charset="0"/>
              </a:rPr>
              <a:t>                "JFK"</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a:t>
            </a:r>
          </a:p>
        </p:txBody>
      </p:sp>
      <p:sp>
        <p:nvSpPr>
          <p:cNvPr id="13" name="Half Frame 12">
            <a:extLst>
              <a:ext uri="{FF2B5EF4-FFF2-40B4-BE49-F238E27FC236}">
                <a16:creationId xmlns:a16="http://schemas.microsoft.com/office/drawing/2014/main" id="{D27E0C8C-DF90-44B3-B801-09C384CC5482}"/>
              </a:ext>
            </a:extLst>
          </p:cNvPr>
          <p:cNvSpPr>
            <a:spLocks noChangeAspect="1"/>
          </p:cNvSpPr>
          <p:nvPr/>
        </p:nvSpPr>
        <p:spPr bwMode="auto">
          <a:xfrm rot="8100000">
            <a:off x="5768643" y="4437328"/>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1110670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101-5C8B-47F0-81EA-DB9AC1CB708D}"/>
              </a:ext>
            </a:extLst>
          </p:cNvPr>
          <p:cNvSpPr>
            <a:spLocks noGrp="1"/>
          </p:cNvSpPr>
          <p:nvPr>
            <p:ph type="title"/>
          </p:nvPr>
        </p:nvSpPr>
        <p:spPr>
          <a:xfrm>
            <a:off x="269240" y="289511"/>
            <a:ext cx="11655840" cy="899665"/>
          </a:xfrm>
        </p:spPr>
        <p:txBody>
          <a:bodyPr>
            <a:normAutofit/>
          </a:bodyPr>
          <a:lstStyle/>
          <a:p>
            <a:r>
              <a:rPr lang="en-US" dirty="0"/>
              <a:t>SQL Query Syntax - Projection</a:t>
            </a:r>
          </a:p>
        </p:txBody>
      </p:sp>
      <p:sp>
        <p:nvSpPr>
          <p:cNvPr id="8" name="Text Placeholder 2">
            <a:extLst>
              <a:ext uri="{FF2B5EF4-FFF2-40B4-BE49-F238E27FC236}">
                <a16:creationId xmlns:a16="http://schemas.microsoft.com/office/drawing/2014/main" id="{765F75EC-3AA5-4426-856D-B5D7E49C77EA}"/>
              </a:ext>
            </a:extLst>
          </p:cNvPr>
          <p:cNvSpPr txBox="1">
            <a:spLocks/>
          </p:cNvSpPr>
          <p:nvPr/>
        </p:nvSpPr>
        <p:spPr>
          <a:xfrm>
            <a:off x="269240" y="1751846"/>
            <a:ext cx="7031736" cy="1175706"/>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Select Value</a:t>
            </a:r>
          </a:p>
          <a:p>
            <a:endParaRPr lang="en-US" sz="1600" dirty="0">
              <a:solidFill>
                <a:srgbClr val="0078D7"/>
              </a:solidFill>
              <a:latin typeface="Arial" panose="020B0604020202020204" pitchFamily="34" charset="0"/>
              <a:cs typeface="Arial" panose="020B0604020202020204" pitchFamily="34" charset="0"/>
            </a:endParaRPr>
          </a:p>
          <a:p>
            <a:r>
              <a:rPr lang="en-US" sz="1600" b="0" dirty="0">
                <a:solidFill>
                  <a:srgbClr val="505050"/>
                </a:solidFill>
                <a:latin typeface="Arial" panose="020B0604020202020204" pitchFamily="34" charset="0"/>
                <a:cs typeface="Arial" panose="020B0604020202020204" pitchFamily="34" charset="0"/>
              </a:rPr>
              <a:t>The </a:t>
            </a:r>
            <a:r>
              <a:rPr lang="en-US" sz="1600" dirty="0">
                <a:solidFill>
                  <a:srgbClr val="505050"/>
                </a:solidFill>
                <a:latin typeface="Arial" panose="020B0604020202020204" pitchFamily="34" charset="0"/>
                <a:cs typeface="Arial" panose="020B0604020202020204" pitchFamily="34" charset="0"/>
              </a:rPr>
              <a:t>VALUE</a:t>
            </a:r>
            <a:r>
              <a:rPr lang="en-US" sz="1600" b="0" dirty="0">
                <a:solidFill>
                  <a:srgbClr val="505050"/>
                </a:solidFill>
                <a:latin typeface="Arial" panose="020B0604020202020204" pitchFamily="34" charset="0"/>
                <a:cs typeface="Arial" panose="020B0604020202020204" pitchFamily="34" charset="0"/>
              </a:rPr>
              <a:t> keyword can further flatten the result collection if needed for a specific application workload</a:t>
            </a:r>
            <a:endParaRPr lang="en-US" dirty="0">
              <a:solidFill>
                <a:srgbClr val="0078D7"/>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554D85C-4249-42F8-8009-EEA0C336247A}"/>
              </a:ext>
            </a:extLst>
          </p:cNvPr>
          <p:cNvSpPr>
            <a:spLocks noGrp="1"/>
          </p:cNvSpPr>
          <p:nvPr>
            <p:ph type="body" sz="quarter" idx="10"/>
          </p:nvPr>
        </p:nvSpPr>
        <p:spPr/>
        <p:txBody>
          <a:bodyPr/>
          <a:lstStyle/>
          <a:p>
            <a:endParaRPr lang="en-US"/>
          </a:p>
        </p:txBody>
      </p:sp>
      <p:sp>
        <p:nvSpPr>
          <p:cNvPr id="12" name="Text Placeholder 4">
            <a:extLst>
              <a:ext uri="{FF2B5EF4-FFF2-40B4-BE49-F238E27FC236}">
                <a16:creationId xmlns:a16="http://schemas.microsoft.com/office/drawing/2014/main" id="{D658AA21-06E2-481B-904D-92E63088B038}"/>
              </a:ext>
            </a:extLst>
          </p:cNvPr>
          <p:cNvSpPr txBox="1">
            <a:spLocks/>
          </p:cNvSpPr>
          <p:nvPr/>
        </p:nvSpPr>
        <p:spPr>
          <a:xfrm>
            <a:off x="269240" y="3070107"/>
            <a:ext cx="5728002" cy="3191643"/>
          </a:xfrm>
          <a:prstGeom prst="rect">
            <a:avLst/>
          </a:prstGeom>
          <a:noFill/>
        </p:spPr>
        <p:txBody>
          <a:bodyPr vert="horz" wrap="square" lIns="91440" tIns="91440" rIns="91440" bIns="9144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1400" b="1"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300"/>
              </a:spcBef>
              <a:spcAft>
                <a:spcPts val="300"/>
              </a:spcAft>
            </a:pPr>
            <a:r>
              <a:rPr lang="en-US" sz="1300" b="0">
                <a:solidFill>
                  <a:schemeClr val="tx1"/>
                </a:solidFill>
              </a:rPr>
              <a:t>SELECT {</a:t>
            </a:r>
          </a:p>
          <a:p>
            <a:pPr>
              <a:spcBef>
                <a:spcPts val="300"/>
              </a:spcBef>
              <a:spcAft>
                <a:spcPts val="300"/>
              </a:spcAft>
            </a:pPr>
            <a:r>
              <a:rPr lang="en-US" sz="1300" b="0">
                <a:solidFill>
                  <a:schemeClr val="tx1"/>
                </a:solidFill>
              </a:rPr>
              <a:t>    "id": tickets.id,</a:t>
            </a:r>
          </a:p>
          <a:p>
            <a:pPr>
              <a:spcBef>
                <a:spcPts val="300"/>
              </a:spcBef>
              <a:spcAft>
                <a:spcPts val="300"/>
              </a:spcAft>
            </a:pPr>
            <a:r>
              <a:rPr lang="en-US" sz="1300" b="0">
                <a:solidFill>
                  <a:schemeClr val="tx1"/>
                </a:solidFill>
              </a:rPr>
              <a:t>    "flightNumber": tickets.assignedFlight.flightNumber,</a:t>
            </a:r>
          </a:p>
          <a:p>
            <a:pPr>
              <a:spcBef>
                <a:spcPts val="300"/>
              </a:spcBef>
              <a:spcAft>
                <a:spcPts val="300"/>
              </a:spcAft>
            </a:pPr>
            <a:r>
              <a:rPr lang="en-US" sz="1300" b="0">
                <a:solidFill>
                  <a:schemeClr val="tx1"/>
                </a:solidFill>
              </a:rPr>
              <a:t>    "purchase": {</a:t>
            </a:r>
          </a:p>
          <a:p>
            <a:pPr>
              <a:spcBef>
                <a:spcPts val="300"/>
              </a:spcBef>
              <a:spcAft>
                <a:spcPts val="300"/>
              </a:spcAft>
            </a:pPr>
            <a:r>
              <a:rPr lang="en-US" sz="1300" b="0">
                <a:solidFill>
                  <a:schemeClr val="tx1"/>
                </a:solidFill>
              </a:rPr>
              <a:t>        "cost": tickets.pricePaid</a:t>
            </a:r>
          </a:p>
          <a:p>
            <a:pPr>
              <a:spcBef>
                <a:spcPts val="300"/>
              </a:spcBef>
              <a:spcAft>
                <a:spcPts val="300"/>
              </a:spcAft>
            </a:pPr>
            <a:r>
              <a:rPr lang="en-US" sz="1300" b="0">
                <a:solidFill>
                  <a:schemeClr val="tx1"/>
                </a:solidFill>
              </a:rPr>
              <a:t>    },</a:t>
            </a:r>
          </a:p>
          <a:p>
            <a:pPr>
              <a:spcBef>
                <a:spcPts val="300"/>
              </a:spcBef>
              <a:spcAft>
                <a:spcPts val="300"/>
              </a:spcAft>
            </a:pPr>
            <a:r>
              <a:rPr lang="en-US" sz="1300" b="0">
                <a:solidFill>
                  <a:schemeClr val="tx1"/>
                </a:solidFill>
              </a:rPr>
              <a:t>    "stops": [</a:t>
            </a:r>
          </a:p>
          <a:p>
            <a:pPr>
              <a:spcBef>
                <a:spcPts val="300"/>
              </a:spcBef>
              <a:spcAft>
                <a:spcPts val="300"/>
              </a:spcAft>
            </a:pPr>
            <a:r>
              <a:rPr lang="en-US" sz="1300" b="0">
                <a:solidFill>
                  <a:schemeClr val="tx1"/>
                </a:solidFill>
              </a:rPr>
              <a:t>        tickets.assignedFlight.origin,</a:t>
            </a:r>
          </a:p>
          <a:p>
            <a:pPr>
              <a:spcBef>
                <a:spcPts val="300"/>
              </a:spcBef>
              <a:spcAft>
                <a:spcPts val="300"/>
              </a:spcAft>
            </a:pPr>
            <a:r>
              <a:rPr lang="en-US" sz="1300" b="0">
                <a:solidFill>
                  <a:schemeClr val="tx1"/>
                </a:solidFill>
              </a:rPr>
              <a:t>        tickets.assignedFlight.destination</a:t>
            </a:r>
          </a:p>
          <a:p>
            <a:pPr>
              <a:spcBef>
                <a:spcPts val="300"/>
              </a:spcBef>
              <a:spcAft>
                <a:spcPts val="300"/>
              </a:spcAft>
            </a:pPr>
            <a:r>
              <a:rPr lang="en-US" sz="1300" b="0">
                <a:solidFill>
                  <a:schemeClr val="tx1"/>
                </a:solidFill>
              </a:rPr>
              <a:t>    ]</a:t>
            </a:r>
          </a:p>
          <a:p>
            <a:pPr>
              <a:spcBef>
                <a:spcPts val="300"/>
              </a:spcBef>
              <a:spcAft>
                <a:spcPts val="300"/>
              </a:spcAft>
            </a:pPr>
            <a:r>
              <a:rPr lang="en-US" sz="1300" b="0">
                <a:solidFill>
                  <a:schemeClr val="tx1"/>
                </a:solidFill>
              </a:rPr>
              <a:t>} AS ticket</a:t>
            </a:r>
          </a:p>
          <a:p>
            <a:pPr>
              <a:spcBef>
                <a:spcPts val="300"/>
              </a:spcBef>
              <a:spcAft>
                <a:spcPts val="300"/>
              </a:spcAft>
            </a:pPr>
            <a:r>
              <a:rPr lang="en-US" sz="1300" b="0">
                <a:solidFill>
                  <a:schemeClr val="tx1"/>
                </a:solidFill>
              </a:rPr>
              <a:t>FROM tickets</a:t>
            </a:r>
          </a:p>
        </p:txBody>
      </p:sp>
      <p:sp>
        <p:nvSpPr>
          <p:cNvPr id="13" name="Text Placeholder 4">
            <a:extLst>
              <a:ext uri="{FF2B5EF4-FFF2-40B4-BE49-F238E27FC236}">
                <a16:creationId xmlns:a16="http://schemas.microsoft.com/office/drawing/2014/main" id="{19247134-143D-4AAB-9F00-9C075322F83B}"/>
              </a:ext>
            </a:extLst>
          </p:cNvPr>
          <p:cNvSpPr txBox="1">
            <a:spLocks/>
          </p:cNvSpPr>
          <p:nvPr/>
        </p:nvSpPr>
        <p:spPr>
          <a:xfrm>
            <a:off x="7350760" y="3429000"/>
            <a:ext cx="2671545" cy="2769989"/>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0"/>
              </a:spcBef>
            </a:pPr>
            <a:r>
              <a:rPr lang="en-US" sz="1200" dirty="0">
                <a:latin typeface="Arial" panose="020B0604020202020204" pitchFamily="34" charset="0"/>
                <a:cs typeface="Arial" panose="020B0604020202020204" pitchFamily="34" charset="0"/>
              </a:rPr>
              <a:t>[</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"ticket": {</a:t>
            </a:r>
          </a:p>
          <a:p>
            <a:pPr>
              <a:spcBef>
                <a:spcPts val="0"/>
              </a:spcBef>
            </a:pPr>
            <a:r>
              <a:rPr lang="en-US" sz="1200" dirty="0">
                <a:latin typeface="Arial" panose="020B0604020202020204" pitchFamily="34" charset="0"/>
                <a:cs typeface="Arial" panose="020B0604020202020204" pitchFamily="34" charset="0"/>
              </a:rPr>
              <a:t>            "id": "6ebe1165836a",</a:t>
            </a:r>
          </a:p>
          <a:p>
            <a:pPr>
              <a:spcBef>
                <a:spcPts val="0"/>
              </a:spcBef>
            </a:pPr>
            <a:r>
              <a:rPr lang="en-US" sz="1200" dirty="0">
                <a:latin typeface="Arial" panose="020B0604020202020204" pitchFamily="34" charset="0"/>
                <a:cs typeface="Arial" panose="020B0604020202020204" pitchFamily="34" charset="0"/>
              </a:rPr>
              <a:t>            "purchase": {</a:t>
            </a:r>
          </a:p>
          <a:p>
            <a:pPr>
              <a:spcBef>
                <a:spcPts val="0"/>
              </a:spcBef>
            </a:pPr>
            <a:r>
              <a:rPr lang="en-US" sz="1200" dirty="0">
                <a:latin typeface="Arial" panose="020B0604020202020204" pitchFamily="34" charset="0"/>
                <a:cs typeface="Arial" panose="020B0604020202020204" pitchFamily="34" charset="0"/>
              </a:rPr>
              <a:t>                "cost": 575.5</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"stops": [</a:t>
            </a:r>
          </a:p>
          <a:p>
            <a:pPr>
              <a:spcBef>
                <a:spcPts val="0"/>
              </a:spcBef>
            </a:pPr>
            <a:r>
              <a:rPr lang="en-US" sz="1200" dirty="0">
                <a:latin typeface="Arial" panose="020B0604020202020204" pitchFamily="34" charset="0"/>
                <a:cs typeface="Arial" panose="020B0604020202020204" pitchFamily="34" charset="0"/>
              </a:rPr>
              <a:t>                "SEA",</a:t>
            </a:r>
          </a:p>
          <a:p>
            <a:pPr>
              <a:spcBef>
                <a:spcPts val="0"/>
              </a:spcBef>
            </a:pPr>
            <a:r>
              <a:rPr lang="en-US" sz="1200" dirty="0">
                <a:latin typeface="Arial" panose="020B0604020202020204" pitchFamily="34" charset="0"/>
                <a:cs typeface="Arial" panose="020B0604020202020204" pitchFamily="34" charset="0"/>
              </a:rPr>
              <a:t>                "JFK"</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    }</a:t>
            </a:r>
          </a:p>
          <a:p>
            <a:pPr>
              <a:spcBef>
                <a:spcPts val="0"/>
              </a:spcBef>
            </a:pPr>
            <a:r>
              <a:rPr lang="en-US" sz="1200" dirty="0">
                <a:latin typeface="Arial" panose="020B0604020202020204" pitchFamily="34" charset="0"/>
                <a:cs typeface="Arial" panose="020B0604020202020204" pitchFamily="34" charset="0"/>
              </a:rPr>
              <a:t>]</a:t>
            </a:r>
          </a:p>
        </p:txBody>
      </p:sp>
      <p:sp>
        <p:nvSpPr>
          <p:cNvPr id="14" name="Half Frame 13">
            <a:extLst>
              <a:ext uri="{FF2B5EF4-FFF2-40B4-BE49-F238E27FC236}">
                <a16:creationId xmlns:a16="http://schemas.microsoft.com/office/drawing/2014/main" id="{71100324-5E88-4C8A-8BBC-FA6B29F98871}"/>
              </a:ext>
            </a:extLst>
          </p:cNvPr>
          <p:cNvSpPr>
            <a:spLocks noChangeAspect="1"/>
          </p:cNvSpPr>
          <p:nvPr/>
        </p:nvSpPr>
        <p:spPr bwMode="auto">
          <a:xfrm rot="8100000">
            <a:off x="5768643" y="4437328"/>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191167544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497839" y="82952"/>
            <a:ext cx="10515600" cy="1112339"/>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134955"/>
            <a:ext cx="5486400" cy="4416594"/>
          </a:xfrm>
        </p:spPr>
        <p:txBody>
          <a:bodyPr>
            <a:normAutofit/>
          </a:bodyPr>
          <a:lstStyle/>
          <a:p>
            <a:pPr>
              <a:spcBef>
                <a:spcPts val="300"/>
              </a:spcBef>
              <a:spcAft>
                <a:spcPts val="300"/>
              </a:spcAft>
            </a:pPr>
            <a:r>
              <a:rPr lang="en-US" sz="1500" dirty="0"/>
              <a:t>{</a:t>
            </a:r>
          </a:p>
          <a:p>
            <a:pPr>
              <a:spcBef>
                <a:spcPts val="300"/>
              </a:spcBef>
              <a:spcAft>
                <a:spcPts val="300"/>
              </a:spcAft>
            </a:pPr>
            <a:r>
              <a:rPr lang="en-US" sz="1500" dirty="0"/>
              <a:t>    "</a:t>
            </a:r>
            <a:r>
              <a:rPr lang="en-US" sz="1500" dirty="0" err="1"/>
              <a:t>pricePaid</a:t>
            </a:r>
            <a:r>
              <a:rPr lang="en-US" sz="1500" dirty="0"/>
              <a:t>": 575.5,</a:t>
            </a:r>
          </a:p>
          <a:p>
            <a:pPr>
              <a:spcBef>
                <a:spcPts val="300"/>
              </a:spcBef>
              <a:spcAft>
                <a:spcPts val="300"/>
              </a:spcAft>
            </a:pPr>
            <a:r>
              <a:rPr lang="en-US" sz="1500" dirty="0"/>
              <a:t>    "</a:t>
            </a:r>
            <a:r>
              <a:rPr lang="en-US" sz="1500" dirty="0" err="1"/>
              <a:t>assignedFlight</a:t>
            </a:r>
            <a:r>
              <a:rPr lang="en-US" sz="1500" dirty="0"/>
              <a:t>": {</a:t>
            </a:r>
          </a:p>
          <a:p>
            <a:pPr>
              <a:spcBef>
                <a:spcPts val="300"/>
              </a:spcBef>
              <a:spcAft>
                <a:spcPts val="300"/>
              </a:spcAft>
            </a:pPr>
            <a:r>
              <a:rPr lang="en-US" sz="1500" dirty="0"/>
              <a:t>        "number": "F125",</a:t>
            </a:r>
          </a:p>
          <a:p>
            <a:pPr>
              <a:spcBef>
                <a:spcPts val="300"/>
              </a:spcBef>
              <a:spcAft>
                <a:spcPts val="300"/>
              </a:spcAft>
            </a:pPr>
            <a:r>
              <a:rPr lang="en-US" sz="1500" dirty="0"/>
              <a:t>        "origin": "SEA",</a:t>
            </a:r>
          </a:p>
          <a:p>
            <a:pPr>
              <a:spcBef>
                <a:spcPts val="300"/>
              </a:spcBef>
              <a:spcAft>
                <a:spcPts val="300"/>
              </a:spcAft>
            </a:pPr>
            <a:r>
              <a:rPr lang="en-US" sz="1500" dirty="0"/>
              <a:t>        "destination": "JFK"</a:t>
            </a:r>
          </a:p>
          <a:p>
            <a:pPr>
              <a:spcBef>
                <a:spcPts val="300"/>
              </a:spcBef>
              <a:spcAft>
                <a:spcPts val="300"/>
              </a:spcAft>
            </a:pPr>
            <a:r>
              <a:rPr lang="en-US" sz="1500" dirty="0"/>
              <a:t>    },</a:t>
            </a:r>
          </a:p>
          <a:p>
            <a:pPr>
              <a:spcBef>
                <a:spcPts val="300"/>
              </a:spcBef>
              <a:spcAft>
                <a:spcPts val="300"/>
              </a:spcAft>
            </a:pPr>
            <a:r>
              <a:rPr lang="en-US" sz="1500" dirty="0"/>
              <a:t>    "seat": “12A",</a:t>
            </a:r>
          </a:p>
          <a:p>
            <a:pPr>
              <a:spcBef>
                <a:spcPts val="300"/>
              </a:spcBef>
              <a:spcAft>
                <a:spcPts val="300"/>
              </a:spcAft>
            </a:pPr>
            <a:r>
              <a:rPr lang="en-US" sz="1500" dirty="0"/>
              <a:t>    "requests": [</a:t>
            </a:r>
          </a:p>
          <a:p>
            <a:pPr>
              <a:spcBef>
                <a:spcPts val="300"/>
              </a:spcBef>
              <a:spcAft>
                <a:spcPts val="300"/>
              </a:spcAft>
            </a:pPr>
            <a:r>
              <a:rPr lang="en-US" sz="1500" dirty="0"/>
              <a:t>        "</a:t>
            </a:r>
            <a:r>
              <a:rPr lang="en-US" sz="1500" dirty="0" err="1"/>
              <a:t>kosher_meal</a:t>
            </a:r>
            <a:r>
              <a:rPr lang="en-US" sz="1500" dirty="0"/>
              <a:t>",</a:t>
            </a:r>
          </a:p>
          <a:p>
            <a:pPr>
              <a:spcBef>
                <a:spcPts val="300"/>
              </a:spcBef>
              <a:spcAft>
                <a:spcPts val="300"/>
              </a:spcAft>
            </a:pPr>
            <a:r>
              <a:rPr lang="en-US" sz="1500" dirty="0"/>
              <a:t>        "</a:t>
            </a:r>
            <a:r>
              <a:rPr lang="en-US" sz="1500" dirty="0" err="1"/>
              <a:t>aisle_seat</a:t>
            </a:r>
            <a:r>
              <a:rPr lang="en-US" sz="1500" dirty="0"/>
              <a:t>"</a:t>
            </a:r>
          </a:p>
          <a:p>
            <a:pPr>
              <a:spcBef>
                <a:spcPts val="300"/>
              </a:spcBef>
              <a:spcAft>
                <a:spcPts val="300"/>
              </a:spcAft>
            </a:pPr>
            <a:r>
              <a:rPr lang="en-US" sz="1500" dirty="0"/>
              <a:t>    ],</a:t>
            </a:r>
          </a:p>
          <a:p>
            <a:pPr>
              <a:spcBef>
                <a:spcPts val="300"/>
              </a:spcBef>
              <a:spcAft>
                <a:spcPts val="300"/>
              </a:spcAft>
            </a:pPr>
            <a:r>
              <a:rPr lang="en-US" sz="1500" dirty="0"/>
              <a:t>    "id": "6ebe1165836a"</a:t>
            </a:r>
          </a:p>
          <a:p>
            <a:pPr>
              <a:spcBef>
                <a:spcPts val="300"/>
              </a:spcBef>
              <a:spcAft>
                <a:spcPts val="300"/>
              </a:spcAft>
            </a:pPr>
            <a:r>
              <a:rPr lang="en-US" sz="1500" dirty="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40" y="1196646"/>
            <a:ext cx="9386204" cy="92948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Azure Cosmos DB supports intra-document JOIN’s for de-normalized arrays</a:t>
            </a:r>
          </a:p>
          <a:p>
            <a:endParaRPr lang="en-US" sz="1600" dirty="0">
              <a:solidFill>
                <a:schemeClr val="tx1"/>
              </a:solidFill>
              <a:latin typeface="Arial" panose="020B0604020202020204" pitchFamily="34" charset="0"/>
              <a:cs typeface="Arial" panose="020B0604020202020204" pitchFamily="34" charset="0"/>
            </a:endParaRPr>
          </a:p>
          <a:p>
            <a:r>
              <a:rPr lang="en-US" sz="1600" dirty="0">
                <a:solidFill>
                  <a:schemeClr val="tx1"/>
                </a:solidFill>
                <a:latin typeface="Arial" panose="020B0604020202020204" pitchFamily="34" charset="0"/>
                <a:cs typeface="Arial" panose="020B0604020202020204" pitchFamily="34" charset="0"/>
              </a:rPr>
              <a:t>Let’s assume that we have two JSON documents in a collection: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6310"/>
            <a:ext cx="5486400" cy="441659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pricePaid</a:t>
            </a:r>
            <a:r>
              <a:rPr lang="en-US" sz="1500" dirty="0">
                <a:latin typeface="Arial" panose="020B0604020202020204" pitchFamily="34" charset="0"/>
                <a:cs typeface="Arial" panose="020B0604020202020204" pitchFamily="34" charset="0"/>
              </a:rPr>
              <a:t>": 234.75,</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assignedFlight</a:t>
            </a:r>
            <a:r>
              <a:rPr lang="en-US" sz="1500" dirty="0">
                <a:latin typeface="Arial" panose="020B0604020202020204" pitchFamily="34" charset="0"/>
                <a:cs typeface="Arial" panose="020B0604020202020204" pitchFamily="34" charset="0"/>
              </a:rPr>
              <a:t>": {</a:t>
            </a:r>
          </a:p>
          <a:p>
            <a:pPr>
              <a:spcBef>
                <a:spcPts val="300"/>
              </a:spcBef>
              <a:spcAft>
                <a:spcPts val="300"/>
              </a:spcAft>
            </a:pPr>
            <a:r>
              <a:rPr lang="en-US" sz="1500" dirty="0">
                <a:latin typeface="Arial" panose="020B0604020202020204" pitchFamily="34" charset="0"/>
                <a:cs typeface="Arial" panose="020B0604020202020204" pitchFamily="34" charset="0"/>
              </a:rPr>
              <a:t>        "number": "F752",</a:t>
            </a:r>
          </a:p>
          <a:p>
            <a:pPr>
              <a:spcBef>
                <a:spcPts val="300"/>
              </a:spcBef>
              <a:spcAft>
                <a:spcPts val="300"/>
              </a:spcAft>
            </a:pPr>
            <a:r>
              <a:rPr lang="en-US" sz="1500" dirty="0">
                <a:latin typeface="Arial" panose="020B0604020202020204" pitchFamily="34" charset="0"/>
                <a:cs typeface="Arial" panose="020B0604020202020204" pitchFamily="34" charset="0"/>
              </a:rPr>
              <a:t>        "origin": "SEA",</a:t>
            </a:r>
          </a:p>
          <a:p>
            <a:pPr>
              <a:spcBef>
                <a:spcPts val="300"/>
              </a:spcBef>
              <a:spcAft>
                <a:spcPts val="300"/>
              </a:spcAft>
            </a:pPr>
            <a:r>
              <a:rPr lang="en-US" sz="1500" dirty="0">
                <a:latin typeface="Arial" panose="020B0604020202020204" pitchFamily="34" charset="0"/>
                <a:cs typeface="Arial" panose="020B0604020202020204" pitchFamily="34" charset="0"/>
              </a:rPr>
              <a:t>        "destination": "LGA"</a:t>
            </a:r>
          </a:p>
          <a:p>
            <a:pPr>
              <a:spcBef>
                <a:spcPts val="300"/>
              </a:spcBef>
              <a:spcAft>
                <a:spcPts val="300"/>
              </a:spcAft>
            </a:pPr>
            <a:r>
              <a:rPr lang="en-US" sz="1500" dirty="0">
                <a:latin typeface="Arial" panose="020B0604020202020204" pitchFamily="34" charset="0"/>
                <a:cs typeface="Arial" panose="020B0604020202020204" pitchFamily="34" charset="0"/>
              </a:rPr>
              <a:t>    }, </a:t>
            </a:r>
          </a:p>
          <a:p>
            <a:pPr>
              <a:spcBef>
                <a:spcPts val="300"/>
              </a:spcBef>
              <a:spcAft>
                <a:spcPts val="300"/>
              </a:spcAft>
            </a:pPr>
            <a:r>
              <a:rPr lang="en-US" sz="1500" dirty="0">
                <a:latin typeface="Arial" panose="020B0604020202020204" pitchFamily="34" charset="0"/>
                <a:cs typeface="Arial" panose="020B0604020202020204" pitchFamily="34" charset="0"/>
              </a:rPr>
              <a:t>    "seat": "14C",</a:t>
            </a:r>
          </a:p>
          <a:p>
            <a:pPr>
              <a:spcBef>
                <a:spcPts val="300"/>
              </a:spcBef>
              <a:spcAft>
                <a:spcPts val="300"/>
              </a:spcAft>
            </a:pPr>
            <a:r>
              <a:rPr lang="en-US" sz="1500" dirty="0">
                <a:latin typeface="Arial" panose="020B0604020202020204" pitchFamily="34" charset="0"/>
                <a:cs typeface="Arial" panose="020B0604020202020204" pitchFamily="34" charset="0"/>
              </a:rPr>
              <a:t>    "requests": [</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early_boarding</a:t>
            </a: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window_seat</a:t>
            </a:r>
            <a:r>
              <a:rPr lang="en-US" sz="1500" dirty="0">
                <a:latin typeface="Arial" panose="020B0604020202020204" pitchFamily="34" charset="0"/>
                <a:cs typeface="Arial" panose="020B0604020202020204" pitchFamily="34" charset="0"/>
              </a:rPr>
              <a:t>"</a:t>
            </a:r>
          </a:p>
          <a:p>
            <a:pPr>
              <a:spcBef>
                <a:spcPts val="300"/>
              </a:spcBef>
              <a:spcAft>
                <a:spcPts val="300"/>
              </a:spcAft>
            </a:pPr>
            <a:r>
              <a:rPr lang="en-US" sz="1500" dirty="0">
                <a:latin typeface="Arial" panose="020B0604020202020204" pitchFamily="34" charset="0"/>
                <a:cs typeface="Arial" panose="020B0604020202020204" pitchFamily="34" charset="0"/>
              </a:rPr>
              <a:t>    ],</a:t>
            </a:r>
          </a:p>
          <a:p>
            <a:pPr>
              <a:spcBef>
                <a:spcPts val="300"/>
              </a:spcBef>
              <a:spcAft>
                <a:spcPts val="300"/>
              </a:spcAft>
            </a:pPr>
            <a:r>
              <a:rPr lang="en-US" sz="1500" dirty="0">
                <a:latin typeface="Arial" panose="020B0604020202020204" pitchFamily="34" charset="0"/>
                <a:cs typeface="Arial" panose="020B0604020202020204" pitchFamily="34" charset="0"/>
              </a:rPr>
              <a:t>    "id": "c4991b4d2efc"</a:t>
            </a:r>
          </a:p>
          <a:p>
            <a:pPr>
              <a:spcBef>
                <a:spcPts val="300"/>
              </a:spcBef>
              <a:spcAft>
                <a:spcPts val="300"/>
              </a:spcAft>
            </a:pPr>
            <a:r>
              <a:rPr lang="en-US" sz="1500" dirty="0">
                <a:latin typeface="Arial" panose="020B0604020202020204" pitchFamily="34" charset="0"/>
                <a:cs typeface="Arial" panose="020B0604020202020204" pitchFamily="34" charset="0"/>
              </a:rPr>
              <a:t>}</a:t>
            </a:r>
          </a:p>
        </p:txBody>
      </p:sp>
      <p:sp>
        <p:nvSpPr>
          <p:cNvPr id="9" name="Speech Bubble: Rectangle 8">
            <a:extLst>
              <a:ext uri="{FF2B5EF4-FFF2-40B4-BE49-F238E27FC236}">
                <a16:creationId xmlns:a16="http://schemas.microsoft.com/office/drawing/2014/main" id="{138BDB70-FA3B-44B3-850F-C1CB95282023}"/>
              </a:ext>
            </a:extLst>
          </p:cNvPr>
          <p:cNvSpPr/>
          <p:nvPr/>
        </p:nvSpPr>
        <p:spPr bwMode="auto">
          <a:xfrm>
            <a:off x="3075411" y="4535041"/>
            <a:ext cx="2796000" cy="615553"/>
          </a:xfrm>
          <a:prstGeom prst="wedgeRectCallout">
            <a:avLst>
              <a:gd name="adj1" fmla="val -58271"/>
              <a:gd name="adj2" fmla="val -13619"/>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dirty="0">
                <a:gradFill>
                  <a:gsLst>
                    <a:gs pos="0">
                      <a:srgbClr val="505050"/>
                    </a:gs>
                    <a:gs pos="100000">
                      <a:srgbClr val="505050"/>
                    </a:gs>
                  </a:gsLst>
                </a:gradFill>
                <a:cs typeface="Arial" panose="020B0604020202020204" pitchFamily="34" charset="0"/>
              </a:rPr>
              <a:t>We are interested in querying an array internal to the document</a:t>
            </a:r>
            <a:endParaRPr lang="en-US" sz="1400" dirty="0">
              <a:gradFill>
                <a:gsLst>
                  <a:gs pos="0">
                    <a:srgbClr val="505050"/>
                  </a:gs>
                  <a:gs pos="100000">
                    <a:srgbClr val="505050"/>
                  </a:gs>
                </a:gsLst>
              </a:gradFill>
            </a:endParaRPr>
          </a:p>
        </p:txBody>
      </p:sp>
      <p:sp>
        <p:nvSpPr>
          <p:cNvPr id="12" name="TextBox 11">
            <a:extLst>
              <a:ext uri="{FF2B5EF4-FFF2-40B4-BE49-F238E27FC236}">
                <a16:creationId xmlns:a16="http://schemas.microsoft.com/office/drawing/2014/main" id="{12153FAD-6F00-814E-9483-B891B4D78D96}"/>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668348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5015683" cy="2693045"/>
          </a:xfrm>
        </p:spPr>
        <p:txBody>
          <a:bodyPr anchor="ctr">
            <a:normAutofit/>
          </a:bodyPr>
          <a:lstStyle/>
          <a:p>
            <a:pPr>
              <a:spcBef>
                <a:spcPts val="300"/>
              </a:spcBef>
              <a:spcAft>
                <a:spcPts val="300"/>
              </a:spcAft>
            </a:pPr>
            <a:r>
              <a:rPr lang="en-US" sz="1600"/>
              <a:t>SELECT </a:t>
            </a:r>
          </a:p>
          <a:p>
            <a:pPr>
              <a:spcBef>
                <a:spcPts val="300"/>
              </a:spcBef>
              <a:spcAft>
                <a:spcPts val="300"/>
              </a:spcAft>
            </a:pPr>
            <a:r>
              <a:rPr lang="en-US" sz="1600"/>
              <a:t>    </a:t>
            </a:r>
            <a:r>
              <a:rPr lang="en-US" sz="1600" err="1"/>
              <a:t>tickets.assignedFlight.number</a:t>
            </a:r>
            <a:r>
              <a:rPr lang="en-US" sz="1600"/>
              <a:t>,</a:t>
            </a:r>
          </a:p>
          <a:p>
            <a:pPr>
              <a:spcBef>
                <a:spcPts val="300"/>
              </a:spcBef>
              <a:spcAft>
                <a:spcPts val="300"/>
              </a:spcAft>
            </a:pPr>
            <a:r>
              <a:rPr lang="en-US" sz="1600"/>
              <a:t>    </a:t>
            </a:r>
            <a:r>
              <a:rPr lang="en-US" sz="1600" err="1"/>
              <a:t>tickets.seat</a:t>
            </a:r>
            <a:r>
              <a:rPr lang="en-US" sz="1600"/>
              <a:t>,</a:t>
            </a:r>
          </a:p>
          <a:p>
            <a:pPr>
              <a:spcBef>
                <a:spcPts val="300"/>
              </a:spcBef>
              <a:spcAft>
                <a:spcPts val="300"/>
              </a:spcAft>
            </a:pPr>
            <a:r>
              <a:rPr lang="en-US" sz="1600"/>
              <a:t>    </a:t>
            </a:r>
            <a:r>
              <a:rPr lang="en-US" sz="1600" err="1"/>
              <a:t>ticket.requests</a:t>
            </a:r>
            <a:endParaRPr lang="en-US" sz="1600"/>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WHERE</a:t>
            </a:r>
          </a:p>
          <a:p>
            <a:pPr>
              <a:spcBef>
                <a:spcPts val="300"/>
              </a:spcBef>
              <a:spcAft>
                <a:spcPts val="300"/>
              </a:spcAft>
            </a:pPr>
            <a:r>
              <a:rPr lang="en-US" sz="1600"/>
              <a:t>    </a:t>
            </a:r>
            <a:r>
              <a:rPr lang="en-US" sz="1600" err="1"/>
              <a:t>ticket.requests</a:t>
            </a:r>
            <a:r>
              <a:rPr lang="en-US" sz="1600"/>
              <a:t>[1] == "</a:t>
            </a:r>
            <a:r>
              <a:rPr lang="en-US" sz="1600" err="1"/>
              <a:t>aisle_seat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213369"/>
            <a:ext cx="9246719"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We can filter on a particular array index position without JOIN: </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296540"/>
            <a:ext cx="5486400" cy="3016210"/>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"number":"F125","seat":"12A",</a:t>
            </a:r>
          </a:p>
          <a:p>
            <a:pPr>
              <a:spcBef>
                <a:spcPts val="300"/>
              </a:spcBef>
              <a:spcAft>
                <a:spcPts val="300"/>
              </a:spcAft>
            </a:pPr>
            <a:r>
              <a:rPr lang="en-US" sz="1600" dirty="0">
                <a:latin typeface="Arial" panose="020B0604020202020204" pitchFamily="34" charset="0"/>
                <a:cs typeface="Arial" panose="020B0604020202020204" pitchFamily="34" charset="0"/>
              </a:rPr>
              <a:t>        "requests": [</a:t>
            </a:r>
          </a:p>
          <a:p>
            <a:pPr>
              <a:spcBef>
                <a:spcPts val="300"/>
              </a:spcBef>
              <a:spcAft>
                <a:spcPts val="300"/>
              </a:spcAft>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kosher_meal</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aisle_seat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
        <p:nvSpPr>
          <p:cNvPr id="11" name="Title 1">
            <a:extLst>
              <a:ext uri="{FF2B5EF4-FFF2-40B4-BE49-F238E27FC236}">
                <a16:creationId xmlns:a16="http://schemas.microsoft.com/office/drawing/2014/main" id="{755EE995-8AC7-4F6A-BCCF-0C8D3F3A9CAE}"/>
              </a:ext>
            </a:extLst>
          </p:cNvPr>
          <p:cNvSpPr>
            <a:spLocks noGrp="1"/>
          </p:cNvSpPr>
          <p:nvPr>
            <p:ph type="title"/>
          </p:nvPr>
        </p:nvSpPr>
        <p:spPr>
          <a:xfrm>
            <a:off x="497839" y="82952"/>
            <a:ext cx="10515600" cy="1112339"/>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Tree>
    <p:extLst>
      <p:ext uri="{BB962C8B-B14F-4D97-AF65-F5344CB8AC3E}">
        <p14:creationId xmlns:p14="http://schemas.microsoft.com/office/powerpoint/2010/main" val="58417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726441" y="76864"/>
            <a:ext cx="10515600" cy="1325563"/>
          </a:xfrm>
        </p:spPr>
        <p:txBody>
          <a:bodyPr/>
          <a:lstStyle/>
          <a:p>
            <a:r>
              <a:rPr lang="en-US"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458120"/>
            <a:ext cx="4386581" cy="2693045"/>
          </a:xfrm>
        </p:spPr>
        <p:txBody>
          <a:bodyPr anchor="ctr">
            <a:normAutofit/>
          </a:bodyPr>
          <a:lstStyle/>
          <a:p>
            <a:pPr>
              <a:spcBef>
                <a:spcPts val="300"/>
              </a:spcBef>
              <a:spcAft>
                <a:spcPts val="300"/>
              </a:spcAft>
            </a:pPr>
            <a:r>
              <a:rPr lang="en-US" sz="1600" dirty="0"/>
              <a:t>SELECT </a:t>
            </a:r>
          </a:p>
          <a:p>
            <a:pPr>
              <a:spcBef>
                <a:spcPts val="300"/>
              </a:spcBef>
              <a:spcAft>
                <a:spcPts val="300"/>
              </a:spcAft>
            </a:pPr>
            <a:r>
              <a:rPr lang="en-US" sz="1600" dirty="0"/>
              <a:t>    </a:t>
            </a:r>
            <a:r>
              <a:rPr lang="en-US" sz="1600" dirty="0" err="1"/>
              <a:t>tickets.assignedFlight.number</a:t>
            </a:r>
            <a:r>
              <a:rPr lang="en-US" sz="1600" dirty="0"/>
              <a:t>,</a:t>
            </a:r>
          </a:p>
          <a:p>
            <a:pPr>
              <a:spcBef>
                <a:spcPts val="300"/>
              </a:spcBef>
              <a:spcAft>
                <a:spcPts val="300"/>
              </a:spcAft>
            </a:pPr>
            <a:r>
              <a:rPr lang="en-US" sz="1600" dirty="0"/>
              <a:t>    </a:t>
            </a:r>
            <a:r>
              <a:rPr lang="en-US" sz="1600" dirty="0" err="1"/>
              <a:t>tickets.seat</a:t>
            </a:r>
            <a:r>
              <a:rPr lang="en-US" sz="1600" dirty="0"/>
              <a:t>,</a:t>
            </a:r>
          </a:p>
          <a:p>
            <a:pPr>
              <a:spcBef>
                <a:spcPts val="300"/>
              </a:spcBef>
              <a:spcAft>
                <a:spcPts val="300"/>
              </a:spcAft>
            </a:pPr>
            <a:r>
              <a:rPr lang="en-US" sz="1600" dirty="0"/>
              <a:t>    requests</a:t>
            </a:r>
          </a:p>
          <a:p>
            <a:pPr>
              <a:spcBef>
                <a:spcPts val="300"/>
              </a:spcBef>
              <a:spcAft>
                <a:spcPts val="300"/>
              </a:spcAft>
            </a:pPr>
            <a:r>
              <a:rPr lang="en-US" sz="1600" dirty="0"/>
              <a:t>FROM</a:t>
            </a:r>
          </a:p>
          <a:p>
            <a:pPr>
              <a:spcBef>
                <a:spcPts val="300"/>
              </a:spcBef>
              <a:spcAft>
                <a:spcPts val="300"/>
              </a:spcAft>
            </a:pPr>
            <a:r>
              <a:rPr lang="en-US" sz="1600" dirty="0"/>
              <a:t>    tickets</a:t>
            </a:r>
          </a:p>
          <a:p>
            <a:pPr>
              <a:spcBef>
                <a:spcPts val="300"/>
              </a:spcBef>
              <a:spcAft>
                <a:spcPts val="300"/>
              </a:spcAft>
            </a:pPr>
            <a:r>
              <a:rPr lang="en-US" sz="1600" dirty="0"/>
              <a:t>JOIN </a:t>
            </a:r>
          </a:p>
          <a:p>
            <a:pPr>
              <a:spcBef>
                <a:spcPts val="300"/>
              </a:spcBef>
              <a:spcAft>
                <a:spcPts val="300"/>
              </a:spcAft>
            </a:pPr>
            <a:r>
              <a:rPr lang="en-US" sz="1600" dirty="0"/>
              <a:t>    requests IN </a:t>
            </a:r>
            <a:r>
              <a:rPr lang="en-US" sz="1600" dirty="0" err="1"/>
              <a:t>tickets.requests</a:t>
            </a:r>
            <a:endParaRPr lang="en-US" sz="1600" dirty="0"/>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11284746" cy="58477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JOIN allows us to merge embedded documents or arrays across multiple documents and returned a flattened result set:</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41" y="1641684"/>
            <a:ext cx="5486400" cy="4816703"/>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200" dirty="0">
                <a:latin typeface="Arial" panose="020B0604020202020204" pitchFamily="34" charset="0"/>
                <a:cs typeface="Arial" panose="020B0604020202020204" pitchFamily="34" charset="0"/>
              </a:rPr>
              <a:t>[</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"number":"F125","seat":"12A", </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kosher_meal</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"number":"F125","seat":"12A", </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aisle_seat</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"number":"F752","seat":"14C",</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early_boarding</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"number":"F752","seat":"14C",</a:t>
            </a:r>
          </a:p>
          <a:p>
            <a:pPr>
              <a:spcBef>
                <a:spcPts val="300"/>
              </a:spcBef>
              <a:spcAft>
                <a:spcPts val="300"/>
              </a:spcAft>
            </a:pPr>
            <a:r>
              <a:rPr lang="en-US" sz="1200" dirty="0">
                <a:latin typeface="Arial" panose="020B0604020202020204" pitchFamily="34" charset="0"/>
                <a:cs typeface="Arial" panose="020B0604020202020204" pitchFamily="34" charset="0"/>
              </a:rPr>
              <a:t>        "requests":"</a:t>
            </a:r>
            <a:r>
              <a:rPr lang="en-US" sz="1200" dirty="0" err="1">
                <a:latin typeface="Arial" panose="020B0604020202020204" pitchFamily="34" charset="0"/>
                <a:cs typeface="Arial" panose="020B0604020202020204" pitchFamily="34" charset="0"/>
              </a:rPr>
              <a:t>window_seat</a:t>
            </a: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    }</a:t>
            </a:r>
          </a:p>
          <a:p>
            <a:pPr>
              <a:spcBef>
                <a:spcPts val="300"/>
              </a:spcBef>
              <a:spcAft>
                <a:spcPts val="300"/>
              </a:spcAft>
            </a:pPr>
            <a:r>
              <a:rPr lang="en-US" sz="12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TextBox 8">
            <a:extLst>
              <a:ext uri="{FF2B5EF4-FFF2-40B4-BE49-F238E27FC236}">
                <a16:creationId xmlns:a16="http://schemas.microsoft.com/office/drawing/2014/main" id="{6B08323E-780F-4345-9188-9A952497BCE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267809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4874" y="5377679"/>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dirty="0">
              <a:solidFill>
                <a:srgbClr val="FFFFFF"/>
              </a:solidFill>
              <a:latin typeface="Arial" panose="020B0604020202020204" pitchFamily="34" charset="0"/>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Multiple Data Models and API’s</a:t>
            </a:r>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862" y="1584417"/>
            <a:ext cx="5721131" cy="535531"/>
          </a:xfrm>
        </p:spPr>
        <p:txBody>
          <a:bodyPr/>
          <a:lstStyle/>
          <a:p>
            <a:pPr>
              <a:spcBef>
                <a:spcPts val="0"/>
              </a:spcBef>
            </a:pPr>
            <a:r>
              <a:rPr lang="en-US" sz="1600" dirty="0"/>
              <a:t>Use the model that fits your requirements, and the </a:t>
            </a:r>
            <a:r>
              <a:rPr lang="en-US" sz="1600" dirty="0" err="1"/>
              <a:t>apis</a:t>
            </a:r>
            <a:r>
              <a:rPr lang="en-US" sz="1600" dirty="0"/>
              <a:t>,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8698769" y="4943238"/>
            <a:ext cx="1101330" cy="431895"/>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411" y="5935307"/>
            <a:ext cx="586220" cy="377109"/>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166" y="5610360"/>
            <a:ext cx="499137" cy="473256"/>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138" name="TextBox 137"/>
          <p:cNvSpPr txBox="1"/>
          <p:nvPr/>
        </p:nvSpPr>
        <p:spPr>
          <a:xfrm>
            <a:off x="4707684" y="6096059"/>
            <a:ext cx="11751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Column-family</a:t>
            </a:r>
          </a:p>
        </p:txBody>
      </p:sp>
      <p:sp>
        <p:nvSpPr>
          <p:cNvPr id="139" name="TextBox 138"/>
          <p:cNvSpPr txBox="1"/>
          <p:nvPr/>
        </p:nvSpPr>
        <p:spPr>
          <a:xfrm>
            <a:off x="6736628" y="6092412"/>
            <a:ext cx="886657" cy="280678"/>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Document</a:t>
            </a:r>
          </a:p>
        </p:txBody>
      </p:sp>
      <p:sp>
        <p:nvSpPr>
          <p:cNvPr id="141" name="TextBox 140"/>
          <p:cNvSpPr txBox="1"/>
          <p:nvPr/>
        </p:nvSpPr>
        <p:spPr>
          <a:xfrm>
            <a:off x="7034640" y="4789873"/>
            <a:ext cx="803055" cy="461665"/>
          </a:xfrm>
          <a:prstGeom prst="rect">
            <a:avLst/>
          </a:prstGeom>
          <a:noFill/>
        </p:spPr>
        <p:txBody>
          <a:bodyPr wrap="square" rtlCol="0" anchor="ctr">
            <a:spAutoFit/>
          </a:bodyPr>
          <a:lstStyle/>
          <a:p>
            <a:pPr defTabSz="914225"/>
            <a:r>
              <a:rPr lang="en-US" sz="1200" dirty="0">
                <a:solidFill>
                  <a:srgbClr val="0078D7"/>
                </a:solidFill>
                <a:latin typeface="Arial" panose="020B0604020202020204" pitchFamily="34" charset="0"/>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4006" y="5817692"/>
            <a:ext cx="726818" cy="124628"/>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7052" y="5833749"/>
            <a:ext cx="643646" cy="42945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158" name="TextBox 157"/>
          <p:cNvSpPr txBox="1"/>
          <p:nvPr/>
        </p:nvSpPr>
        <p:spPr>
          <a:xfrm>
            <a:off x="2978952" y="6354430"/>
            <a:ext cx="865930"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852" y="4800420"/>
            <a:ext cx="494060" cy="440568"/>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50"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1898363" y="5299768"/>
            <a:ext cx="803055"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cs typeface="Arial" panose="020B0604020202020204" pitchFamily="34" charset="0"/>
              </a:rPr>
              <a:t>SQL</a:t>
            </a:r>
          </a:p>
        </p:txBody>
      </p:sp>
      <p:pic>
        <p:nvPicPr>
          <p:cNvPr id="173" name="Picture 172"/>
          <p:cNvPicPr>
            <a:picLocks noChangeAspect="1"/>
          </p:cNvPicPr>
          <p:nvPr/>
        </p:nvPicPr>
        <p:blipFill>
          <a:blip r:embed="rId4"/>
          <a:stretch>
            <a:fillRect/>
          </a:stretch>
        </p:blipFill>
        <p:spPr>
          <a:xfrm>
            <a:off x="3365142" y="4934254"/>
            <a:ext cx="631043" cy="418516"/>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724398" y="4925505"/>
            <a:ext cx="1141204" cy="280678"/>
          </a:xfrm>
          <a:prstGeom prst="rect">
            <a:avLst/>
          </a:prstGeom>
          <a:noFill/>
        </p:spPr>
        <p:txBody>
          <a:bodyPr wrap="square" rtlCol="0" anchor="ctr">
            <a:spAutoFit/>
          </a:bodyPr>
          <a:lstStyle/>
          <a:p>
            <a:pPr algn="ctr" defTabSz="914225"/>
            <a:r>
              <a:rPr lang="en-US" sz="1200" dirty="0">
                <a:solidFill>
                  <a:srgbClr val="0078D7"/>
                </a:solidFill>
                <a:latin typeface="Arial" panose="020B0604020202020204" pitchFamily="34" charset="0"/>
              </a:rPr>
              <a:t>MongoDB</a:t>
            </a:r>
          </a:p>
        </p:txBody>
      </p:sp>
      <p:sp>
        <p:nvSpPr>
          <p:cNvPr id="175" name="TextBox 174"/>
          <p:cNvSpPr txBox="1"/>
          <p:nvPr/>
        </p:nvSpPr>
        <p:spPr>
          <a:xfrm>
            <a:off x="8502643" y="6334567"/>
            <a:ext cx="611052" cy="276999"/>
          </a:xfrm>
          <a:prstGeom prst="rect">
            <a:avLst/>
          </a:prstGeom>
          <a:noFill/>
        </p:spPr>
        <p:txBody>
          <a:bodyPr wrap="none" lIns="91427" rtlCol="0">
            <a:spAutoFit/>
          </a:bodyPr>
          <a:lstStyle/>
          <a:p>
            <a:pPr algn="ctr" defTabSz="914225">
              <a:defRPr/>
            </a:pPr>
            <a:r>
              <a:rPr lang="en-US" sz="1200" dirty="0">
                <a:solidFill>
                  <a:srgbClr val="0078D7"/>
                </a:solidFill>
                <a:latin typeface="Arial" panose="020B0604020202020204" pitchFamily="34" charset="0"/>
                <a:ea typeface="Segoe UI Semilight" charset="0"/>
                <a:cs typeface="Arial" panose="020B0604020202020204" pitchFamily="34" charset="0"/>
              </a:rPr>
              <a:t>Graph</a:t>
            </a:r>
          </a:p>
        </p:txBody>
      </p:sp>
      <p:sp>
        <p:nvSpPr>
          <p:cNvPr id="2" name="Rectangle 1"/>
          <p:cNvSpPr/>
          <p:nvPr/>
        </p:nvSpPr>
        <p:spPr>
          <a:xfrm>
            <a:off x="320862" y="2278426"/>
            <a:ext cx="5721131" cy="2388713"/>
          </a:xfrm>
          <a:prstGeom prst="rect">
            <a:avLst/>
          </a:prstGeom>
        </p:spPr>
        <p:txBody>
          <a:bodyPr wrap="square">
            <a:spAutoFit/>
          </a:bodyPr>
          <a:lstStyle/>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Cosmos DB offers a multitude of APIs to access and query data including, SQL, various popular OSS APIs, and native support for NoSQL workloads.</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Use key-value, columnar, graph, and document data</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Data is automatically indexed, with no schema or secondary indexes required</a:t>
            </a:r>
          </a:p>
          <a:p>
            <a:pPr defTabSz="914225">
              <a:spcBef>
                <a:spcPts val="1400"/>
              </a:spcBef>
              <a:buClr>
                <a:srgbClr val="0177D7"/>
              </a:buClr>
            </a:pPr>
            <a:r>
              <a:rPr lang="en-US" sz="1600" dirty="0">
                <a:solidFill>
                  <a:srgbClr val="505050"/>
                </a:solidFill>
                <a:latin typeface="Arial" panose="020B0604020202020204" pitchFamily="34" charset="0"/>
                <a:ea typeface="Segoe UI Semilight" charset="0"/>
                <a:cs typeface="Arial" panose="020B0604020202020204" pitchFamily="34" charset="0"/>
              </a:rPr>
              <a:t>Blazing fast queries with no lag</a:t>
            </a:r>
          </a:p>
        </p:txBody>
      </p:sp>
    </p:spTree>
    <p:extLst>
      <p:ext uri="{BB962C8B-B14F-4D97-AF65-F5344CB8AC3E}">
        <p14:creationId xmlns:p14="http://schemas.microsoft.com/office/powerpoint/2010/main" val="1779528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41"/>
                                        </p:tgtEl>
                                        <p:attrNameLst>
                                          <p:attrName>style.visibility</p:attrName>
                                        </p:attrNameLst>
                                      </p:cBhvr>
                                      <p:to>
                                        <p:strVal val="visible"/>
                                      </p:to>
                                    </p:set>
                                    <p:animEffect transition="in" filter="fade">
                                      <p:cBhvr>
                                        <p:cTn id="25" dur="500"/>
                                        <p:tgtEl>
                                          <p:spTgt spid="141"/>
                                        </p:tgtEl>
                                      </p:cBhvr>
                                    </p:animEffect>
                                  </p:childTnLst>
                                </p:cTn>
                              </p:par>
                              <p:par>
                                <p:cTn id="26" presetID="10" presetClass="entr" presetSubtype="0" fill="hold" nodeType="withEffect">
                                  <p:stCondLst>
                                    <p:cond delay="200"/>
                                  </p:stCondLst>
                                  <p:childTnLst>
                                    <p:set>
                                      <p:cBhvr>
                                        <p:cTn id="27" dur="1" fill="hold">
                                          <p:stCondLst>
                                            <p:cond delay="0"/>
                                          </p:stCondLst>
                                        </p:cTn>
                                        <p:tgtEl>
                                          <p:spTgt spid="142"/>
                                        </p:tgtEl>
                                        <p:attrNameLst>
                                          <p:attrName>style.visibility</p:attrName>
                                        </p:attrNameLst>
                                      </p:cBhvr>
                                      <p:to>
                                        <p:strVal val="visible"/>
                                      </p:to>
                                    </p:set>
                                    <p:animEffect transition="in" filter="fade">
                                      <p:cBhvr>
                                        <p:cTn id="28" dur="500"/>
                                        <p:tgtEl>
                                          <p:spTgt spid="142"/>
                                        </p:tgtEl>
                                      </p:cBhvr>
                                    </p:animEffect>
                                  </p:childTnLst>
                                </p:cTn>
                              </p:par>
                              <p:par>
                                <p:cTn id="29" presetID="10" presetClass="entr" presetSubtype="0" fill="hold" nodeType="withEffect">
                                  <p:stCondLst>
                                    <p:cond delay="20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58"/>
                                        </p:tgtEl>
                                        <p:attrNameLst>
                                          <p:attrName>style.visibility</p:attrName>
                                        </p:attrNameLst>
                                      </p:cBhvr>
                                      <p:to>
                                        <p:strVal val="visible"/>
                                      </p:to>
                                    </p:set>
                                    <p:animEffect transition="in" filter="fade">
                                      <p:cBhvr>
                                        <p:cTn id="34" dur="500"/>
                                        <p:tgtEl>
                                          <p:spTgt spid="158"/>
                                        </p:tgtEl>
                                      </p:cBhvr>
                                    </p:animEffect>
                                  </p:childTnLst>
                                </p:cTn>
                              </p:par>
                              <p:par>
                                <p:cTn id="35" presetID="10" presetClass="entr" presetSubtype="0" fill="hold" nodeType="withEffect">
                                  <p:stCondLst>
                                    <p:cond delay="200"/>
                                  </p:stCondLst>
                                  <p:childTnLst>
                                    <p:set>
                                      <p:cBhvr>
                                        <p:cTn id="36" dur="1" fill="hold">
                                          <p:stCondLst>
                                            <p:cond delay="0"/>
                                          </p:stCondLst>
                                        </p:cTn>
                                        <p:tgtEl>
                                          <p:spTgt spid="159"/>
                                        </p:tgtEl>
                                        <p:attrNameLst>
                                          <p:attrName>style.visibility</p:attrName>
                                        </p:attrNameLst>
                                      </p:cBhvr>
                                      <p:to>
                                        <p:strVal val="visible"/>
                                      </p:to>
                                    </p:set>
                                    <p:animEffect transition="in" filter="fade">
                                      <p:cBhvr>
                                        <p:cTn id="37" dur="500"/>
                                        <p:tgtEl>
                                          <p:spTgt spid="159"/>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2"/>
                                        </p:tgtEl>
                                        <p:attrNameLst>
                                          <p:attrName>style.visibility</p:attrName>
                                        </p:attrNameLst>
                                      </p:cBhvr>
                                      <p:to>
                                        <p:strVal val="visible"/>
                                      </p:to>
                                    </p:set>
                                    <p:animEffect transition="in" filter="fade">
                                      <p:cBhvr>
                                        <p:cTn id="40" dur="500"/>
                                        <p:tgtEl>
                                          <p:spTgt spid="172"/>
                                        </p:tgtEl>
                                      </p:cBhvr>
                                    </p:animEffect>
                                  </p:childTnLst>
                                </p:cTn>
                              </p:par>
                              <p:par>
                                <p:cTn id="41" presetID="10" presetClass="entr" presetSubtype="0" fill="hold" nodeType="withEffect">
                                  <p:stCondLst>
                                    <p:cond delay="200"/>
                                  </p:stCondLst>
                                  <p:childTnLst>
                                    <p:set>
                                      <p:cBhvr>
                                        <p:cTn id="42" dur="1" fill="hold">
                                          <p:stCondLst>
                                            <p:cond delay="0"/>
                                          </p:stCondLst>
                                        </p:cTn>
                                        <p:tgtEl>
                                          <p:spTgt spid="173"/>
                                        </p:tgtEl>
                                        <p:attrNameLst>
                                          <p:attrName>style.visibility</p:attrName>
                                        </p:attrNameLst>
                                      </p:cBhvr>
                                      <p:to>
                                        <p:strVal val="visible"/>
                                      </p:to>
                                    </p:set>
                                    <p:animEffect transition="in" filter="fade">
                                      <p:cBhvr>
                                        <p:cTn id="43" dur="500"/>
                                        <p:tgtEl>
                                          <p:spTgt spid="173"/>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74"/>
                                        </p:tgtEl>
                                        <p:attrNameLst>
                                          <p:attrName>style.visibility</p:attrName>
                                        </p:attrNameLst>
                                      </p:cBhvr>
                                      <p:to>
                                        <p:strVal val="visible"/>
                                      </p:to>
                                    </p:set>
                                    <p:animEffect transition="in" filter="fade">
                                      <p:cBhvr>
                                        <p:cTn id="46" dur="500"/>
                                        <p:tgtEl>
                                          <p:spTgt spid="174"/>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5"/>
                                        </p:tgtEl>
                                        <p:attrNameLst>
                                          <p:attrName>style.visibility</p:attrName>
                                        </p:attrNameLst>
                                      </p:cBhvr>
                                      <p:to>
                                        <p:strVal val="visible"/>
                                      </p:to>
                                    </p:set>
                                    <p:animEffect transition="in" filter="fade">
                                      <p:cBhvr>
                                        <p:cTn id="4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037"/>
            <a:ext cx="10515600" cy="1325563"/>
          </a:xfrm>
        </p:spPr>
        <p:txBody>
          <a:bodyPr>
            <a:normAutofit/>
          </a:bodyPr>
          <a:lstStyle/>
          <a:p>
            <a:r>
              <a:rPr lang="en-US" sz="4000" dirty="0">
                <a:latin typeface="Arial" panose="020B0604020202020204" pitchFamily="34" charset="0"/>
                <a:cs typeface="Arial" panose="020B0604020202020204" pitchFamily="34" charset="0"/>
              </a:rPr>
              <a:t>Intra-Document Join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2296538"/>
            <a:ext cx="4386581" cy="3016210"/>
          </a:xfrm>
        </p:spPr>
        <p:txBody>
          <a:bodyPr anchor="ctr">
            <a:normAutofit/>
          </a:bodyPr>
          <a:lstStyle/>
          <a:p>
            <a:pPr>
              <a:spcBef>
                <a:spcPts val="300"/>
              </a:spcBef>
              <a:spcAft>
                <a:spcPts val="300"/>
              </a:spcAft>
            </a:pPr>
            <a:r>
              <a:rPr lang="en-US" sz="1600"/>
              <a:t>SELECT </a:t>
            </a:r>
          </a:p>
          <a:p>
            <a:pPr>
              <a:spcBef>
                <a:spcPts val="300"/>
              </a:spcBef>
              <a:spcAft>
                <a:spcPts val="300"/>
              </a:spcAft>
            </a:pPr>
            <a:r>
              <a:rPr lang="en-US" sz="1600"/>
              <a:t>    tickets.id, requests</a:t>
            </a:r>
          </a:p>
          <a:p>
            <a:pPr>
              <a:spcBef>
                <a:spcPts val="300"/>
              </a:spcBef>
              <a:spcAft>
                <a:spcPts val="300"/>
              </a:spcAft>
            </a:pPr>
            <a:r>
              <a:rPr lang="en-US" sz="1600"/>
              <a:t>FROM</a:t>
            </a:r>
          </a:p>
          <a:p>
            <a:pPr>
              <a:spcBef>
                <a:spcPts val="300"/>
              </a:spcBef>
              <a:spcAft>
                <a:spcPts val="300"/>
              </a:spcAft>
            </a:pPr>
            <a:r>
              <a:rPr lang="en-US" sz="1600"/>
              <a:t>    tickets</a:t>
            </a:r>
          </a:p>
          <a:p>
            <a:pPr>
              <a:spcBef>
                <a:spcPts val="300"/>
              </a:spcBef>
              <a:spcAft>
                <a:spcPts val="300"/>
              </a:spcAft>
            </a:pPr>
            <a:r>
              <a:rPr lang="en-US" sz="1600"/>
              <a:t>JOIN </a:t>
            </a:r>
          </a:p>
          <a:p>
            <a:pPr>
              <a:spcBef>
                <a:spcPts val="300"/>
              </a:spcBef>
              <a:spcAft>
                <a:spcPts val="300"/>
              </a:spcAft>
            </a:pPr>
            <a:r>
              <a:rPr lang="en-US" sz="1600"/>
              <a:t>    requests IN </a:t>
            </a:r>
            <a:r>
              <a:rPr lang="en-US" sz="1600" err="1"/>
              <a:t>tickets.requests</a:t>
            </a:r>
            <a:endParaRPr lang="en-US" sz="1600"/>
          </a:p>
          <a:p>
            <a:pPr>
              <a:spcBef>
                <a:spcPts val="300"/>
              </a:spcBef>
              <a:spcAft>
                <a:spcPts val="300"/>
              </a:spcAft>
            </a:pPr>
            <a:r>
              <a:rPr lang="en-US" sz="1600"/>
              <a:t>WHERE</a:t>
            </a:r>
          </a:p>
          <a:p>
            <a:pPr>
              <a:spcBef>
                <a:spcPts val="300"/>
              </a:spcBef>
              <a:spcAft>
                <a:spcPts val="300"/>
              </a:spcAft>
            </a:pPr>
            <a:r>
              <a:rPr lang="en-US" sz="1600"/>
              <a:t>    requests </a:t>
            </a:r>
          </a:p>
          <a:p>
            <a:pPr>
              <a:spcBef>
                <a:spcPts val="300"/>
              </a:spcBef>
              <a:spcAft>
                <a:spcPts val="300"/>
              </a:spcAft>
            </a:pPr>
            <a:r>
              <a:rPr lang="en-US" sz="1600"/>
              <a:t>    IN ("</a:t>
            </a:r>
            <a:r>
              <a:rPr lang="en-US" sz="1600" err="1"/>
              <a:t>aisle_seat</a:t>
            </a:r>
            <a:r>
              <a:rPr lang="en-US" sz="1600"/>
              <a:t>", "</a:t>
            </a:r>
            <a:r>
              <a:rPr lang="en-US" sz="1600" err="1"/>
              <a:t>window_seat</a:t>
            </a:r>
            <a:r>
              <a:rPr lang="en-US" sz="1600"/>
              <a:t>")</a:t>
            </a:r>
          </a:p>
        </p:txBody>
      </p:sp>
      <p:sp>
        <p:nvSpPr>
          <p:cNvPr id="7" name="Text Placeholder 2">
            <a:extLst>
              <a:ext uri="{FF2B5EF4-FFF2-40B4-BE49-F238E27FC236}">
                <a16:creationId xmlns:a16="http://schemas.microsoft.com/office/drawing/2014/main" id="{AE488D88-E4CA-4676-AD4F-2022186D6AD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Along with JOIN, we can also filter the cross products without knowing the array index position:</a:t>
            </a:r>
          </a:p>
        </p:txBody>
      </p:sp>
      <p:sp>
        <p:nvSpPr>
          <p:cNvPr id="8" name="Text Placeholder 4">
            <a:extLst>
              <a:ext uri="{FF2B5EF4-FFF2-40B4-BE49-F238E27FC236}">
                <a16:creationId xmlns:a16="http://schemas.microsoft.com/office/drawing/2014/main" id="{CE250D77-9502-4EA7-85BA-88408F189B7E}"/>
              </a:ext>
            </a:extLst>
          </p:cNvPr>
          <p:cNvSpPr txBox="1">
            <a:spLocks/>
          </p:cNvSpPr>
          <p:nvPr/>
        </p:nvSpPr>
        <p:spPr>
          <a:xfrm>
            <a:off x="5755639" y="2134956"/>
            <a:ext cx="5486400" cy="3339376"/>
          </a:xfrm>
          <a:prstGeom prst="rect">
            <a:avLst/>
          </a:prstGeom>
        </p:spPr>
        <p:txBody>
          <a:bodyPr vert="horz" wrap="square" lIns="146304" tIns="91440" rIns="146304" bIns="9144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3234"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39661"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72979"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6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798362"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30094" marR="0" indent="0" algn="l" defTabSz="914367" rtl="0" eaLnBrk="1" fontAlgn="auto" latinLnBrk="0" hangingPunct="1">
              <a:lnSpc>
                <a:spcPct val="100000"/>
              </a:lnSpc>
              <a:spcBef>
                <a:spcPct val="20000"/>
              </a:spcBef>
              <a:spcAft>
                <a:spcPts val="0"/>
              </a:spcAft>
              <a:buClrTx/>
              <a:buSzPct val="90000"/>
              <a:buFont typeface="Arial" pitchFamily="34" charset="0"/>
              <a:buNone/>
              <a:tabLst/>
              <a:defRPr sz="1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"number":"F125","seat":"12A“,</a:t>
            </a:r>
          </a:p>
          <a:p>
            <a:pPr>
              <a:spcBef>
                <a:spcPts val="300"/>
              </a:spcBef>
              <a:spcAft>
                <a:spcPts val="300"/>
              </a:spcAft>
            </a:pPr>
            <a:r>
              <a:rPr lang="en-US" sz="1600" dirty="0">
                <a:latin typeface="Arial" panose="020B0604020202020204" pitchFamily="34" charset="0"/>
                <a:cs typeface="Arial" panose="020B0604020202020204" pitchFamily="34" charset="0"/>
              </a:rPr>
              <a:t>        "requests": "</a:t>
            </a:r>
            <a:r>
              <a:rPr lang="en-US" sz="1600" dirty="0" err="1">
                <a:latin typeface="Arial" panose="020B0604020202020204" pitchFamily="34" charset="0"/>
                <a:cs typeface="Arial" panose="020B0604020202020204" pitchFamily="34" charset="0"/>
              </a:rPr>
              <a:t>aisle_seat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        "number":"F752","seat":"14C",</a:t>
            </a:r>
          </a:p>
          <a:p>
            <a:pPr>
              <a:spcBef>
                <a:spcPts val="300"/>
              </a:spcBef>
              <a:spcAft>
                <a:spcPts val="300"/>
              </a:spcAft>
            </a:pPr>
            <a:r>
              <a:rPr lang="en-US" sz="1600" dirty="0">
                <a:latin typeface="Arial" panose="020B0604020202020204" pitchFamily="34" charset="0"/>
                <a:cs typeface="Arial" panose="020B0604020202020204" pitchFamily="34" charset="0"/>
              </a:rPr>
              <a:t>        "requests": "</a:t>
            </a:r>
            <a:r>
              <a:rPr lang="en-US" sz="1600" dirty="0" err="1">
                <a:latin typeface="Arial" panose="020B0604020202020204" pitchFamily="34" charset="0"/>
                <a:cs typeface="Arial" panose="020B0604020202020204" pitchFamily="34" charset="0"/>
              </a:rPr>
              <a:t>window_seat</a:t>
            </a:r>
            <a:r>
              <a:rPr lang="en-US" sz="1600" dirty="0">
                <a:latin typeface="Arial" panose="020B0604020202020204" pitchFamily="34" charset="0"/>
                <a:cs typeface="Arial" panose="020B0604020202020204" pitchFamily="34" charset="0"/>
              </a:rPr>
              <a:t>"</a:t>
            </a:r>
          </a:p>
          <a:p>
            <a:pPr>
              <a:spcBef>
                <a:spcPts val="300"/>
              </a:spcBef>
              <a:spcAft>
                <a:spcPts val="300"/>
              </a:spcAft>
            </a:pPr>
            <a:r>
              <a:rPr lang="en-US" sz="1600" dirty="0">
                <a:latin typeface="Arial" panose="020B0604020202020204" pitchFamily="34" charset="0"/>
                <a:cs typeface="Arial" panose="020B0604020202020204" pitchFamily="34" charset="0"/>
              </a:rPr>
              <a:t>    }</a:t>
            </a:r>
          </a:p>
          <a:p>
            <a:pPr>
              <a:spcBef>
                <a:spcPts val="300"/>
              </a:spcBef>
              <a:spcAft>
                <a:spcPts val="300"/>
              </a:spcAft>
            </a:pPr>
            <a:r>
              <a:rPr lang="en-US" sz="1600" dirty="0">
                <a:latin typeface="Arial" panose="020B0604020202020204" pitchFamily="34" charset="0"/>
                <a:cs typeface="Arial" panose="020B0604020202020204" pitchFamily="34" charset="0"/>
              </a:rPr>
              <a:t>]</a:t>
            </a:r>
          </a:p>
        </p:txBody>
      </p:sp>
      <p:sp>
        <p:nvSpPr>
          <p:cNvPr id="10" name="Half Frame 9">
            <a:extLst>
              <a:ext uri="{FF2B5EF4-FFF2-40B4-BE49-F238E27FC236}">
                <a16:creationId xmlns:a16="http://schemas.microsoft.com/office/drawing/2014/main" id="{3FCEFCBB-FDAE-4FF4-8127-577BE752995E}"/>
              </a:ext>
            </a:extLst>
          </p:cNvPr>
          <p:cNvSpPr>
            <a:spLocks noChangeAspect="1"/>
          </p:cNvSpPr>
          <p:nvPr/>
        </p:nvSpPr>
        <p:spPr bwMode="auto">
          <a:xfrm rot="8100000">
            <a:off x="4530131" y="3576043"/>
            <a:ext cx="457200" cy="457200"/>
          </a:xfrm>
          <a:prstGeom prst="halfFrame">
            <a:avLst>
              <a:gd name="adj1" fmla="val 9649"/>
              <a:gd name="adj2" fmla="val 10307"/>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TextBox 12">
            <a:extLst>
              <a:ext uri="{FF2B5EF4-FFF2-40B4-BE49-F238E27FC236}">
                <a16:creationId xmlns:a16="http://schemas.microsoft.com/office/drawing/2014/main" id="{69A4901C-DAF8-1C42-B3E1-2CE9E92D1D55}"/>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3301640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21620"/>
            <a:ext cx="10515600" cy="1325563"/>
          </a:xfrm>
        </p:spPr>
        <p:txBody>
          <a:bodyPr>
            <a:normAutofit/>
          </a:bodyPr>
          <a:lstStyle/>
          <a:p>
            <a:r>
              <a:rPr lang="en-US" sz="4000" dirty="0">
                <a:latin typeface="Arial" panose="020B0604020202020204" pitchFamily="34" charset="0"/>
                <a:cs typeface="Arial" panose="020B0604020202020204" pitchFamily="34" charset="0"/>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37713" y="1815549"/>
            <a:ext cx="10476021" cy="4770537"/>
          </a:xfrm>
        </p:spPr>
        <p:txBody>
          <a:bodyPr>
            <a:normAutofit/>
          </a:bodyPr>
          <a:lstStyle/>
          <a:p>
            <a:pPr>
              <a:spcBef>
                <a:spcPts val="600"/>
              </a:spcBef>
              <a:spcAft>
                <a:spcPts val="600"/>
              </a:spcAft>
            </a:pPr>
            <a:r>
              <a:rPr lang="en-US" sz="1800" dirty="0"/>
              <a:t>var query = </a:t>
            </a:r>
            <a:r>
              <a:rPr lang="en-US" sz="1800" dirty="0" err="1"/>
              <a:t>client.CreateDocumentQuery</a:t>
            </a:r>
            <a:r>
              <a:rPr lang="en-US" sz="1800" dirty="0"/>
              <a:t>&lt;</a:t>
            </a:r>
            <a:r>
              <a:rPr lang="en-US" sz="1800" dirty="0" err="1"/>
              <a:t>ExampleEntity</a:t>
            </a:r>
            <a:r>
              <a:rPr lang="en-US" sz="1800" dirty="0"/>
              <a:t>&gt;(</a:t>
            </a:r>
            <a:r>
              <a:rPr lang="en-US" sz="1800" dirty="0" err="1"/>
              <a:t>collectionUri</a:t>
            </a:r>
            <a:r>
              <a:rPr lang="en-US" sz="1800" dirty="0"/>
              <a:t>, options);</a:t>
            </a:r>
          </a:p>
          <a:p>
            <a:pPr>
              <a:spcBef>
                <a:spcPts val="600"/>
              </a:spcBef>
              <a:spcAft>
                <a:spcPts val="600"/>
              </a:spcAft>
            </a:pPr>
            <a:r>
              <a:rPr lang="en-US" sz="1800" dirty="0"/>
              <a:t>var </a:t>
            </a:r>
            <a:r>
              <a:rPr lang="en-US" sz="1800" dirty="0" err="1"/>
              <a:t>docQuery</a:t>
            </a:r>
            <a:r>
              <a:rPr lang="en-US" sz="1800" dirty="0"/>
              <a:t> = </a:t>
            </a:r>
            <a:r>
              <a:rPr lang="en-US" sz="1800" dirty="0" err="1"/>
              <a:t>query.AsDocumentQuery</a:t>
            </a:r>
            <a:r>
              <a:rPr lang="en-US" sz="1800" dirty="0"/>
              <a:t>();</a:t>
            </a:r>
          </a:p>
          <a:p>
            <a:pPr>
              <a:spcBef>
                <a:spcPts val="600"/>
              </a:spcBef>
              <a:spcAft>
                <a:spcPts val="600"/>
              </a:spcAft>
            </a:pPr>
            <a:endParaRPr lang="en-US" sz="1800" dirty="0"/>
          </a:p>
          <a:p>
            <a:pPr>
              <a:spcBef>
                <a:spcPts val="600"/>
              </a:spcBef>
              <a:spcAft>
                <a:spcPts val="600"/>
              </a:spcAft>
            </a:pPr>
            <a:r>
              <a:rPr lang="en-US" sz="1800" dirty="0"/>
              <a:t>List&lt;</a:t>
            </a:r>
            <a:r>
              <a:rPr lang="en-US" sz="1800" dirty="0" err="1"/>
              <a:t>ExampleEntity</a:t>
            </a:r>
            <a:r>
              <a:rPr lang="en-US" sz="1800" dirty="0"/>
              <a:t>&gt; results = new List&lt;</a:t>
            </a:r>
            <a:r>
              <a:rPr lang="en-US" sz="1800" dirty="0" err="1"/>
              <a:t>ExampleEntity</a:t>
            </a:r>
            <a:r>
              <a:rPr lang="en-US" sz="1800" dirty="0"/>
              <a:t>&gt;();</a:t>
            </a:r>
          </a:p>
          <a:p>
            <a:pPr>
              <a:spcBef>
                <a:spcPts val="600"/>
              </a:spcBef>
              <a:spcAft>
                <a:spcPts val="600"/>
              </a:spcAft>
            </a:pPr>
            <a:r>
              <a:rPr lang="en-US" sz="1800" dirty="0"/>
              <a:t>while (</a:t>
            </a:r>
            <a:r>
              <a:rPr lang="en-US" sz="1800" dirty="0" err="1"/>
              <a:t>docQuery.HasMoreResults</a:t>
            </a:r>
            <a:r>
              <a:rPr lang="en-US" sz="1800" dirty="0"/>
              <a:t>)</a:t>
            </a:r>
          </a:p>
          <a:p>
            <a:pPr>
              <a:spcBef>
                <a:spcPts val="600"/>
              </a:spcBef>
              <a:spcAft>
                <a:spcPts val="600"/>
              </a:spcAft>
            </a:pPr>
            <a:r>
              <a:rPr lang="en-US" sz="1800" dirty="0"/>
              <a:t>{</a:t>
            </a:r>
          </a:p>
          <a:p>
            <a:pPr>
              <a:spcBef>
                <a:spcPts val="600"/>
              </a:spcBef>
              <a:spcAft>
                <a:spcPts val="600"/>
              </a:spcAft>
            </a:pPr>
            <a:r>
              <a:rPr lang="en-US" sz="1800" dirty="0"/>
              <a:t>    foreach (</a:t>
            </a:r>
            <a:r>
              <a:rPr lang="en-US" sz="1800" dirty="0" err="1"/>
              <a:t>ExampleEntity</a:t>
            </a:r>
            <a:r>
              <a:rPr lang="en-US" sz="1800" dirty="0"/>
              <a:t> item in await </a:t>
            </a:r>
            <a:r>
              <a:rPr lang="en-US" sz="1800" dirty="0" err="1"/>
              <a:t>query.ExecuteNextAsync</a:t>
            </a:r>
            <a:r>
              <a:rPr lang="en-US" sz="1800" dirty="0"/>
              <a:t>())</a:t>
            </a:r>
          </a:p>
          <a:p>
            <a:pPr>
              <a:spcBef>
                <a:spcPts val="600"/>
              </a:spcBef>
              <a:spcAft>
                <a:spcPts val="600"/>
              </a:spcAft>
            </a:pPr>
            <a:r>
              <a:rPr lang="en-US" sz="1800" dirty="0"/>
              <a:t>    {</a:t>
            </a:r>
          </a:p>
          <a:p>
            <a:pPr>
              <a:spcBef>
                <a:spcPts val="600"/>
              </a:spcBef>
              <a:spcAft>
                <a:spcPts val="600"/>
              </a:spcAft>
            </a:pPr>
            <a:r>
              <a:rPr lang="en-US" sz="1800" dirty="0"/>
              <a:t>        </a:t>
            </a:r>
            <a:r>
              <a:rPr lang="en-US" sz="1800" dirty="0" err="1"/>
              <a:t>results.Add</a:t>
            </a:r>
            <a:r>
              <a:rPr lang="en-US" sz="1800" dirty="0"/>
              <a:t>(item);</a:t>
            </a:r>
          </a:p>
          <a:p>
            <a:pPr>
              <a:spcBef>
                <a:spcPts val="600"/>
              </a:spcBef>
              <a:spcAft>
                <a:spcPts val="600"/>
              </a:spcAft>
            </a:pPr>
            <a:r>
              <a:rPr lang="en-US" sz="1800" dirty="0"/>
              <a:t>    }</a:t>
            </a:r>
          </a:p>
          <a:p>
            <a:pPr>
              <a:spcBef>
                <a:spcPts val="600"/>
              </a:spcBef>
              <a:spcAft>
                <a:spcPts val="600"/>
              </a:spcAft>
            </a:pPr>
            <a:r>
              <a:rPr lang="en-US" sz="1800" dirty="0"/>
              <a:t>}</a:t>
            </a:r>
            <a:endParaRPr lang="en-US" dirty="0"/>
          </a:p>
        </p:txBody>
      </p:sp>
      <p:grpSp>
        <p:nvGrpSpPr>
          <p:cNvPr id="7" name="Group 6">
            <a:extLst>
              <a:ext uri="{FF2B5EF4-FFF2-40B4-BE49-F238E27FC236}">
                <a16:creationId xmlns:a16="http://schemas.microsoft.com/office/drawing/2014/main" id="{AAC1F55C-EF12-40E9-B623-DBB9BC188183}"/>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09D89F8B-2A93-4649-8005-7B934776E15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FE2F8526-809A-4D64-BC57-FDCE77FF1415}"/>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3" name="Text Placeholder 2">
            <a:extLst>
              <a:ext uri="{FF2B5EF4-FFF2-40B4-BE49-F238E27FC236}">
                <a16:creationId xmlns:a16="http://schemas.microsoft.com/office/drawing/2014/main" id="{5EE4EBB5-867C-4D06-9BF6-0BF0792CC4F7}"/>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Straightforward approach to paginate the results:</a:t>
            </a:r>
          </a:p>
        </p:txBody>
      </p:sp>
    </p:spTree>
    <p:extLst>
      <p:ext uri="{BB962C8B-B14F-4D97-AF65-F5344CB8AC3E}">
        <p14:creationId xmlns:p14="http://schemas.microsoft.com/office/powerpoint/2010/main" val="69803364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037"/>
            <a:ext cx="10515600" cy="1325563"/>
          </a:xfrm>
        </p:spPr>
        <p:txBody>
          <a:bodyPr/>
          <a:lstStyle/>
          <a:p>
            <a:r>
              <a:rPr lang="en-US" dirty="0">
                <a:latin typeface="Arial" panose="020B0604020202020204" pitchFamily="34" charset="0"/>
                <a:cs typeface="Arial" panose="020B0604020202020204" pitchFamily="34" charset="0"/>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500855" y="1815550"/>
            <a:ext cx="10484124" cy="2587780"/>
          </a:xfrm>
        </p:spPr>
        <p:txBody>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options);</a:t>
            </a:r>
          </a:p>
          <a:p>
            <a:pPr>
              <a:spcBef>
                <a:spcPts val="600"/>
              </a:spcBef>
              <a:spcAft>
                <a:spcPts val="600"/>
              </a:spcAft>
            </a:pPr>
            <a:r>
              <a:rPr lang="en-US" sz="1800" err="1"/>
              <a:t>var</a:t>
            </a:r>
            <a:r>
              <a:rPr lang="en-US" sz="1800"/>
              <a:t> </a:t>
            </a:r>
            <a:r>
              <a:rPr lang="en-US" sz="1800" err="1"/>
              <a:t>docQuery</a:t>
            </a:r>
            <a:r>
              <a:rPr lang="en-US" sz="1800"/>
              <a:t> = </a:t>
            </a:r>
            <a:r>
              <a:rPr lang="en-US" sz="1800" err="1"/>
              <a:t>query.AsDocumentQuery</a:t>
            </a: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a:t>
            </a:r>
            <a:endParaRPr lang="en-US"/>
          </a:p>
        </p:txBody>
      </p:sp>
      <p:sp>
        <p:nvSpPr>
          <p:cNvPr id="3" name="Speech Bubble: Rectangle 2">
            <a:extLst>
              <a:ext uri="{FF2B5EF4-FFF2-40B4-BE49-F238E27FC236}">
                <a16:creationId xmlns:a16="http://schemas.microsoft.com/office/drawing/2014/main" id="{8E058E3F-7270-4262-A6EF-3A02D648F290}"/>
              </a:ext>
            </a:extLst>
          </p:cNvPr>
          <p:cNvSpPr/>
          <p:nvPr/>
        </p:nvSpPr>
        <p:spPr bwMode="auto">
          <a:xfrm>
            <a:off x="2740131" y="4100436"/>
            <a:ext cx="3093720" cy="615553"/>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b="1" dirty="0" err="1">
                <a:gradFill>
                  <a:gsLst>
                    <a:gs pos="0">
                      <a:srgbClr val="505050"/>
                    </a:gs>
                    <a:gs pos="100000">
                      <a:srgbClr val="505050"/>
                    </a:gs>
                  </a:gsLst>
                </a:gradFill>
                <a:latin typeface="Arial" panose="020B0604020202020204" pitchFamily="34" charset="0"/>
                <a:cs typeface="Arial" panose="020B0604020202020204" pitchFamily="34" charset="0"/>
              </a:rPr>
              <a:t>ToList</a:t>
            </a:r>
            <a:r>
              <a:rPr lang="en-US" sz="1400" b="1" dirty="0">
                <a:gradFill>
                  <a:gsLst>
                    <a:gs pos="0">
                      <a:srgbClr val="505050"/>
                    </a:gs>
                    <a:gs pos="100000">
                      <a:srgbClr val="505050"/>
                    </a:gs>
                  </a:gsLst>
                </a:gradFill>
                <a:latin typeface="Arial" panose="020B0604020202020204" pitchFamily="34" charset="0"/>
                <a:cs typeface="Arial" panose="020B0604020202020204" pitchFamily="34" charset="0"/>
              </a:rPr>
              <a:t>() </a:t>
            </a:r>
            <a:r>
              <a:rPr lang="en-US" sz="1400" dirty="0">
                <a:gradFill>
                  <a:gsLst>
                    <a:gs pos="0">
                      <a:srgbClr val="505050"/>
                    </a:gs>
                    <a:gs pos="100000">
                      <a:srgbClr val="505050"/>
                    </a:gs>
                  </a:gsLst>
                </a:gradFill>
              </a:rPr>
              <a:t>automatically iterates through all pages</a:t>
            </a:r>
          </a:p>
        </p:txBody>
      </p:sp>
      <p:grpSp>
        <p:nvGrpSpPr>
          <p:cNvPr id="8" name="Group 7">
            <a:extLst>
              <a:ext uri="{FF2B5EF4-FFF2-40B4-BE49-F238E27FC236}">
                <a16:creationId xmlns:a16="http://schemas.microsoft.com/office/drawing/2014/main" id="{CEDAD742-E097-468C-B398-70CC49C61287}"/>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1EACC1E8-33B6-4CA6-AEDE-335FBA61019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E2077257-DFA9-48EB-B3E4-FB8E870831B4}"/>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 name="Text Placeholder 2">
            <a:extLst>
              <a:ext uri="{FF2B5EF4-FFF2-40B4-BE49-F238E27FC236}">
                <a16:creationId xmlns:a16="http://schemas.microsoft.com/office/drawing/2014/main" id="{8FEEDF8E-5389-4CEE-BD0A-391758F4B332}"/>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Pagination with </a:t>
            </a:r>
            <a:r>
              <a:rPr lang="en-US" sz="1600" dirty="0" err="1">
                <a:solidFill>
                  <a:schemeClr val="tx1"/>
                </a:solidFill>
                <a:latin typeface="Arial" panose="020B0604020202020204" pitchFamily="34" charset="0"/>
                <a:cs typeface="Arial" panose="020B0604020202020204" pitchFamily="34" charset="0"/>
              </a:rPr>
              <a:t>ToList</a:t>
            </a:r>
            <a:r>
              <a:rPr lang="en-US" sz="160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41374352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289511"/>
            <a:ext cx="11655840" cy="899665"/>
          </a:xfrm>
        </p:spPr>
        <p:txBody>
          <a:bodyPr/>
          <a:lstStyle/>
          <a:p>
            <a:r>
              <a:rPr lang="en-US" dirty="0">
                <a:latin typeface="+mn-lt"/>
              </a:rPr>
              <a:t>Paginated Query Results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86795"/>
            <a:ext cx="11653522" cy="3908762"/>
          </a:xfrm>
        </p:spPr>
        <p:txBody>
          <a:bodyPr>
            <a:normAutofit/>
          </a:bodyPr>
          <a:lstStyle/>
          <a:p>
            <a:pPr>
              <a:spcBef>
                <a:spcPts val="600"/>
              </a:spcBef>
              <a:spcAft>
                <a:spcPts val="600"/>
              </a:spcAft>
            </a:pPr>
            <a:r>
              <a:rPr lang="en-US" sz="1800"/>
              <a:t>Iterator&lt;Document&gt; documents = </a:t>
            </a:r>
            <a:r>
              <a:rPr lang="en-US" sz="1800" err="1"/>
              <a:t>client.queryDocuments</a:t>
            </a:r>
            <a:r>
              <a:rPr lang="en-US" sz="1800"/>
              <a:t>(</a:t>
            </a:r>
          </a:p>
          <a:p>
            <a:pPr>
              <a:spcBef>
                <a:spcPts val="600"/>
              </a:spcBef>
              <a:spcAft>
                <a:spcPts val="600"/>
              </a:spcAft>
            </a:pPr>
            <a:r>
              <a:rPr lang="en-US" sz="1800"/>
              <a:t>    collectionLink, </a:t>
            </a:r>
          </a:p>
          <a:p>
            <a:pPr>
              <a:spcBef>
                <a:spcPts val="600"/>
              </a:spcBef>
              <a:spcAft>
                <a:spcPts val="600"/>
              </a:spcAft>
            </a:pPr>
            <a:r>
              <a:rPr lang="en-US" sz="1800"/>
              <a:t>    queryString, </a:t>
            </a:r>
          </a:p>
          <a:p>
            <a:pPr>
              <a:spcBef>
                <a:spcPts val="600"/>
              </a:spcBef>
              <a:spcAft>
                <a:spcPts val="600"/>
              </a:spcAft>
            </a:pPr>
            <a:r>
              <a:rPr lang="en-US" sz="1800"/>
              <a:t>    options</a:t>
            </a:r>
          </a:p>
          <a:p>
            <a:pPr>
              <a:spcBef>
                <a:spcPts val="600"/>
              </a:spcBef>
              <a:spcAft>
                <a:spcPts val="600"/>
              </a:spcAft>
            </a:pPr>
            <a:r>
              <a:rPr lang="en-US" sz="1800"/>
              <a:t>).</a:t>
            </a:r>
            <a:r>
              <a:rPr lang="en-US" sz="1800" err="1"/>
              <a:t>getQueryIterator</a:t>
            </a:r>
            <a:r>
              <a:rPr lang="en-US" sz="1800"/>
              <a:t>();</a:t>
            </a:r>
          </a:p>
          <a:p>
            <a:pPr>
              <a:spcBef>
                <a:spcPts val="600"/>
              </a:spcBef>
              <a:spcAft>
                <a:spcPts val="600"/>
              </a:spcAft>
            </a:pPr>
            <a:endParaRPr lang="en-US" sz="1800"/>
          </a:p>
          <a:p>
            <a:pPr>
              <a:spcBef>
                <a:spcPts val="600"/>
              </a:spcBef>
              <a:spcAft>
                <a:spcPts val="600"/>
              </a:spcAft>
            </a:pPr>
            <a:r>
              <a:rPr lang="en-US" sz="1800"/>
              <a:t>while(</a:t>
            </a:r>
            <a:r>
              <a:rPr lang="en-US" sz="1800" err="1"/>
              <a:t>documents.hasNext</a:t>
            </a:r>
            <a:r>
              <a:rPr lang="en-US" sz="1800"/>
              <a:t>()) {</a:t>
            </a:r>
          </a:p>
          <a:p>
            <a:pPr>
              <a:spcBef>
                <a:spcPts val="600"/>
              </a:spcBef>
              <a:spcAft>
                <a:spcPts val="600"/>
              </a:spcAft>
            </a:pPr>
            <a:r>
              <a:rPr lang="en-US" sz="1800"/>
              <a:t>    Document current = </a:t>
            </a:r>
            <a:r>
              <a:rPr lang="en-US" sz="1800" err="1"/>
              <a:t>documents.next</a:t>
            </a:r>
            <a:r>
              <a:rPr lang="en-US" sz="1800"/>
              <a:t>();</a:t>
            </a:r>
          </a:p>
          <a:p>
            <a:pPr>
              <a:spcBef>
                <a:spcPts val="600"/>
              </a:spcBef>
              <a:spcAft>
                <a:spcPts val="600"/>
              </a:spcAft>
            </a:pPr>
            <a:r>
              <a:rPr lang="en-US" sz="1800"/>
              <a:t>}</a:t>
            </a:r>
          </a:p>
        </p:txBody>
      </p:sp>
      <p:pic>
        <p:nvPicPr>
          <p:cNvPr id="7" name="Picture 6">
            <a:extLst>
              <a:ext uri="{FF2B5EF4-FFF2-40B4-BE49-F238E27FC236}">
                <a16:creationId xmlns:a16="http://schemas.microsoft.com/office/drawing/2014/main" id="{FC96F7A1-268F-4C54-AADB-28DF2B21EFCC}"/>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3" name="Text Placeholder 2">
            <a:extLst>
              <a:ext uri="{FF2B5EF4-FFF2-40B4-BE49-F238E27FC236}">
                <a16:creationId xmlns:a16="http://schemas.microsoft.com/office/drawing/2014/main" id="{B41881DF-BD1B-4960-8880-A251AA2779C8}"/>
              </a:ext>
            </a:extLst>
          </p:cNvPr>
          <p:cNvSpPr txBox="1">
            <a:spLocks/>
          </p:cNvSpPr>
          <p:nvPr/>
        </p:nvSpPr>
        <p:spPr>
          <a:xfrm>
            <a:off x="269239" y="1197323"/>
            <a:ext cx="9665175" cy="338554"/>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solidFill>
                  <a:schemeClr val="tx1"/>
                </a:solidFill>
                <a:latin typeface="Arial" panose="020B0604020202020204" pitchFamily="34" charset="0"/>
                <a:cs typeface="Arial" panose="020B0604020202020204" pitchFamily="34" charset="0"/>
              </a:rPr>
              <a:t>Pagination with </a:t>
            </a:r>
            <a:r>
              <a:rPr lang="en-US" sz="1600" dirty="0" err="1">
                <a:solidFill>
                  <a:schemeClr val="tx1"/>
                </a:solidFill>
                <a:latin typeface="Arial" panose="020B0604020202020204" pitchFamily="34" charset="0"/>
                <a:cs typeface="Arial" panose="020B0604020202020204" pitchFamily="34" charset="0"/>
              </a:rPr>
              <a:t>hasNext</a:t>
            </a:r>
            <a:r>
              <a:rPr lang="en-US" sz="1600" dirty="0">
                <a:solidFill>
                  <a:schemeClr val="tx1"/>
                </a:solidFill>
                <a:latin typeface="Arial" panose="020B0604020202020204" pitchFamily="34" charset="0"/>
                <a:cs typeface="Arial" panose="020B0604020202020204" pitchFamily="34" charset="0"/>
              </a:rPr>
              <a:t>() in Java:</a:t>
            </a:r>
          </a:p>
        </p:txBody>
      </p:sp>
    </p:spTree>
    <p:extLst>
      <p:ext uri="{BB962C8B-B14F-4D97-AF65-F5344CB8AC3E}">
        <p14:creationId xmlns:p14="http://schemas.microsoft.com/office/powerpoint/2010/main" val="424261099"/>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81423"/>
            <a:ext cx="10515600" cy="1325563"/>
          </a:xfrm>
        </p:spPr>
        <p:txBody>
          <a:bodyPr>
            <a:normAutofit/>
          </a:bodyPr>
          <a:lstStyle/>
          <a:p>
            <a:r>
              <a:rPr lang="en-US" sz="4000" dirty="0" err="1">
                <a:latin typeface="Arial" panose="020B0604020202020204" pitchFamily="34" charset="0"/>
                <a:cs typeface="Arial" panose="020B0604020202020204" pitchFamily="34" charset="0"/>
              </a:rPr>
              <a:t>Sql</a:t>
            </a:r>
            <a:r>
              <a:rPr lang="en-US" sz="4000" dirty="0">
                <a:latin typeface="Arial" panose="020B0604020202020204" pitchFamily="34" charset="0"/>
                <a:cs typeface="Arial" panose="020B0604020202020204" pitchFamily="34" charset="0"/>
              </a:rPr>
              <a:t> Query Parametrization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query = </a:t>
            </a:r>
            <a:r>
              <a:rPr lang="en-US" sz="1800" err="1"/>
              <a:t>client.CreateDocumentQuery</a:t>
            </a:r>
            <a:r>
              <a:rPr lang="en-US" sz="1800"/>
              <a:t>&lt;</a:t>
            </a:r>
            <a:r>
              <a:rPr lang="en-US" sz="1800" err="1"/>
              <a:t>ExampleEntity</a:t>
            </a:r>
            <a:r>
              <a:rPr lang="en-US" sz="1800"/>
              <a:t>&gt;(</a:t>
            </a:r>
            <a:r>
              <a:rPr lang="en-US" sz="1800" err="1"/>
              <a:t>collectionUri</a:t>
            </a:r>
            <a:r>
              <a:rPr lang="en-US" sz="1800"/>
              <a:t>, </a:t>
            </a:r>
          </a:p>
          <a:p>
            <a:pPr>
              <a:spcBef>
                <a:spcPts val="600"/>
              </a:spcBef>
              <a:spcAft>
                <a:spcPts val="600"/>
              </a:spcAft>
            </a:pPr>
            <a:r>
              <a:rPr lang="en-US" sz="1800"/>
              <a:t>    new </a:t>
            </a:r>
            <a:r>
              <a:rPr lang="en-US" sz="1800" err="1"/>
              <a:t>SqlQuerySpec</a:t>
            </a:r>
            <a:endParaRPr lang="en-US" sz="1800"/>
          </a:p>
          <a:p>
            <a:pPr>
              <a:spcBef>
                <a:spcPts val="600"/>
              </a:spcBef>
              <a:spcAft>
                <a:spcPts val="600"/>
              </a:spcAft>
            </a:pPr>
            <a:r>
              <a:rPr lang="en-US" sz="1800"/>
              <a:t>    {</a:t>
            </a:r>
          </a:p>
          <a:p>
            <a:pPr>
              <a:spcBef>
                <a:spcPts val="600"/>
              </a:spcBef>
              <a:spcAft>
                <a:spcPts val="600"/>
              </a:spcAft>
            </a:pPr>
            <a:r>
              <a:rPr lang="en-US" sz="1800"/>
              <a:t>        </a:t>
            </a:r>
            <a:r>
              <a:rPr lang="en-US" sz="1800" err="1"/>
              <a:t>QueryText</a:t>
            </a:r>
            <a:r>
              <a:rPr lang="en-US" sz="1800"/>
              <a:t> = "SELECT * FROM dataset s WHERE (s.id = @id)",</a:t>
            </a:r>
          </a:p>
          <a:p>
            <a:pPr>
              <a:spcBef>
                <a:spcPts val="600"/>
              </a:spcBef>
              <a:spcAft>
                <a:spcPts val="600"/>
              </a:spcAft>
            </a:pPr>
            <a:r>
              <a:rPr lang="en-US" sz="1800"/>
              <a:t>        Parameters = new </a:t>
            </a:r>
            <a:r>
              <a:rPr lang="en-US" sz="1800" err="1"/>
              <a:t>SqlParameterCollection</a:t>
            </a:r>
            <a:endParaRPr lang="en-US" sz="1800"/>
          </a:p>
          <a:p>
            <a:pPr>
              <a:spcBef>
                <a:spcPts val="600"/>
              </a:spcBef>
              <a:spcAft>
                <a:spcPts val="600"/>
              </a:spcAft>
            </a:pPr>
            <a:r>
              <a:rPr lang="en-US" sz="1800"/>
              <a:t>        {</a:t>
            </a:r>
          </a:p>
          <a:p>
            <a:pPr>
              <a:spcBef>
                <a:spcPts val="600"/>
              </a:spcBef>
              <a:spcAft>
                <a:spcPts val="600"/>
              </a:spcAft>
            </a:pPr>
            <a:r>
              <a:rPr lang="en-US" sz="1800"/>
              <a:t>            new </a:t>
            </a:r>
            <a:r>
              <a:rPr lang="en-US" sz="1800" err="1"/>
              <a:t>SqlParameter</a:t>
            </a:r>
            <a:r>
              <a:rPr lang="en-US" sz="1800"/>
              <a:t>("@id", “</a:t>
            </a:r>
            <a:r>
              <a:rPr lang="en-US" sz="1800" err="1"/>
              <a:t>exampleIdentifier</a:t>
            </a:r>
            <a:r>
              <a:rPr lang="en-US" sz="1800"/>
              <a:t>")</a:t>
            </a:r>
          </a:p>
          <a:p>
            <a:pPr>
              <a:spcBef>
                <a:spcPts val="600"/>
              </a:spcBef>
              <a:spcAft>
                <a:spcPts val="600"/>
              </a:spcAft>
            </a:pPr>
            <a:r>
              <a:rPr lang="en-US" sz="1800"/>
              <a:t>        }</a:t>
            </a:r>
          </a:p>
          <a:p>
            <a:pPr>
              <a:spcBef>
                <a:spcPts val="600"/>
              </a:spcBef>
              <a:spcAft>
                <a:spcPts val="600"/>
              </a:spcAft>
            </a:pPr>
            <a:r>
              <a:rPr lang="en-US" sz="1800"/>
              <a:t>    }, options</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List&lt;</a:t>
            </a:r>
            <a:r>
              <a:rPr lang="en-US" sz="1800" err="1"/>
              <a:t>ExampleEntity</a:t>
            </a:r>
            <a:r>
              <a:rPr lang="en-US" sz="1800"/>
              <a:t>&gt; results = new List&lt;</a:t>
            </a:r>
            <a:r>
              <a:rPr lang="en-US" sz="1800" err="1"/>
              <a:t>ExampleEntity</a:t>
            </a:r>
            <a:r>
              <a:rPr lang="en-US" sz="1800"/>
              <a:t>&gt;();</a:t>
            </a:r>
          </a:p>
          <a:p>
            <a:pPr>
              <a:spcBef>
                <a:spcPts val="600"/>
              </a:spcBef>
              <a:spcAft>
                <a:spcPts val="600"/>
              </a:spcAft>
            </a:pPr>
            <a:r>
              <a:rPr lang="en-US" sz="1800"/>
              <a:t>results = </a:t>
            </a:r>
            <a:r>
              <a:rPr lang="en-US" sz="1800" err="1"/>
              <a:t>query.ToList</a:t>
            </a:r>
            <a:r>
              <a:rPr lang="en-US" sz="1800"/>
              <a:t>&lt;</a:t>
            </a:r>
            <a:r>
              <a:rPr lang="en-US" sz="1800" err="1"/>
              <a:t>ExampleEntity</a:t>
            </a:r>
            <a:r>
              <a:rPr lang="en-US" sz="1800"/>
              <a:t>&gt;();</a:t>
            </a:r>
            <a:endParaRPr lang="en-US"/>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91240418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536"/>
            <a:ext cx="10515600" cy="1325563"/>
          </a:xfrm>
        </p:spPr>
        <p:txBody>
          <a:bodyPr>
            <a:normAutofit/>
          </a:bodyPr>
          <a:lstStyle/>
          <a:p>
            <a:r>
              <a:rPr lang="en-US" sz="4000" dirty="0">
                <a:latin typeface="Arial" panose="020B0604020202020204" pitchFamily="34" charset="0"/>
                <a:cs typeface="Arial" panose="020B0604020202020204" pitchFamily="34" charset="0"/>
              </a:rPr>
              <a:t>SQL Query In </a:t>
            </a:r>
            <a:r>
              <a:rPr lang="en-US" sz="4000" dirty="0" err="1">
                <a:latin typeface="Arial" panose="020B0604020202020204" pitchFamily="34" charset="0"/>
                <a:cs typeface="Arial" panose="020B0604020202020204" pitchFamily="34" charset="0"/>
              </a:rPr>
              <a:t>Linq</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428485"/>
            <a:ext cx="11653522" cy="4339650"/>
          </a:xfrm>
        </p:spPr>
        <p:txBody>
          <a:bodyPr/>
          <a:lstStyle/>
          <a:p>
            <a:pPr>
              <a:spcBef>
                <a:spcPts val="600"/>
              </a:spcBef>
              <a:spcAft>
                <a:spcPts val="600"/>
              </a:spcAft>
            </a:pPr>
            <a:r>
              <a:rPr lang="en-US" sz="1800" dirty="0"/>
              <a:t>var query = </a:t>
            </a:r>
            <a:r>
              <a:rPr lang="en-US" sz="1800" dirty="0" err="1"/>
              <a:t>client.CreateDocumentQuery</a:t>
            </a:r>
            <a:r>
              <a:rPr lang="en-US" sz="1800" dirty="0"/>
              <a:t>&lt;</a:t>
            </a:r>
            <a:r>
              <a:rPr lang="en-US" sz="1800" dirty="0" err="1"/>
              <a:t>ExampleEntity</a:t>
            </a:r>
            <a:r>
              <a:rPr lang="en-US" sz="1800" dirty="0"/>
              <a:t>&gt;(</a:t>
            </a:r>
            <a:r>
              <a:rPr lang="en-US" sz="1800" dirty="0" err="1"/>
              <a:t>collectionUri</a:t>
            </a:r>
            <a:r>
              <a:rPr lang="en-US" sz="1800" dirty="0"/>
              <a:t>, options);</a:t>
            </a:r>
          </a:p>
          <a:p>
            <a:pPr>
              <a:spcBef>
                <a:spcPts val="600"/>
              </a:spcBef>
              <a:spcAft>
                <a:spcPts val="600"/>
              </a:spcAft>
            </a:pPr>
            <a:endParaRPr lang="en-US" sz="1800" dirty="0"/>
          </a:p>
          <a:p>
            <a:pPr>
              <a:spcBef>
                <a:spcPts val="600"/>
              </a:spcBef>
              <a:spcAft>
                <a:spcPts val="600"/>
              </a:spcAft>
            </a:pPr>
            <a:r>
              <a:rPr lang="en-US" sz="1800" dirty="0"/>
              <a:t>var </a:t>
            </a:r>
            <a:r>
              <a:rPr lang="en-US" sz="1800" dirty="0" err="1"/>
              <a:t>docQuery</a:t>
            </a:r>
            <a:r>
              <a:rPr lang="en-US" sz="1800" dirty="0"/>
              <a:t> = query</a:t>
            </a:r>
          </a:p>
          <a:p>
            <a:pPr>
              <a:spcBef>
                <a:spcPts val="600"/>
              </a:spcBef>
              <a:spcAft>
                <a:spcPts val="600"/>
              </a:spcAft>
            </a:pPr>
            <a:r>
              <a:rPr lang="en-US" sz="1800" dirty="0"/>
              <a:t>                .Where(s =&gt; </a:t>
            </a:r>
            <a:r>
              <a:rPr lang="en-US" sz="1800" dirty="0" err="1"/>
              <a:t>s.LastName</a:t>
            </a:r>
            <a:r>
              <a:rPr lang="en-US" sz="1800" dirty="0"/>
              <a:t> == "Andersen")</a:t>
            </a:r>
          </a:p>
          <a:p>
            <a:pPr>
              <a:spcBef>
                <a:spcPts val="600"/>
              </a:spcBef>
              <a:spcAft>
                <a:spcPts val="600"/>
              </a:spcAft>
            </a:pPr>
            <a:r>
              <a:rPr lang="en-US" sz="1800" dirty="0"/>
              <a:t>                .Select(s =&gt; new { Name = </a:t>
            </a:r>
            <a:r>
              <a:rPr lang="en-US" sz="1800" dirty="0" err="1"/>
              <a:t>s.LastName</a:t>
            </a:r>
            <a:r>
              <a:rPr lang="en-US" sz="1800" dirty="0"/>
              <a:t> })</a:t>
            </a:r>
          </a:p>
          <a:p>
            <a:pPr>
              <a:spcBef>
                <a:spcPts val="600"/>
              </a:spcBef>
              <a:spcAft>
                <a:spcPts val="600"/>
              </a:spcAft>
            </a:pPr>
            <a:r>
              <a:rPr lang="en-US" sz="1800" dirty="0"/>
              <a:t>                .</a:t>
            </a:r>
            <a:r>
              <a:rPr lang="en-US" sz="1800" dirty="0" err="1"/>
              <a:t>AsDocumentQuery</a:t>
            </a:r>
            <a:r>
              <a:rPr lang="en-US" sz="1800" dirty="0"/>
              <a:t>();</a:t>
            </a:r>
          </a:p>
          <a:p>
            <a:pPr>
              <a:spcBef>
                <a:spcPts val="600"/>
              </a:spcBef>
              <a:spcAft>
                <a:spcPts val="600"/>
              </a:spcAft>
            </a:pPr>
            <a:endParaRPr lang="en-US" sz="1800" dirty="0"/>
          </a:p>
          <a:p>
            <a:pPr>
              <a:spcBef>
                <a:spcPts val="600"/>
              </a:spcBef>
              <a:spcAft>
                <a:spcPts val="600"/>
              </a:spcAft>
            </a:pPr>
            <a:r>
              <a:rPr lang="en-US" sz="1800" dirty="0"/>
              <a:t>List&lt;</a:t>
            </a:r>
            <a:r>
              <a:rPr lang="en-US" sz="1800" dirty="0" err="1"/>
              <a:t>ExampleEntity</a:t>
            </a:r>
            <a:r>
              <a:rPr lang="en-US" sz="1800" dirty="0"/>
              <a:t>&gt; results = new List&lt;</a:t>
            </a:r>
            <a:r>
              <a:rPr lang="en-US" sz="1800" dirty="0" err="1"/>
              <a:t>ExampleEntity</a:t>
            </a:r>
            <a:r>
              <a:rPr lang="en-US" sz="1800" dirty="0"/>
              <a:t>&gt;();</a:t>
            </a:r>
          </a:p>
          <a:p>
            <a:pPr>
              <a:spcBef>
                <a:spcPts val="600"/>
              </a:spcBef>
              <a:spcAft>
                <a:spcPts val="600"/>
              </a:spcAft>
            </a:pPr>
            <a:r>
              <a:rPr lang="en-US" sz="1800" dirty="0"/>
              <a:t>results = </a:t>
            </a:r>
            <a:r>
              <a:rPr lang="en-US" sz="1800" dirty="0" err="1"/>
              <a:t>query.ToList</a:t>
            </a:r>
            <a:r>
              <a:rPr lang="en-US" sz="1800" dirty="0"/>
              <a:t>&lt;</a:t>
            </a:r>
            <a:r>
              <a:rPr lang="en-US" sz="1800" dirty="0" err="1"/>
              <a:t>ExampleEntity</a:t>
            </a:r>
            <a:r>
              <a:rPr lang="en-US" sz="1800" dirty="0"/>
              <a:t>&gt;();</a:t>
            </a:r>
          </a:p>
          <a:p>
            <a:pPr>
              <a:spcBef>
                <a:spcPts val="600"/>
              </a:spcBef>
              <a:spcAft>
                <a:spcPts val="600"/>
              </a:spcAft>
            </a:pPr>
            <a:endParaRPr lang="en-US" sz="1800" dirty="0"/>
          </a:p>
        </p:txBody>
      </p:sp>
      <p:grpSp>
        <p:nvGrpSpPr>
          <p:cNvPr id="8" name="Group 7">
            <a:extLst>
              <a:ext uri="{FF2B5EF4-FFF2-40B4-BE49-F238E27FC236}">
                <a16:creationId xmlns:a16="http://schemas.microsoft.com/office/drawing/2014/main" id="{701917B4-6F52-4CA4-9551-BB5A1A3E71F5}"/>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73D20E95-5BFD-423E-84CD-DB6709ACB118}"/>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85FFA00F-BEAB-4626-A375-D94F17C8318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92022026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a:xfrm>
            <a:off x="266918" y="235029"/>
            <a:ext cx="11655840" cy="899665"/>
          </a:xfrm>
        </p:spPr>
        <p:txBody>
          <a:bodyPr/>
          <a:lstStyle/>
          <a:p>
            <a:r>
              <a:rPr lang="en-US" dirty="0">
                <a:latin typeface="Arial" panose="020B0604020202020204" pitchFamily="34" charset="0"/>
                <a:cs typeface="Arial" panose="020B0604020202020204" pitchFamily="34" charset="0"/>
              </a:rPr>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6919" y="1552074"/>
            <a:ext cx="11655839" cy="5070897"/>
          </a:xfrm>
        </p:spPr>
        <p:txBody>
          <a:bodyPr/>
          <a:lstStyle/>
          <a:p>
            <a:r>
              <a:rPr lang="en-US" sz="2400" dirty="0"/>
              <a:t>Some important Cosmos DB query performance factors include:</a:t>
            </a:r>
            <a:endParaRPr lang="en-US" sz="2400" b="0" dirty="0">
              <a:solidFill>
                <a:schemeClr val="tx1"/>
              </a:solidFill>
            </a:endParaRPr>
          </a:p>
          <a:p>
            <a:pPr marL="336145" lvl="1" indent="0">
              <a:lnSpc>
                <a:spcPct val="100000"/>
              </a:lnSpc>
              <a:buNone/>
            </a:pPr>
            <a:endParaRPr lang="en-US" dirty="0">
              <a:latin typeface="Arial" panose="020B0604020202020204" pitchFamily="34" charset="0"/>
              <a:cs typeface="Arial" panose="020B0604020202020204" pitchFamily="34" charset="0"/>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Provisioned throughput	</a:t>
            </a:r>
          </a:p>
          <a:p>
            <a:pPr lvl="2" indent="0">
              <a:lnSpc>
                <a:spcPct val="100000"/>
              </a:lnSpc>
              <a:buNone/>
            </a:pPr>
            <a:r>
              <a:rPr lang="en-US" sz="2400" b="0" dirty="0">
                <a:solidFill>
                  <a:schemeClr val="tx1"/>
                </a:solidFill>
                <a:latin typeface="+mn-lt"/>
              </a:rPr>
              <a:t>Measure RU per query, and ensure that you have the required provisioned throughput for your queries</a:t>
            </a: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Partitioning and partition keys</a:t>
            </a:r>
          </a:p>
          <a:p>
            <a:pPr lvl="2" indent="0">
              <a:lnSpc>
                <a:spcPct val="100000"/>
              </a:lnSpc>
              <a:buNone/>
            </a:pPr>
            <a:r>
              <a:rPr lang="en-US" sz="2400" b="0" dirty="0">
                <a:solidFill>
                  <a:schemeClr val="tx1"/>
                </a:solidFill>
                <a:latin typeface="+mn-lt"/>
              </a:rPr>
              <a:t>Favor queries with the partition key value in the filter clause for low latency</a:t>
            </a:r>
            <a:endParaRPr lang="en-US" sz="2400" dirty="0"/>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SDK and query options</a:t>
            </a:r>
          </a:p>
          <a:p>
            <a:pPr lvl="2" indent="0">
              <a:lnSpc>
                <a:spcPct val="100000"/>
              </a:lnSpc>
              <a:buNone/>
            </a:pPr>
            <a:r>
              <a:rPr lang="en-US" sz="2400" b="0" dirty="0">
                <a:solidFill>
                  <a:schemeClr val="tx1"/>
                </a:solidFill>
                <a:latin typeface="+mn-lt"/>
              </a:rPr>
              <a:t>Follow SDK best practices like direct connectivity, and tune client-side query execution options</a:t>
            </a:r>
          </a:p>
          <a:p>
            <a:pPr marL="336145" lvl="1" indent="0">
              <a:lnSpc>
                <a:spcPct val="100000"/>
              </a:lnSpc>
              <a:buNone/>
            </a:pPr>
            <a:r>
              <a:rPr lang="en-US" dirty="0">
                <a:latin typeface="Arial" panose="020B0604020202020204" pitchFamily="34" charset="0"/>
                <a:cs typeface="Arial" panose="020B0604020202020204" pitchFamily="34" charset="0"/>
              </a:rPr>
              <a:t>Network latency</a:t>
            </a:r>
          </a:p>
          <a:p>
            <a:pPr lvl="2" indent="0">
              <a:lnSpc>
                <a:spcPct val="100000"/>
              </a:lnSpc>
              <a:buNone/>
            </a:pPr>
            <a:r>
              <a:rPr lang="en-US" sz="2400" dirty="0"/>
              <a:t>Account for network overhead in measurement, and use multi-homing APIs to read from the nearest region</a:t>
            </a:r>
            <a:endParaRPr lang="en-US" sz="2400" b="0" dirty="0">
              <a:solidFill>
                <a:schemeClr val="tx1"/>
              </a:solidFill>
              <a:latin typeface="+mn-lt"/>
            </a:endParaRPr>
          </a:p>
        </p:txBody>
      </p:sp>
    </p:spTree>
    <p:extLst>
      <p:ext uri="{BB962C8B-B14F-4D97-AF65-F5344CB8AC3E}">
        <p14:creationId xmlns:p14="http://schemas.microsoft.com/office/powerpoint/2010/main" val="45871148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Query Tuning</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1" y="1821411"/>
            <a:ext cx="11655839" cy="3865161"/>
          </a:xfrm>
        </p:spPr>
        <p:txBody>
          <a:bodyPr/>
          <a:lstStyle/>
          <a:p>
            <a:pPr>
              <a:lnSpc>
                <a:spcPct val="100000"/>
              </a:lnSpc>
            </a:pPr>
            <a:r>
              <a:rPr lang="en-US" sz="2400" dirty="0"/>
              <a:t>Additional important Cosmos DB query performance factors include:</a:t>
            </a:r>
          </a:p>
          <a:p>
            <a:pPr marL="336145" lvl="1" indent="0">
              <a:lnSpc>
                <a:spcPct val="100000"/>
              </a:lnSpc>
              <a:buNone/>
            </a:pPr>
            <a:endParaRPr lang="en-US" b="0" dirty="0">
              <a:solidFill>
                <a:schemeClr val="tx1"/>
              </a:solidFill>
              <a:latin typeface="+mn-lt"/>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Indexing Policy</a:t>
            </a:r>
          </a:p>
          <a:p>
            <a:pPr marL="336145" lvl="1" indent="0">
              <a:lnSpc>
                <a:spcPct val="100000"/>
              </a:lnSpc>
              <a:buNone/>
            </a:pPr>
            <a:r>
              <a:rPr lang="en-US" sz="2400" b="0" dirty="0">
                <a:latin typeface="Arial" panose="020B0604020202020204" pitchFamily="34" charset="0"/>
                <a:cs typeface="Arial" panose="020B0604020202020204" pitchFamily="34" charset="0"/>
              </a:rPr>
              <a:t>	</a:t>
            </a:r>
            <a:r>
              <a:rPr lang="en-US" sz="2400" b="0" dirty="0">
                <a:solidFill>
                  <a:schemeClr val="tx1"/>
                </a:solidFill>
                <a:latin typeface="+mn-lt"/>
              </a:rPr>
              <a:t>Ensure that you have the required indexing paths/policy for the query</a:t>
            </a:r>
          </a:p>
          <a:p>
            <a:pPr marL="336145" lvl="1" indent="0">
              <a:lnSpc>
                <a:spcPct val="100000"/>
              </a:lnSpc>
              <a:buNone/>
            </a:pPr>
            <a:r>
              <a:rPr lang="en-US" dirty="0">
                <a:latin typeface="Arial" panose="020B0604020202020204" pitchFamily="34" charset="0"/>
                <a:cs typeface="Arial" panose="020B0604020202020204" pitchFamily="34" charset="0"/>
              </a:rPr>
              <a:t>Query Complexity</a:t>
            </a:r>
          </a:p>
          <a:p>
            <a:pPr marL="336145" lvl="1" indent="0">
              <a:lnSpc>
                <a:spcPct val="100000"/>
              </a:lnSpc>
              <a:buNone/>
            </a:pPr>
            <a:r>
              <a:rPr lang="en-US" dirty="0"/>
              <a:t>	Use simple queries to enable greater scale.</a:t>
            </a:r>
            <a:endParaRPr lang="en-US" dirty="0">
              <a:solidFill>
                <a:schemeClr val="tx1"/>
              </a:solidFill>
              <a:latin typeface="Arial" panose="020B0604020202020204" pitchFamily="34" charset="0"/>
              <a:cs typeface="Arial" panose="020B0604020202020204" pitchFamily="34" charset="0"/>
            </a:endParaRPr>
          </a:p>
          <a:p>
            <a:pPr marL="336145" lvl="1" indent="0">
              <a:lnSpc>
                <a:spcPct val="100000"/>
              </a:lnSpc>
              <a:buNone/>
            </a:pPr>
            <a:r>
              <a:rPr lang="en-US" dirty="0">
                <a:solidFill>
                  <a:schemeClr val="tx1"/>
                </a:solidFill>
                <a:latin typeface="Arial" panose="020B0604020202020204" pitchFamily="34" charset="0"/>
                <a:cs typeface="Arial" panose="020B0604020202020204" pitchFamily="34" charset="0"/>
              </a:rPr>
              <a:t>Query execution metrics	</a:t>
            </a:r>
          </a:p>
          <a:p>
            <a:pPr marL="336145" lvl="1" indent="0">
              <a:lnSpc>
                <a:spcPct val="100000"/>
              </a:lnSpc>
              <a:buNone/>
            </a:pPr>
            <a:r>
              <a:rPr lang="en-US" sz="2400" b="0" dirty="0">
                <a:latin typeface="Arial" panose="020B0604020202020204" pitchFamily="34" charset="0"/>
                <a:cs typeface="Arial" panose="020B0604020202020204" pitchFamily="34" charset="0"/>
              </a:rPr>
              <a:t>	</a:t>
            </a:r>
            <a:r>
              <a:rPr lang="en-US" sz="2400" b="0" dirty="0">
                <a:solidFill>
                  <a:schemeClr val="tx1"/>
                </a:solidFill>
                <a:latin typeface="+mn-lt"/>
              </a:rPr>
              <a:t>Analyze the query execution metrics to identify potential rewrites of query and data 	shapes</a:t>
            </a:r>
            <a:endParaRPr lang="en-US" sz="2400" dirty="0"/>
          </a:p>
        </p:txBody>
      </p:sp>
    </p:spTree>
    <p:extLst>
      <p:ext uri="{BB962C8B-B14F-4D97-AF65-F5344CB8AC3E}">
        <p14:creationId xmlns:p14="http://schemas.microsoft.com/office/powerpoint/2010/main" val="285057176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D456F-EB97-4B90-BB2F-59BDCF459DD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Client Query Parallelism</a:t>
            </a:r>
          </a:p>
        </p:txBody>
      </p:sp>
      <p:sp>
        <p:nvSpPr>
          <p:cNvPr id="3" name="Text Placeholder 2">
            <a:extLst>
              <a:ext uri="{FF2B5EF4-FFF2-40B4-BE49-F238E27FC236}">
                <a16:creationId xmlns:a16="http://schemas.microsoft.com/office/drawing/2014/main" id="{AFCBD0CF-C8B4-4F4B-8806-8876E307F598}"/>
              </a:ext>
            </a:extLst>
          </p:cNvPr>
          <p:cNvSpPr>
            <a:spLocks noGrp="1"/>
          </p:cNvSpPr>
          <p:nvPr>
            <p:ph type="body" sz="quarter" idx="10"/>
          </p:nvPr>
        </p:nvSpPr>
        <p:spPr>
          <a:xfrm>
            <a:off x="216532" y="1925685"/>
            <a:ext cx="7242669" cy="2821285"/>
          </a:xfrm>
        </p:spPr>
        <p:txBody>
          <a:bodyPr/>
          <a:lstStyle/>
          <a:p>
            <a:r>
              <a:rPr lang="en-US" sz="1600"/>
              <a:t>Cross-Partition queries can be parallelized to use as many threads as possible</a:t>
            </a:r>
          </a:p>
          <a:p>
            <a:endParaRPr lang="en-US" sz="1600" b="0">
              <a:solidFill>
                <a:schemeClr val="tx1"/>
              </a:solidFill>
            </a:endParaRPr>
          </a:p>
          <a:p>
            <a:r>
              <a:rPr lang="en-US" sz="1600" b="0">
                <a:solidFill>
                  <a:schemeClr val="tx1"/>
                </a:solidFill>
                <a:latin typeface="+mn-lt"/>
              </a:rPr>
              <a:t>Modern processors ship with both physical and virtual (hyper-threading) cores. For any given cross-partition query, the SDK can use concurrent threads to issue the query across the underlying partitions.</a:t>
            </a:r>
          </a:p>
          <a:p>
            <a:endParaRPr lang="en-US" sz="1600" b="0">
              <a:solidFill>
                <a:schemeClr val="tx1"/>
              </a:solidFill>
              <a:latin typeface="+mn-lt"/>
            </a:endParaRPr>
          </a:p>
          <a:p>
            <a:r>
              <a:rPr lang="en-US" sz="1600" b="0">
                <a:solidFill>
                  <a:schemeClr val="tx1"/>
                </a:solidFill>
                <a:latin typeface="+mn-lt"/>
              </a:rPr>
              <a:t>By default, the SDK uses a </a:t>
            </a:r>
            <a:r>
              <a:rPr lang="en-US" sz="1600">
                <a:solidFill>
                  <a:schemeClr val="tx1"/>
                </a:solidFill>
                <a:latin typeface="+mn-lt"/>
              </a:rPr>
              <a:t>slow start algorithm </a:t>
            </a:r>
            <a:r>
              <a:rPr lang="en-US" sz="1600" b="0">
                <a:solidFill>
                  <a:schemeClr val="tx1"/>
                </a:solidFill>
                <a:latin typeface="+mn-lt"/>
              </a:rPr>
              <a:t>for cross-partition queries, increasing the amount of threads over time. This increase is exponential up to any physical or network limitations.</a:t>
            </a:r>
          </a:p>
        </p:txBody>
      </p:sp>
      <p:grpSp>
        <p:nvGrpSpPr>
          <p:cNvPr id="68" name="Group 67">
            <a:extLst>
              <a:ext uri="{FF2B5EF4-FFF2-40B4-BE49-F238E27FC236}">
                <a16:creationId xmlns:a16="http://schemas.microsoft.com/office/drawing/2014/main" id="{A314706A-5796-474B-B25E-895B47CD66C2}"/>
              </a:ext>
            </a:extLst>
          </p:cNvPr>
          <p:cNvGrpSpPr/>
          <p:nvPr/>
        </p:nvGrpSpPr>
        <p:grpSpPr>
          <a:xfrm>
            <a:off x="619767" y="5093046"/>
            <a:ext cx="3861620" cy="991540"/>
            <a:chOff x="599219" y="4081772"/>
            <a:chExt cx="3861620" cy="991540"/>
          </a:xfrm>
        </p:grpSpPr>
        <p:grpSp>
          <p:nvGrpSpPr>
            <p:cNvPr id="6" name="Group 5">
              <a:extLst>
                <a:ext uri="{FF2B5EF4-FFF2-40B4-BE49-F238E27FC236}">
                  <a16:creationId xmlns:a16="http://schemas.microsoft.com/office/drawing/2014/main" id="{F8A8A7E8-4571-405B-B9BA-9B3B616A4750}"/>
                </a:ext>
              </a:extLst>
            </p:cNvPr>
            <p:cNvGrpSpPr>
              <a:grpSpLocks noChangeAspect="1"/>
            </p:cNvGrpSpPr>
            <p:nvPr/>
          </p:nvGrpSpPr>
          <p:grpSpPr>
            <a:xfrm>
              <a:off x="3455286" y="4081772"/>
              <a:ext cx="1005553" cy="866715"/>
              <a:chOff x="9192685" y="1928658"/>
              <a:chExt cx="644698" cy="555680"/>
            </a:xfrm>
          </p:grpSpPr>
          <p:sp>
            <p:nvSpPr>
              <p:cNvPr id="7" name="Star: 4 Points 8">
                <a:extLst>
                  <a:ext uri="{FF2B5EF4-FFF2-40B4-BE49-F238E27FC236}">
                    <a16:creationId xmlns:a16="http://schemas.microsoft.com/office/drawing/2014/main" id="{1537193E-BD6B-4021-95ED-DCF9C2E31960}"/>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Star: 4 Points 8">
                <a:extLst>
                  <a:ext uri="{FF2B5EF4-FFF2-40B4-BE49-F238E27FC236}">
                    <a16:creationId xmlns:a16="http://schemas.microsoft.com/office/drawing/2014/main" id="{E0C625D1-4F15-4CD2-81CB-C110E1951B81}"/>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8">
                <a:extLst>
                  <a:ext uri="{FF2B5EF4-FFF2-40B4-BE49-F238E27FC236}">
                    <a16:creationId xmlns:a16="http://schemas.microsoft.com/office/drawing/2014/main" id="{DEFC97B8-0ECC-4417-B854-A8318FB80623}"/>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FB122089-0EDD-404E-8A5D-2CE7C5FA77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8" name="Freeform 5">
              <a:extLst>
                <a:ext uri="{FF2B5EF4-FFF2-40B4-BE49-F238E27FC236}">
                  <a16:creationId xmlns:a16="http://schemas.microsoft.com/office/drawing/2014/main" id="{CC0408BB-E595-47E6-9543-1812F672613E}"/>
                </a:ext>
              </a:extLst>
            </p:cNvPr>
            <p:cNvSpPr>
              <a:spLocks noEditPoints="1"/>
            </p:cNvSpPr>
            <p:nvPr/>
          </p:nvSpPr>
          <p:spPr bwMode="auto">
            <a:xfrm>
              <a:off x="894674" y="4320231"/>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cxnSp>
          <p:nvCxnSpPr>
            <p:cNvPr id="20" name="Straight Arrow Connector 19">
              <a:extLst>
                <a:ext uri="{FF2B5EF4-FFF2-40B4-BE49-F238E27FC236}">
                  <a16:creationId xmlns:a16="http://schemas.microsoft.com/office/drawing/2014/main" id="{FAAD2367-E640-4780-A78F-C35D42207FED}"/>
                </a:ext>
              </a:extLst>
            </p:cNvPr>
            <p:cNvCxnSpPr>
              <a:cxnSpLocks/>
            </p:cNvCxnSpPr>
            <p:nvPr/>
          </p:nvCxnSpPr>
          <p:spPr>
            <a:xfrm>
              <a:off x="1428810" y="4521465"/>
              <a:ext cx="182577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C771AE4F-6364-415E-9DF9-46763FE62D9C}"/>
                </a:ext>
              </a:extLst>
            </p:cNvPr>
            <p:cNvSpPr txBox="1"/>
            <p:nvPr/>
          </p:nvSpPr>
          <p:spPr>
            <a:xfrm>
              <a:off x="1913712" y="4521465"/>
              <a:ext cx="1416775"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Query Thread</a:t>
              </a:r>
            </a:p>
          </p:txBody>
        </p:sp>
        <p:sp>
          <p:nvSpPr>
            <p:cNvPr id="63" name="Rectangle 62">
              <a:extLst>
                <a:ext uri="{FF2B5EF4-FFF2-40B4-BE49-F238E27FC236}">
                  <a16:creationId xmlns:a16="http://schemas.microsoft.com/office/drawing/2014/main" id="{487D2466-4182-48E9-BF17-207E4792321A}"/>
                </a:ext>
              </a:extLst>
            </p:cNvPr>
            <p:cNvSpPr/>
            <p:nvPr/>
          </p:nvSpPr>
          <p:spPr>
            <a:xfrm>
              <a:off x="599219" y="4765535"/>
              <a:ext cx="873894" cy="307777"/>
            </a:xfrm>
            <a:prstGeom prst="rect">
              <a:avLst/>
            </a:prstGeom>
          </p:spPr>
          <p:txBody>
            <a:bodyPr wrap="none">
              <a:spAutoFit/>
            </a:bodyPr>
            <a:lstStyle/>
            <a:p>
              <a:r>
                <a:rPr lang="en-US" sz="1400" dirty="0">
                  <a:solidFill>
                    <a:srgbClr val="0078D7"/>
                  </a:solidFill>
                  <a:latin typeface="Arial" panose="020B0604020202020204" pitchFamily="34" charset="0"/>
                  <a:cs typeface="Arial" panose="020B0604020202020204" pitchFamily="34" charset="0"/>
                </a:rPr>
                <a:t>DOP = 1</a:t>
              </a:r>
            </a:p>
          </p:txBody>
        </p:sp>
      </p:grpSp>
      <p:grpSp>
        <p:nvGrpSpPr>
          <p:cNvPr id="67" name="Group 66">
            <a:extLst>
              <a:ext uri="{FF2B5EF4-FFF2-40B4-BE49-F238E27FC236}">
                <a16:creationId xmlns:a16="http://schemas.microsoft.com/office/drawing/2014/main" id="{A2CBBBB2-D8E9-4220-A558-8DB2872B8911}"/>
              </a:ext>
            </a:extLst>
          </p:cNvPr>
          <p:cNvGrpSpPr/>
          <p:nvPr/>
        </p:nvGrpSpPr>
        <p:grpSpPr>
          <a:xfrm>
            <a:off x="7783468" y="3052098"/>
            <a:ext cx="4055795" cy="1904505"/>
            <a:chOff x="7280092" y="3682545"/>
            <a:chExt cx="4055795" cy="1904505"/>
          </a:xfrm>
        </p:grpSpPr>
        <p:grpSp>
          <p:nvGrpSpPr>
            <p:cNvPr id="36" name="Group 35">
              <a:extLst>
                <a:ext uri="{FF2B5EF4-FFF2-40B4-BE49-F238E27FC236}">
                  <a16:creationId xmlns:a16="http://schemas.microsoft.com/office/drawing/2014/main" id="{5223F200-0C57-43BA-83C8-A0D44F920AC4}"/>
                </a:ext>
              </a:extLst>
            </p:cNvPr>
            <p:cNvGrpSpPr>
              <a:grpSpLocks noChangeAspect="1"/>
            </p:cNvGrpSpPr>
            <p:nvPr/>
          </p:nvGrpSpPr>
          <p:grpSpPr>
            <a:xfrm>
              <a:off x="10330334" y="4070900"/>
              <a:ext cx="1005553" cy="866714"/>
              <a:chOff x="9192685" y="1928658"/>
              <a:chExt cx="644698" cy="555680"/>
            </a:xfrm>
          </p:grpSpPr>
          <p:sp>
            <p:nvSpPr>
              <p:cNvPr id="37" name="Star: 4 Points 8">
                <a:extLst>
                  <a:ext uri="{FF2B5EF4-FFF2-40B4-BE49-F238E27FC236}">
                    <a16:creationId xmlns:a16="http://schemas.microsoft.com/office/drawing/2014/main" id="{6550D297-CB35-4B1C-88C0-5B859D4D9B82}"/>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8" name="Star: 4 Points 8">
                <a:extLst>
                  <a:ext uri="{FF2B5EF4-FFF2-40B4-BE49-F238E27FC236}">
                    <a16:creationId xmlns:a16="http://schemas.microsoft.com/office/drawing/2014/main" id="{A3F9FB04-2A9D-4AC2-A47C-191FDD0A77EA}"/>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2324B57E-AF95-4281-B343-FD57994FF9F4}"/>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Oval 9">
                <a:extLst>
                  <a:ext uri="{FF2B5EF4-FFF2-40B4-BE49-F238E27FC236}">
                    <a16:creationId xmlns:a16="http://schemas.microsoft.com/office/drawing/2014/main" id="{83561B72-21F3-43E7-B07E-E7AC89403CB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1" name="Freeform 5">
              <a:extLst>
                <a:ext uri="{FF2B5EF4-FFF2-40B4-BE49-F238E27FC236}">
                  <a16:creationId xmlns:a16="http://schemas.microsoft.com/office/drawing/2014/main" id="{B3E5CF5F-4F7F-4BD3-B20D-98CA9FDE4E8C}"/>
                </a:ext>
              </a:extLst>
            </p:cNvPr>
            <p:cNvSpPr>
              <a:spLocks noEditPoints="1"/>
            </p:cNvSpPr>
            <p:nvPr/>
          </p:nvSpPr>
          <p:spPr bwMode="auto">
            <a:xfrm>
              <a:off x="7600082" y="4261456"/>
              <a:ext cx="241994" cy="40247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cxnSp>
          <p:nvCxnSpPr>
            <p:cNvPr id="42" name="Straight Arrow Connector 41">
              <a:extLst>
                <a:ext uri="{FF2B5EF4-FFF2-40B4-BE49-F238E27FC236}">
                  <a16:creationId xmlns:a16="http://schemas.microsoft.com/office/drawing/2014/main" id="{4075F9F9-4739-4F97-B4A0-6941186BC4CC}"/>
                </a:ext>
              </a:extLst>
            </p:cNvPr>
            <p:cNvCxnSpPr>
              <a:cxnSpLocks/>
            </p:cNvCxnSpPr>
            <p:nvPr/>
          </p:nvCxnSpPr>
          <p:spPr>
            <a:xfrm>
              <a:off x="8331690" y="420042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a:extLst>
                <a:ext uri="{FF2B5EF4-FFF2-40B4-BE49-F238E27FC236}">
                  <a16:creationId xmlns:a16="http://schemas.microsoft.com/office/drawing/2014/main" id="{4AB855D6-6523-4A89-9A82-E145D341E8BD}"/>
                </a:ext>
              </a:extLst>
            </p:cNvPr>
            <p:cNvCxnSpPr>
              <a:cxnSpLocks/>
            </p:cNvCxnSpPr>
            <p:nvPr/>
          </p:nvCxnSpPr>
          <p:spPr>
            <a:xfrm>
              <a:off x="8331690" y="4718307"/>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a:extLst>
                <a:ext uri="{FF2B5EF4-FFF2-40B4-BE49-F238E27FC236}">
                  <a16:creationId xmlns:a16="http://schemas.microsoft.com/office/drawing/2014/main" id="{36981454-0747-4BCC-A482-BAFFAF2587E6}"/>
                </a:ext>
              </a:extLst>
            </p:cNvPr>
            <p:cNvCxnSpPr>
              <a:cxnSpLocks/>
            </p:cNvCxnSpPr>
            <p:nvPr/>
          </p:nvCxnSpPr>
          <p:spPr>
            <a:xfrm>
              <a:off x="8331690" y="3682545"/>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6" name="TextBox 45">
              <a:extLst>
                <a:ext uri="{FF2B5EF4-FFF2-40B4-BE49-F238E27FC236}">
                  <a16:creationId xmlns:a16="http://schemas.microsoft.com/office/drawing/2014/main" id="{3BF63E71-9879-4CC9-827A-597355CB7F62}"/>
                </a:ext>
              </a:extLst>
            </p:cNvPr>
            <p:cNvSpPr txBox="1"/>
            <p:nvPr/>
          </p:nvSpPr>
          <p:spPr>
            <a:xfrm>
              <a:off x="8625591" y="3682545"/>
              <a:ext cx="15605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rgbClr val="7F7F7F"/>
                  </a:solidFill>
                </a:rPr>
                <a:t>Primary</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7" name="TextBox 46">
              <a:extLst>
                <a:ext uri="{FF2B5EF4-FFF2-40B4-BE49-F238E27FC236}">
                  <a16:creationId xmlns:a16="http://schemas.microsoft.com/office/drawing/2014/main" id="{5054B585-613E-4380-B977-41AB4ED8A82F}"/>
                </a:ext>
              </a:extLst>
            </p:cNvPr>
            <p:cNvSpPr txBox="1"/>
            <p:nvPr/>
          </p:nvSpPr>
          <p:spPr>
            <a:xfrm>
              <a:off x="8625590" y="4200425"/>
              <a:ext cx="1549591"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a:t>
              </a:r>
              <a:r>
                <a:rPr lang="en-US" sz="1200">
                  <a:gradFill>
                    <a:gsLst>
                      <a:gs pos="2917">
                        <a:schemeClr val="tx1"/>
                      </a:gs>
                      <a:gs pos="30000">
                        <a:schemeClr val="tx1"/>
                      </a:gs>
                    </a:gsLst>
                    <a:lin ang="5400000" scaled="0"/>
                  </a:gradFill>
                </a:rPr>
                <a:t> </a:t>
              </a:r>
              <a:r>
                <a:rPr lang="en-US" sz="1200">
                  <a:solidFill>
                    <a:srgbClr val="7F7F7F"/>
                  </a:solidFill>
                </a:rPr>
                <a:t>Thread</a:t>
              </a:r>
            </a:p>
          </p:txBody>
        </p:sp>
        <p:sp>
          <p:nvSpPr>
            <p:cNvPr id="48" name="TextBox 47">
              <a:extLst>
                <a:ext uri="{FF2B5EF4-FFF2-40B4-BE49-F238E27FC236}">
                  <a16:creationId xmlns:a16="http://schemas.microsoft.com/office/drawing/2014/main" id="{1F9B1718-E582-4A62-8D08-6E37438744B4}"/>
                </a:ext>
              </a:extLst>
            </p:cNvPr>
            <p:cNvSpPr txBox="1"/>
            <p:nvPr/>
          </p:nvSpPr>
          <p:spPr>
            <a:xfrm>
              <a:off x="8625591" y="4718306"/>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cxnSp>
          <p:nvCxnSpPr>
            <p:cNvPr id="45" name="Straight Arrow Connector 44">
              <a:extLst>
                <a:ext uri="{FF2B5EF4-FFF2-40B4-BE49-F238E27FC236}">
                  <a16:creationId xmlns:a16="http://schemas.microsoft.com/office/drawing/2014/main" id="{B1F9EC59-277B-41AE-8AB3-F178756A908F}"/>
                </a:ext>
              </a:extLst>
            </p:cNvPr>
            <p:cNvCxnSpPr>
              <a:cxnSpLocks/>
            </p:cNvCxnSpPr>
            <p:nvPr/>
          </p:nvCxnSpPr>
          <p:spPr>
            <a:xfrm>
              <a:off x="8324179" y="3682545"/>
              <a:ext cx="0" cy="517881"/>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Arrow Connector 48">
              <a:extLst>
                <a:ext uri="{FF2B5EF4-FFF2-40B4-BE49-F238E27FC236}">
                  <a16:creationId xmlns:a16="http://schemas.microsoft.com/office/drawing/2014/main" id="{CF969560-4918-490A-9527-79984359B85A}"/>
                </a:ext>
              </a:extLst>
            </p:cNvPr>
            <p:cNvCxnSpPr>
              <a:cxnSpLocks/>
            </p:cNvCxnSpPr>
            <p:nvPr/>
          </p:nvCxnSpPr>
          <p:spPr>
            <a:xfrm>
              <a:off x="8324179" y="4200424"/>
              <a:ext cx="0" cy="1042416"/>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Arrow Connector 49">
              <a:extLst>
                <a:ext uri="{FF2B5EF4-FFF2-40B4-BE49-F238E27FC236}">
                  <a16:creationId xmlns:a16="http://schemas.microsoft.com/office/drawing/2014/main" id="{90CBD902-9E59-4F06-AA9E-F3487FA63826}"/>
                </a:ext>
              </a:extLst>
            </p:cNvPr>
            <p:cNvCxnSpPr>
              <a:cxnSpLocks/>
            </p:cNvCxnSpPr>
            <p:nvPr/>
          </p:nvCxnSpPr>
          <p:spPr>
            <a:xfrm flipH="1">
              <a:off x="8134218" y="4462692"/>
              <a:ext cx="183490" cy="0"/>
            </a:xfrm>
            <a:prstGeom prst="straightConnector1">
              <a:avLst/>
            </a:prstGeom>
            <a:noFill/>
            <a:ln w="19050" cap="sq">
              <a:solidFill>
                <a:srgbClr val="7F7F7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AD06E196-69F1-4816-985C-60F225D00B3E}"/>
                </a:ext>
              </a:extLst>
            </p:cNvPr>
            <p:cNvCxnSpPr>
              <a:cxnSpLocks/>
            </p:cNvCxnSpPr>
            <p:nvPr/>
          </p:nvCxnSpPr>
          <p:spPr>
            <a:xfrm>
              <a:off x="8339413" y="5236186"/>
              <a:ext cx="1634769" cy="0"/>
            </a:xfrm>
            <a:prstGeom prst="straightConnector1">
              <a:avLst/>
            </a:prstGeom>
            <a:noFill/>
            <a:ln w="19050" cap="sq">
              <a:solidFill>
                <a:srgbClr val="7F7F7F"/>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3" name="TextBox 52">
              <a:extLst>
                <a:ext uri="{FF2B5EF4-FFF2-40B4-BE49-F238E27FC236}">
                  <a16:creationId xmlns:a16="http://schemas.microsoft.com/office/drawing/2014/main" id="{F02F5886-DE07-4EC8-82BF-718EAAA1DDEC}"/>
                </a:ext>
              </a:extLst>
            </p:cNvPr>
            <p:cNvSpPr txBox="1"/>
            <p:nvPr/>
          </p:nvSpPr>
          <p:spPr>
            <a:xfrm>
              <a:off x="8633314" y="5236185"/>
              <a:ext cx="1560554" cy="350865"/>
            </a:xfrm>
            <a:prstGeom prst="rect">
              <a:avLst/>
            </a:prstGeom>
            <a:noFill/>
            <a:ln>
              <a:noFill/>
            </a:ln>
          </p:spPr>
          <p:txBody>
            <a:bodyPr wrap="square" lIns="91440" tIns="91440" rIns="91440" bIns="91440" rtlCol="0">
              <a:spAutoFit/>
            </a:bodyPr>
            <a:lstStyle/>
            <a:p>
              <a:pPr>
                <a:lnSpc>
                  <a:spcPct val="90000"/>
                </a:lnSpc>
                <a:spcAft>
                  <a:spcPts val="600"/>
                </a:spcAft>
              </a:pPr>
              <a:r>
                <a:rPr lang="en-US" sz="1200">
                  <a:solidFill>
                    <a:srgbClr val="7F7F7F"/>
                  </a:solidFill>
                </a:rPr>
                <a:t>Concurrent Thread</a:t>
              </a:r>
            </a:p>
          </p:txBody>
        </p:sp>
        <p:sp>
          <p:nvSpPr>
            <p:cNvPr id="64" name="Rectangle 63">
              <a:extLst>
                <a:ext uri="{FF2B5EF4-FFF2-40B4-BE49-F238E27FC236}">
                  <a16:creationId xmlns:a16="http://schemas.microsoft.com/office/drawing/2014/main" id="{AD14B998-E479-4D5A-B288-401107F9E113}"/>
                </a:ext>
              </a:extLst>
            </p:cNvPr>
            <p:cNvSpPr/>
            <p:nvPr/>
          </p:nvSpPr>
          <p:spPr>
            <a:xfrm>
              <a:off x="7280092" y="4725716"/>
              <a:ext cx="881973" cy="307777"/>
            </a:xfrm>
            <a:prstGeom prst="rect">
              <a:avLst/>
            </a:prstGeom>
          </p:spPr>
          <p:txBody>
            <a:bodyPr wrap="none">
              <a:spAutoFit/>
            </a:bodyPr>
            <a:lstStyle/>
            <a:p>
              <a:r>
                <a:rPr lang="en-US" sz="1400" dirty="0">
                  <a:solidFill>
                    <a:srgbClr val="0078D7"/>
                  </a:solidFill>
                  <a:latin typeface="Arial" panose="020B0604020202020204" pitchFamily="34" charset="0"/>
                  <a:cs typeface="Arial" panose="020B0604020202020204" pitchFamily="34" charset="0"/>
                </a:rPr>
                <a:t>DOP = 4</a:t>
              </a:r>
            </a:p>
          </p:txBody>
        </p:sp>
      </p:grpSp>
    </p:spTree>
    <p:extLst>
      <p:ext uri="{BB962C8B-B14F-4D97-AF65-F5344CB8AC3E}">
        <p14:creationId xmlns:p14="http://schemas.microsoft.com/office/powerpoint/2010/main" val="344566555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A1E34-B419-45EB-98C5-B53E4DABA9E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Client Response Buffer</a:t>
            </a:r>
          </a:p>
        </p:txBody>
      </p:sp>
      <p:grpSp>
        <p:nvGrpSpPr>
          <p:cNvPr id="4" name="Group 3">
            <a:extLst>
              <a:ext uri="{FF2B5EF4-FFF2-40B4-BE49-F238E27FC236}">
                <a16:creationId xmlns:a16="http://schemas.microsoft.com/office/drawing/2014/main" id="{9751B766-FF21-46A7-8BCC-E19511CE62DA}"/>
              </a:ext>
            </a:extLst>
          </p:cNvPr>
          <p:cNvGrpSpPr>
            <a:grpSpLocks noChangeAspect="1"/>
          </p:cNvGrpSpPr>
          <p:nvPr/>
        </p:nvGrpSpPr>
        <p:grpSpPr>
          <a:xfrm>
            <a:off x="8522564" y="3045581"/>
            <a:ext cx="1759718" cy="1516750"/>
            <a:chOff x="9192685" y="1928658"/>
            <a:chExt cx="644698" cy="555680"/>
          </a:xfrm>
        </p:grpSpPr>
        <p:sp>
          <p:nvSpPr>
            <p:cNvPr id="5" name="Star: 4 Points 8">
              <a:extLst>
                <a:ext uri="{FF2B5EF4-FFF2-40B4-BE49-F238E27FC236}">
                  <a16:creationId xmlns:a16="http://schemas.microsoft.com/office/drawing/2014/main" id="{9690317E-9637-48CE-91DC-F75962D951AA}"/>
                </a:ext>
              </a:extLst>
            </p:cNvPr>
            <p:cNvSpPr/>
            <p:nvPr/>
          </p:nvSpPr>
          <p:spPr bwMode="auto">
            <a:xfrm>
              <a:off x="9194898" y="1928658"/>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Star: 4 Points 8">
              <a:extLst>
                <a:ext uri="{FF2B5EF4-FFF2-40B4-BE49-F238E27FC236}">
                  <a16:creationId xmlns:a16="http://schemas.microsoft.com/office/drawing/2014/main" id="{F804C8AA-BEEE-4E7C-AE76-AF34494640FC}"/>
                </a:ext>
              </a:extLst>
            </p:cNvPr>
            <p:cNvSpPr/>
            <p:nvPr/>
          </p:nvSpPr>
          <p:spPr bwMode="auto">
            <a:xfrm>
              <a:off x="9678078" y="2401295"/>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Oval 6">
              <a:extLst>
                <a:ext uri="{FF2B5EF4-FFF2-40B4-BE49-F238E27FC236}">
                  <a16:creationId xmlns:a16="http://schemas.microsoft.com/office/drawing/2014/main" id="{B3335A77-9431-45DB-91CA-44AD70062F3B}"/>
                </a:ext>
              </a:extLst>
            </p:cNvPr>
            <p:cNvSpPr/>
            <p:nvPr/>
          </p:nvSpPr>
          <p:spPr bwMode="auto">
            <a:xfrm>
              <a:off x="9310549" y="2033584"/>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9">
              <a:extLst>
                <a:ext uri="{FF2B5EF4-FFF2-40B4-BE49-F238E27FC236}">
                  <a16:creationId xmlns:a16="http://schemas.microsoft.com/office/drawing/2014/main" id="{922DB11E-D8F8-420E-95CE-37314270CE4F}"/>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9" name="Freeform 5">
            <a:extLst>
              <a:ext uri="{FF2B5EF4-FFF2-40B4-BE49-F238E27FC236}">
                <a16:creationId xmlns:a16="http://schemas.microsoft.com/office/drawing/2014/main" id="{ED9DB7FC-5088-49F3-8AAD-60B041AF40F3}"/>
              </a:ext>
            </a:extLst>
          </p:cNvPr>
          <p:cNvSpPr>
            <a:spLocks noEditPoints="1"/>
          </p:cNvSpPr>
          <p:nvPr/>
        </p:nvSpPr>
        <p:spPr bwMode="auto">
          <a:xfrm>
            <a:off x="2672910" y="3080575"/>
            <a:ext cx="423489" cy="70432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cxnSp>
        <p:nvCxnSpPr>
          <p:cNvPr id="10" name="Straight Arrow Connector 9">
            <a:extLst>
              <a:ext uri="{FF2B5EF4-FFF2-40B4-BE49-F238E27FC236}">
                <a16:creationId xmlns:a16="http://schemas.microsoft.com/office/drawing/2014/main" id="{37C803E4-13AF-43DB-A329-F0954BA306BD}"/>
              </a:ext>
            </a:extLst>
          </p:cNvPr>
          <p:cNvCxnSpPr>
            <a:cxnSpLocks/>
          </p:cNvCxnSpPr>
          <p:nvPr/>
        </p:nvCxnSpPr>
        <p:spPr>
          <a:xfrm flipH="1">
            <a:off x="4688480" y="3434202"/>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a:extLst>
              <a:ext uri="{FF2B5EF4-FFF2-40B4-BE49-F238E27FC236}">
                <a16:creationId xmlns:a16="http://schemas.microsoft.com/office/drawing/2014/main" id="{865BDAE6-9CF0-45B8-AF00-56C98BD8C717}"/>
              </a:ext>
            </a:extLst>
          </p:cNvPr>
          <p:cNvCxnSpPr>
            <a:cxnSpLocks/>
          </p:cNvCxnSpPr>
          <p:nvPr/>
        </p:nvCxnSpPr>
        <p:spPr>
          <a:xfrm>
            <a:off x="5022732" y="2322502"/>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54E378F8-E2AF-4DDF-A496-9679789A58C7}"/>
              </a:ext>
            </a:extLst>
          </p:cNvPr>
          <p:cNvCxnSpPr>
            <a:cxnSpLocks/>
          </p:cNvCxnSpPr>
          <p:nvPr/>
        </p:nvCxnSpPr>
        <p:spPr>
          <a:xfrm>
            <a:off x="5009587" y="2322502"/>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6E541C28-9545-49D5-9BFB-78829E27D757}"/>
              </a:ext>
            </a:extLst>
          </p:cNvPr>
          <p:cNvSpPr txBox="1"/>
          <p:nvPr/>
        </p:nvSpPr>
        <p:spPr>
          <a:xfrm>
            <a:off x="5537058" y="2322502"/>
            <a:ext cx="1816526"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First Request</a:t>
            </a:r>
          </a:p>
        </p:txBody>
      </p:sp>
      <p:cxnSp>
        <p:nvCxnSpPr>
          <p:cNvPr id="18" name="Straight Arrow Connector 17">
            <a:extLst>
              <a:ext uri="{FF2B5EF4-FFF2-40B4-BE49-F238E27FC236}">
                <a16:creationId xmlns:a16="http://schemas.microsoft.com/office/drawing/2014/main" id="{82E62BD9-23A0-42FE-B3F1-CBA515103762}"/>
              </a:ext>
            </a:extLst>
          </p:cNvPr>
          <p:cNvCxnSpPr>
            <a:cxnSpLocks/>
          </p:cNvCxnSpPr>
          <p:nvPr/>
        </p:nvCxnSpPr>
        <p:spPr>
          <a:xfrm flipH="1">
            <a:off x="4688480" y="3228794"/>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0" name="Group 19">
            <a:extLst>
              <a:ext uri="{FF2B5EF4-FFF2-40B4-BE49-F238E27FC236}">
                <a16:creationId xmlns:a16="http://schemas.microsoft.com/office/drawing/2014/main" id="{C16F614F-67D3-4342-AE19-61F73D7AB633}"/>
              </a:ext>
            </a:extLst>
          </p:cNvPr>
          <p:cNvGrpSpPr/>
          <p:nvPr/>
        </p:nvGrpSpPr>
        <p:grpSpPr>
          <a:xfrm>
            <a:off x="4019818" y="3254958"/>
            <a:ext cx="370104" cy="366416"/>
            <a:chOff x="5439748" y="810062"/>
            <a:chExt cx="3414577" cy="3380554"/>
          </a:xfrm>
        </p:grpSpPr>
        <p:sp>
          <p:nvSpPr>
            <p:cNvPr id="21" name="Rectangle 20">
              <a:extLst>
                <a:ext uri="{FF2B5EF4-FFF2-40B4-BE49-F238E27FC236}">
                  <a16:creationId xmlns:a16="http://schemas.microsoft.com/office/drawing/2014/main" id="{D9179003-1071-405B-BC65-9787495F2BBD}"/>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2" name="Connector: Elbow 602">
              <a:extLst>
                <a:ext uri="{FF2B5EF4-FFF2-40B4-BE49-F238E27FC236}">
                  <a16:creationId xmlns:a16="http://schemas.microsoft.com/office/drawing/2014/main" id="{DD50427F-5702-470D-9498-B97937E45F49}"/>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Connector: Elbow 603">
              <a:extLst>
                <a:ext uri="{FF2B5EF4-FFF2-40B4-BE49-F238E27FC236}">
                  <a16:creationId xmlns:a16="http://schemas.microsoft.com/office/drawing/2014/main" id="{880F5BC0-A17D-4B97-95B4-75136CCC8D2A}"/>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 name="Connector: Elbow 604">
              <a:extLst>
                <a:ext uri="{FF2B5EF4-FFF2-40B4-BE49-F238E27FC236}">
                  <a16:creationId xmlns:a16="http://schemas.microsoft.com/office/drawing/2014/main" id="{5E29A610-FF12-4903-BB93-2B8C131EACC0}"/>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5" name="Connector: Elbow 605">
              <a:extLst>
                <a:ext uri="{FF2B5EF4-FFF2-40B4-BE49-F238E27FC236}">
                  <a16:creationId xmlns:a16="http://schemas.microsoft.com/office/drawing/2014/main" id="{2F341DDA-E441-448E-BC0F-019E0B0E595E}"/>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6" name="Connector: Elbow 606">
              <a:extLst>
                <a:ext uri="{FF2B5EF4-FFF2-40B4-BE49-F238E27FC236}">
                  <a16:creationId xmlns:a16="http://schemas.microsoft.com/office/drawing/2014/main" id="{250EEFDD-468B-4295-AC1F-F432BC5AE911}"/>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376326D8-B95F-4497-9DB5-EBFB296ECD25}"/>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8F38AAA6-618C-476F-982F-F9CBA11D2632}"/>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DD16948D-E306-469A-957D-F52D754BA31F}"/>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A1738B9D-57BB-4B35-B15B-425AC463AB9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cs typeface="Arial" panose="020B0604020202020204" pitchFamily="34" charset="0"/>
              </a:endParaRPr>
            </a:p>
          </p:txBody>
        </p:sp>
      </p:grpSp>
      <p:sp>
        <p:nvSpPr>
          <p:cNvPr id="33" name="TextBox 32">
            <a:extLst>
              <a:ext uri="{FF2B5EF4-FFF2-40B4-BE49-F238E27FC236}">
                <a16:creationId xmlns:a16="http://schemas.microsoft.com/office/drawing/2014/main" id="{105C28F2-39EE-41D6-BC82-0B507BB269D1}"/>
              </a:ext>
            </a:extLst>
          </p:cNvPr>
          <p:cNvSpPr txBox="1"/>
          <p:nvPr/>
        </p:nvSpPr>
        <p:spPr>
          <a:xfrm>
            <a:off x="5537058" y="3411998"/>
            <a:ext cx="1816526"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First Response</a:t>
            </a:r>
          </a:p>
        </p:txBody>
      </p:sp>
      <p:cxnSp>
        <p:nvCxnSpPr>
          <p:cNvPr id="34" name="Straight Arrow Connector 33">
            <a:extLst>
              <a:ext uri="{FF2B5EF4-FFF2-40B4-BE49-F238E27FC236}">
                <a16:creationId xmlns:a16="http://schemas.microsoft.com/office/drawing/2014/main" id="{7198525C-8491-4304-A8BC-5E3F5BAFB6DB}"/>
              </a:ext>
            </a:extLst>
          </p:cNvPr>
          <p:cNvCxnSpPr>
            <a:cxnSpLocks/>
          </p:cNvCxnSpPr>
          <p:nvPr/>
        </p:nvCxnSpPr>
        <p:spPr>
          <a:xfrm flipV="1">
            <a:off x="5035877" y="4593905"/>
            <a:ext cx="28608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AB312972-2EE7-496C-80E9-6B49045D4C84}"/>
              </a:ext>
            </a:extLst>
          </p:cNvPr>
          <p:cNvCxnSpPr>
            <a:cxnSpLocks/>
          </p:cNvCxnSpPr>
          <p:nvPr/>
        </p:nvCxnSpPr>
        <p:spPr>
          <a:xfrm flipV="1">
            <a:off x="5022732" y="3687614"/>
            <a:ext cx="0" cy="906291"/>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45599D3-B686-4448-A2CC-ADFF40A191F8}"/>
              </a:ext>
            </a:extLst>
          </p:cNvPr>
          <p:cNvSpPr txBox="1"/>
          <p:nvPr/>
        </p:nvSpPr>
        <p:spPr>
          <a:xfrm>
            <a:off x="5537058" y="4609032"/>
            <a:ext cx="2159204"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Concurrent Request</a:t>
            </a:r>
          </a:p>
        </p:txBody>
      </p:sp>
      <p:cxnSp>
        <p:nvCxnSpPr>
          <p:cNvPr id="37" name="Straight Arrow Connector 36">
            <a:extLst>
              <a:ext uri="{FF2B5EF4-FFF2-40B4-BE49-F238E27FC236}">
                <a16:creationId xmlns:a16="http://schemas.microsoft.com/office/drawing/2014/main" id="{2027BD49-AE59-4BA4-8FE4-701A8D597C36}"/>
              </a:ext>
            </a:extLst>
          </p:cNvPr>
          <p:cNvCxnSpPr>
            <a:cxnSpLocks/>
          </p:cNvCxnSpPr>
          <p:nvPr/>
        </p:nvCxnSpPr>
        <p:spPr>
          <a:xfrm flipH="1" flipV="1">
            <a:off x="4701625" y="3687613"/>
            <a:ext cx="321107"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F67656CD-754D-44FA-89E1-8B8ACF05559E}"/>
              </a:ext>
            </a:extLst>
          </p:cNvPr>
          <p:cNvCxnSpPr>
            <a:cxnSpLocks/>
          </p:cNvCxnSpPr>
          <p:nvPr/>
        </p:nvCxnSpPr>
        <p:spPr>
          <a:xfrm flipH="1">
            <a:off x="4701624" y="5231841"/>
            <a:ext cx="3195098"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8B2BD406-794C-4B44-9A51-9F566F073C11}"/>
              </a:ext>
            </a:extLst>
          </p:cNvPr>
          <p:cNvSpPr txBox="1"/>
          <p:nvPr/>
        </p:nvSpPr>
        <p:spPr>
          <a:xfrm>
            <a:off x="5550201" y="5209637"/>
            <a:ext cx="2333375"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Concurrent Response</a:t>
            </a:r>
          </a:p>
        </p:txBody>
      </p:sp>
      <p:sp>
        <p:nvSpPr>
          <p:cNvPr id="41" name="Freeform 26">
            <a:extLst>
              <a:ext uri="{FF2B5EF4-FFF2-40B4-BE49-F238E27FC236}">
                <a16:creationId xmlns:a16="http://schemas.microsoft.com/office/drawing/2014/main" id="{D4771188-B6A7-4186-BF2D-CECAB7601691}"/>
              </a:ext>
            </a:extLst>
          </p:cNvPr>
          <p:cNvSpPr>
            <a:spLocks/>
          </p:cNvSpPr>
          <p:nvPr/>
        </p:nvSpPr>
        <p:spPr bwMode="auto">
          <a:xfrm>
            <a:off x="3850978"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6">
            <a:extLst>
              <a:ext uri="{FF2B5EF4-FFF2-40B4-BE49-F238E27FC236}">
                <a16:creationId xmlns:a16="http://schemas.microsoft.com/office/drawing/2014/main" id="{7F883F20-BE2E-46F0-9B44-EE61AAC8311E}"/>
              </a:ext>
            </a:extLst>
          </p:cNvPr>
          <p:cNvSpPr>
            <a:spLocks/>
          </p:cNvSpPr>
          <p:nvPr/>
        </p:nvSpPr>
        <p:spPr bwMode="auto">
          <a:xfrm>
            <a:off x="3983309"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6">
            <a:extLst>
              <a:ext uri="{FF2B5EF4-FFF2-40B4-BE49-F238E27FC236}">
                <a16:creationId xmlns:a16="http://schemas.microsoft.com/office/drawing/2014/main" id="{B67EA076-DBB4-4F99-BD55-0F9FE12C1968}"/>
              </a:ext>
            </a:extLst>
          </p:cNvPr>
          <p:cNvSpPr>
            <a:spLocks/>
          </p:cNvSpPr>
          <p:nvPr/>
        </p:nvSpPr>
        <p:spPr bwMode="auto">
          <a:xfrm>
            <a:off x="4118255"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79B4804C-895B-4DD1-9CF4-C3F8EF5B96D7}"/>
              </a:ext>
            </a:extLst>
          </p:cNvPr>
          <p:cNvSpPr>
            <a:spLocks/>
          </p:cNvSpPr>
          <p:nvPr/>
        </p:nvSpPr>
        <p:spPr bwMode="auto">
          <a:xfrm>
            <a:off x="4254798" y="5120983"/>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26">
            <a:extLst>
              <a:ext uri="{FF2B5EF4-FFF2-40B4-BE49-F238E27FC236}">
                <a16:creationId xmlns:a16="http://schemas.microsoft.com/office/drawing/2014/main" id="{A47F2A76-8327-4D1C-9E24-0491356F2323}"/>
              </a:ext>
            </a:extLst>
          </p:cNvPr>
          <p:cNvSpPr>
            <a:spLocks/>
          </p:cNvSpPr>
          <p:nvPr/>
        </p:nvSpPr>
        <p:spPr bwMode="auto">
          <a:xfrm>
            <a:off x="4391341" y="5120982"/>
            <a:ext cx="113280" cy="177307"/>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0B0BB3C-5E2A-450A-86DA-E6A1A4AFC9FC}"/>
              </a:ext>
            </a:extLst>
          </p:cNvPr>
          <p:cNvSpPr txBox="1"/>
          <p:nvPr/>
        </p:nvSpPr>
        <p:spPr>
          <a:xfrm>
            <a:off x="3546514" y="5317557"/>
            <a:ext cx="1370041"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a:t>Client Buffer</a:t>
            </a:r>
          </a:p>
        </p:txBody>
      </p:sp>
      <p:cxnSp>
        <p:nvCxnSpPr>
          <p:cNvPr id="47" name="Straight Arrow Connector 46">
            <a:extLst>
              <a:ext uri="{FF2B5EF4-FFF2-40B4-BE49-F238E27FC236}">
                <a16:creationId xmlns:a16="http://schemas.microsoft.com/office/drawing/2014/main" id="{61897EEC-6E8B-48F8-96B5-87B9AEE63732}"/>
              </a:ext>
            </a:extLst>
          </p:cNvPr>
          <p:cNvCxnSpPr>
            <a:cxnSpLocks/>
          </p:cNvCxnSpPr>
          <p:nvPr/>
        </p:nvCxnSpPr>
        <p:spPr>
          <a:xfrm flipV="1">
            <a:off x="4183026" y="3763285"/>
            <a:ext cx="0" cy="120015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Arrow Connector 51">
            <a:extLst>
              <a:ext uri="{FF2B5EF4-FFF2-40B4-BE49-F238E27FC236}">
                <a16:creationId xmlns:a16="http://schemas.microsoft.com/office/drawing/2014/main" id="{0A19CE79-A45E-42D3-B0FF-E82017975CC8}"/>
              </a:ext>
            </a:extLst>
          </p:cNvPr>
          <p:cNvCxnSpPr>
            <a:cxnSpLocks/>
          </p:cNvCxnSpPr>
          <p:nvPr/>
        </p:nvCxnSpPr>
        <p:spPr>
          <a:xfrm flipH="1">
            <a:off x="3244774" y="3424207"/>
            <a:ext cx="606204" cy="0"/>
          </a:xfrm>
          <a:prstGeom prst="straightConnector1">
            <a:avLst/>
          </a:prstGeom>
          <a:noFill/>
          <a:ln w="19050" cap="sq">
            <a:solidFill>
              <a:schemeClr val="bg1">
                <a:lumMod val="5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8" name="Oval 47">
            <a:extLst>
              <a:ext uri="{FF2B5EF4-FFF2-40B4-BE49-F238E27FC236}">
                <a16:creationId xmlns:a16="http://schemas.microsoft.com/office/drawing/2014/main" id="{BBAEA3F5-78EA-4EEE-9CAC-389107AC2D57}"/>
              </a:ext>
            </a:extLst>
          </p:cNvPr>
          <p:cNvSpPr>
            <a:spLocks noChangeAspect="1"/>
          </p:cNvSpPr>
          <p:nvPr/>
        </p:nvSpPr>
        <p:spPr>
          <a:xfrm>
            <a:off x="3455665" y="320672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1</a:t>
            </a:r>
          </a:p>
        </p:txBody>
      </p:sp>
      <p:sp>
        <p:nvSpPr>
          <p:cNvPr id="50" name="Oval 49">
            <a:extLst>
              <a:ext uri="{FF2B5EF4-FFF2-40B4-BE49-F238E27FC236}">
                <a16:creationId xmlns:a16="http://schemas.microsoft.com/office/drawing/2014/main" id="{0A506E70-E5FA-44F6-86A3-75058D334186}"/>
              </a:ext>
            </a:extLst>
          </p:cNvPr>
          <p:cNvSpPr>
            <a:spLocks noChangeAspect="1"/>
          </p:cNvSpPr>
          <p:nvPr/>
        </p:nvSpPr>
        <p:spPr>
          <a:xfrm>
            <a:off x="6324161" y="320672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92C2E8"/>
                </a:solidFill>
                <a:latin typeface="Arial" panose="020B0604020202020204" pitchFamily="34" charset="0"/>
                <a:ea typeface=""/>
                <a:cs typeface=""/>
              </a:rPr>
              <a:t>3</a:t>
            </a:r>
            <a:endPar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endParaRPr>
          </a:p>
        </p:txBody>
      </p:sp>
      <p:sp>
        <p:nvSpPr>
          <p:cNvPr id="51" name="Oval 50">
            <a:extLst>
              <a:ext uri="{FF2B5EF4-FFF2-40B4-BE49-F238E27FC236}">
                <a16:creationId xmlns:a16="http://schemas.microsoft.com/office/drawing/2014/main" id="{3F908404-D531-48D0-B839-BCF270128E81}"/>
              </a:ext>
            </a:extLst>
          </p:cNvPr>
          <p:cNvSpPr>
            <a:spLocks noChangeAspect="1"/>
          </p:cNvSpPr>
          <p:nvPr/>
        </p:nvSpPr>
        <p:spPr>
          <a:xfrm>
            <a:off x="6330359" y="2084002"/>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2</a:t>
            </a:r>
          </a:p>
        </p:txBody>
      </p:sp>
      <p:sp>
        <p:nvSpPr>
          <p:cNvPr id="53" name="Oval 52">
            <a:extLst>
              <a:ext uri="{FF2B5EF4-FFF2-40B4-BE49-F238E27FC236}">
                <a16:creationId xmlns:a16="http://schemas.microsoft.com/office/drawing/2014/main" id="{C8E521E2-3C7F-4777-BA12-2EA82B9120AF}"/>
              </a:ext>
            </a:extLst>
          </p:cNvPr>
          <p:cNvSpPr>
            <a:spLocks noChangeAspect="1"/>
          </p:cNvSpPr>
          <p:nvPr/>
        </p:nvSpPr>
        <p:spPr>
          <a:xfrm>
            <a:off x="6330359" y="4363360"/>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4</a:t>
            </a:r>
          </a:p>
        </p:txBody>
      </p:sp>
      <p:sp>
        <p:nvSpPr>
          <p:cNvPr id="54" name="Oval 53">
            <a:extLst>
              <a:ext uri="{FF2B5EF4-FFF2-40B4-BE49-F238E27FC236}">
                <a16:creationId xmlns:a16="http://schemas.microsoft.com/office/drawing/2014/main" id="{C5B8C792-FCF2-4D04-90DE-FA0B40F6F759}"/>
              </a:ext>
            </a:extLst>
          </p:cNvPr>
          <p:cNvSpPr>
            <a:spLocks noChangeAspect="1"/>
          </p:cNvSpPr>
          <p:nvPr/>
        </p:nvSpPr>
        <p:spPr>
          <a:xfrm>
            <a:off x="6330359" y="4998365"/>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5</a:t>
            </a:r>
          </a:p>
        </p:txBody>
      </p:sp>
      <p:sp>
        <p:nvSpPr>
          <p:cNvPr id="55" name="Oval 54">
            <a:extLst>
              <a:ext uri="{FF2B5EF4-FFF2-40B4-BE49-F238E27FC236}">
                <a16:creationId xmlns:a16="http://schemas.microsoft.com/office/drawing/2014/main" id="{B55E5D87-7244-46F9-93C9-ECC32ADB1D67}"/>
              </a:ext>
            </a:extLst>
          </p:cNvPr>
          <p:cNvSpPr>
            <a:spLocks noChangeAspect="1"/>
          </p:cNvSpPr>
          <p:nvPr/>
        </p:nvSpPr>
        <p:spPr>
          <a:xfrm>
            <a:off x="3907618" y="4363360"/>
            <a:ext cx="182880" cy="18288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92C2E8"/>
                </a:solidFill>
                <a:effectLst/>
                <a:uLnTx/>
                <a:uFillTx/>
                <a:latin typeface="Arial" panose="020B0604020202020204" pitchFamily="34" charset="0"/>
                <a:ea typeface=""/>
                <a:cs typeface=""/>
              </a:rPr>
              <a:t>6</a:t>
            </a:r>
          </a:p>
        </p:txBody>
      </p:sp>
    </p:spTree>
    <p:extLst>
      <p:ext uri="{BB962C8B-B14F-4D97-AF65-F5344CB8AC3E}">
        <p14:creationId xmlns:p14="http://schemas.microsoft.com/office/powerpoint/2010/main" val="6042092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7" y="289957"/>
            <a:ext cx="11491640" cy="899537"/>
          </a:xfrm>
        </p:spPr>
        <p:txBody>
          <a:bodyPr>
            <a:normAutofit/>
          </a:bodyPr>
          <a:lstStyle/>
          <a:p>
            <a:r>
              <a:rPr lang="en-US" sz="3600"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5213" y="1821714"/>
            <a:ext cx="6824393" cy="1512209"/>
          </a:xfrm>
        </p:spPr>
        <p:txBody>
          <a:bodyPr/>
          <a:lstStyle/>
          <a:p>
            <a:pPr defTabSz="914225">
              <a:spcBef>
                <a:spcPts val="1000"/>
              </a:spcBef>
              <a:buClr>
                <a:schemeClr val="bg1"/>
              </a:buClr>
              <a:buSzTx/>
            </a:pPr>
            <a:r>
              <a:rPr lang="en-US" sz="1600" dirty="0"/>
              <a:t>Azure Cosmos DB’s schema-less service automatically indexes all your data, regardless of the data model, to delivery blazing fast queries. </a:t>
            </a:r>
          </a:p>
          <a:p>
            <a:pPr defTabSz="914225">
              <a:spcBef>
                <a:spcPts val="1000"/>
              </a:spcBef>
              <a:buClr>
                <a:schemeClr val="bg1"/>
              </a:buClr>
              <a:buSzTx/>
            </a:pPr>
            <a:endParaRPr lang="en-US" sz="1600" dirty="0"/>
          </a:p>
          <a:p>
            <a:pPr defTabSz="914225">
              <a:spcBef>
                <a:spcPts val="1000"/>
              </a:spcBef>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703206" y="4377783"/>
          <a:ext cx="5058501" cy="2011529"/>
        </p:xfrm>
        <a:graphic>
          <a:graphicData uri="http://schemas.openxmlformats.org/drawingml/2006/table">
            <a:tbl>
              <a:tblPr bandRow="1">
                <a:tableStyleId>{5940675A-B579-460E-94D1-54222C63F5DA}</a:tableStyleId>
              </a:tblPr>
              <a:tblGrid>
                <a:gridCol w="671415">
                  <a:extLst>
                    <a:ext uri="{9D8B030D-6E8A-4147-A177-3AD203B41FA5}">
                      <a16:colId xmlns:a16="http://schemas.microsoft.com/office/drawing/2014/main" val="2670246503"/>
                    </a:ext>
                  </a:extLst>
                </a:gridCol>
                <a:gridCol w="772094">
                  <a:extLst>
                    <a:ext uri="{9D8B030D-6E8A-4147-A177-3AD203B41FA5}">
                      <a16:colId xmlns:a16="http://schemas.microsoft.com/office/drawing/2014/main" val="2840900199"/>
                    </a:ext>
                  </a:extLst>
                </a:gridCol>
                <a:gridCol w="872718">
                  <a:extLst>
                    <a:ext uri="{9D8B030D-6E8A-4147-A177-3AD203B41FA5}">
                      <a16:colId xmlns:a16="http://schemas.microsoft.com/office/drawing/2014/main" val="1650129827"/>
                    </a:ext>
                  </a:extLst>
                </a:gridCol>
                <a:gridCol w="845166">
                  <a:extLst>
                    <a:ext uri="{9D8B030D-6E8A-4147-A177-3AD203B41FA5}">
                      <a16:colId xmlns:a16="http://schemas.microsoft.com/office/drawing/2014/main" val="950206156"/>
                    </a:ext>
                  </a:extLst>
                </a:gridCol>
                <a:gridCol w="592426">
                  <a:extLst>
                    <a:ext uri="{9D8B030D-6E8A-4147-A177-3AD203B41FA5}">
                      <a16:colId xmlns:a16="http://schemas.microsoft.com/office/drawing/2014/main" val="3466473001"/>
                    </a:ext>
                  </a:extLst>
                </a:gridCol>
                <a:gridCol w="670291">
                  <a:extLst>
                    <a:ext uri="{9D8B030D-6E8A-4147-A177-3AD203B41FA5}">
                      <a16:colId xmlns:a16="http://schemas.microsoft.com/office/drawing/2014/main" val="2620842981"/>
                    </a:ext>
                  </a:extLst>
                </a:gridCol>
                <a:gridCol w="634391">
                  <a:extLst>
                    <a:ext uri="{9D8B030D-6E8A-4147-A177-3AD203B41FA5}">
                      <a16:colId xmlns:a16="http://schemas.microsoft.com/office/drawing/2014/main" val="4196825317"/>
                    </a:ext>
                  </a:extLst>
                </a:gridCol>
              </a:tblGrid>
              <a:tr h="365708">
                <a:tc>
                  <a:txBody>
                    <a:bodyPr/>
                    <a:lstStyle/>
                    <a:p>
                      <a:r>
                        <a:rPr lang="en-US" sz="900" dirty="0">
                          <a:solidFill>
                            <a:schemeClr val="bg1"/>
                          </a:solidFill>
                          <a:latin typeface="Arial" panose="020B0604020202020204" pitchFamily="34" charset="0"/>
                          <a:cs typeface="Arial" panose="020B0604020202020204" pitchFamily="34" charset="0"/>
                        </a:rPr>
                        <a:t>Item</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marL="91427" marR="91427" marT="45713" marB="45713"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365708">
                <a:tc>
                  <a:txBody>
                    <a:bodyPr/>
                    <a:lstStyle/>
                    <a:p>
                      <a:r>
                        <a:rPr lang="en-US" sz="900"/>
                        <a:t>Geek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502849">
                <a:tc>
                  <a:txBody>
                    <a:bodyPr/>
                    <a:lstStyle/>
                    <a:p>
                      <a:r>
                        <a:rPr lang="en-US" sz="900"/>
                        <a:t>Coffee Bean mug</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777130">
                <a:tc>
                  <a:txBody>
                    <a:bodyPr/>
                    <a:lstStyle/>
                    <a:p>
                      <a:r>
                        <a:rPr lang="en-US" sz="900"/>
                        <a:t>Surface book</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marL="91427" marR="91427" marT="45713" marB="45713">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15383" y="2980753"/>
            <a:ext cx="6095136" cy="1824502"/>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index management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Synchronous auto-indexing</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Freedom from schema + index management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Works across every data model</a:t>
            </a:r>
          </a:p>
          <a:p>
            <a:pPr marL="285750" indent="-285750" defTabSz="914225">
              <a:spcBef>
                <a:spcPts val="1000"/>
              </a:spcBef>
              <a:buFont typeface="Arial" panose="020B0604020202020204" pitchFamily="34"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Ingest and serve data back out in milliseconds</a:t>
            </a:r>
          </a:p>
        </p:txBody>
      </p:sp>
      <p:grpSp>
        <p:nvGrpSpPr>
          <p:cNvPr id="4" name="Group 3"/>
          <p:cNvGrpSpPr/>
          <p:nvPr/>
        </p:nvGrpSpPr>
        <p:grpSpPr>
          <a:xfrm>
            <a:off x="7002684" y="2108508"/>
            <a:ext cx="4459545" cy="1956415"/>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latin typeface="Arial" panose="020B0604020202020204" pitchFamily="34" charset="0"/>
              </a:endParaRPr>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27" tIns="45713" rIns="91427" bIns="45713" numCol="1" anchor="ctr" anchorCtr="0" compatLnSpc="1">
              <a:prstTxWarp prst="textNoShape">
                <a:avLst/>
              </a:prstTxWarp>
            </a:bodyPr>
            <a:lstStyle/>
            <a:p>
              <a:pPr defTabSz="914225">
                <a:defRPr/>
              </a:pPr>
              <a:endParaRPr lang="en-US" sz="700" kern="0" dirty="0">
                <a:solidFill>
                  <a:srgbClr val="0078D7"/>
                </a:solidFill>
                <a:latin typeface="Arial" panose="020B0604020202020204" pitchFamily="34" charset="0"/>
              </a:endParaRPr>
            </a:p>
          </p:txBody>
        </p:sp>
        <p:grpSp>
          <p:nvGrpSpPr>
            <p:cNvPr id="19" name="Group 18"/>
            <p:cNvGrpSpPr/>
            <p:nvPr/>
          </p:nvGrpSpPr>
          <p:grpSpPr>
            <a:xfrm>
              <a:off x="7015941" y="2114955"/>
              <a:ext cx="1010624" cy="703256"/>
              <a:chOff x="7015941" y="2114955"/>
              <a:chExt cx="1010624" cy="703256"/>
            </a:xfrm>
          </p:grpSpPr>
          <p:sp>
            <p:nvSpPr>
              <p:cNvPr id="11" name="TextBox 10"/>
              <p:cNvSpPr txBox="1"/>
              <p:nvPr/>
            </p:nvSpPr>
            <p:spPr>
              <a:xfrm>
                <a:off x="7015941" y="2114955"/>
                <a:ext cx="1010624" cy="544801"/>
              </a:xfrm>
              <a:prstGeom prst="rect">
                <a:avLst/>
              </a:prstGeom>
              <a:noFill/>
            </p:spPr>
            <p:txBody>
              <a:bodyPr wrap="none" lIns="182854" tIns="146284" rIns="182854" bIns="146284" rtlCol="0">
                <a:spAutoFit/>
              </a:bodyPr>
              <a:lstStyle/>
              <a:p>
                <a:pPr defTabSz="914225">
                  <a:lnSpc>
                    <a:spcPct val="90000"/>
                  </a:lnSpc>
                  <a:spcAft>
                    <a:spcPts val="600"/>
                  </a:spcAft>
                </a:pPr>
                <a:r>
                  <a:rPr lang="en-US" dirty="0">
                    <a:solidFill>
                      <a:srgbClr val="0177D7"/>
                    </a:solidFill>
                    <a:latin typeface="Arial" panose="020B0604020202020204" pitchFamily="34" charset="0"/>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7846152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SDK Query Options</a:t>
            </a:r>
          </a:p>
        </p:txBody>
      </p:sp>
      <p:sp>
        <p:nvSpPr>
          <p:cNvPr id="3" name="Text Placeholder 2">
            <a:extLst>
              <a:ext uri="{FF2B5EF4-FFF2-40B4-BE49-F238E27FC236}">
                <a16:creationId xmlns:a16="http://schemas.microsoft.com/office/drawing/2014/main" id="{4C9E245A-7521-4550-AC69-5FE3B4FA85A8}"/>
              </a:ext>
            </a:extLst>
          </p:cNvPr>
          <p:cNvSpPr>
            <a:spLocks noGrp="1"/>
          </p:cNvSpPr>
          <p:nvPr>
            <p:ph type="body" sz="quarter" idx="10"/>
          </p:nvPr>
        </p:nvSpPr>
        <p:spPr>
          <a:xfrm>
            <a:off x="269239" y="1640845"/>
            <a:ext cx="10477529" cy="757130"/>
          </a:xfrm>
        </p:spPr>
        <p:txBody>
          <a:bodyPr/>
          <a:lstStyle/>
          <a:p>
            <a:r>
              <a:rPr lang="en-US" sz="1600"/>
              <a:t>These two options can be tuned through the </a:t>
            </a:r>
            <a:r>
              <a:rPr lang="en-US" sz="1600" err="1"/>
              <a:t>sdk</a:t>
            </a:r>
            <a:r>
              <a:rPr lang="en-US" sz="1600"/>
              <a:t>. While there are tradeoffs for each, it is important to understand that neither has any impact on total RU’s consumed</a:t>
            </a:r>
          </a:p>
        </p:txBody>
      </p:sp>
      <p:sp>
        <p:nvSpPr>
          <p:cNvPr id="4" name="Arrow: Right 3">
            <a:extLst>
              <a:ext uri="{FF2B5EF4-FFF2-40B4-BE49-F238E27FC236}">
                <a16:creationId xmlns:a16="http://schemas.microsoft.com/office/drawing/2014/main" id="{950645E0-3FF3-426B-8E17-5EDF4B4EFB2A}"/>
              </a:ext>
            </a:extLst>
          </p:cNvPr>
          <p:cNvSpPr/>
          <p:nvPr/>
        </p:nvSpPr>
        <p:spPr bwMode="auto">
          <a:xfrm>
            <a:off x="934211" y="3429000"/>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Max Degree of Parallelism</a:t>
            </a:r>
          </a:p>
        </p:txBody>
      </p:sp>
      <p:sp>
        <p:nvSpPr>
          <p:cNvPr id="5" name="TextBox 4">
            <a:extLst>
              <a:ext uri="{FF2B5EF4-FFF2-40B4-BE49-F238E27FC236}">
                <a16:creationId xmlns:a16="http://schemas.microsoft.com/office/drawing/2014/main" id="{F677B670-3D6B-4F97-9EC7-3CA979F21B2F}"/>
              </a:ext>
            </a:extLst>
          </p:cNvPr>
          <p:cNvSpPr txBox="1"/>
          <p:nvPr/>
        </p:nvSpPr>
        <p:spPr>
          <a:xfrm>
            <a:off x="587641" y="3538853"/>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6" name="TextBox 5">
            <a:extLst>
              <a:ext uri="{FF2B5EF4-FFF2-40B4-BE49-F238E27FC236}">
                <a16:creationId xmlns:a16="http://schemas.microsoft.com/office/drawing/2014/main" id="{27C28EFA-2A70-4CE5-9D9B-1B4BCF6F8A77}"/>
              </a:ext>
            </a:extLst>
          </p:cNvPr>
          <p:cNvSpPr txBox="1"/>
          <p:nvPr/>
        </p:nvSpPr>
        <p:spPr>
          <a:xfrm>
            <a:off x="11269331" y="3483453"/>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8" name="Arrow: Right 7">
            <a:extLst>
              <a:ext uri="{FF2B5EF4-FFF2-40B4-BE49-F238E27FC236}">
                <a16:creationId xmlns:a16="http://schemas.microsoft.com/office/drawing/2014/main" id="{F3BC57F8-82F6-438B-998F-BB7D4C6C229A}"/>
              </a:ext>
            </a:extLst>
          </p:cNvPr>
          <p:cNvSpPr/>
          <p:nvPr/>
        </p:nvSpPr>
        <p:spPr bwMode="auto">
          <a:xfrm>
            <a:off x="934211" y="5345475"/>
            <a:ext cx="10150454" cy="5768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Max Buffered Item Count</a:t>
            </a:r>
          </a:p>
        </p:txBody>
      </p:sp>
      <p:sp>
        <p:nvSpPr>
          <p:cNvPr id="9" name="TextBox 8">
            <a:extLst>
              <a:ext uri="{FF2B5EF4-FFF2-40B4-BE49-F238E27FC236}">
                <a16:creationId xmlns:a16="http://schemas.microsoft.com/office/drawing/2014/main" id="{1B6F774B-4C0B-4D4A-B130-7184FBD00B33}"/>
              </a:ext>
            </a:extLst>
          </p:cNvPr>
          <p:cNvSpPr txBox="1"/>
          <p:nvPr/>
        </p:nvSpPr>
        <p:spPr>
          <a:xfrm>
            <a:off x="587641" y="5455328"/>
            <a:ext cx="161904" cy="332399"/>
          </a:xfrm>
          <a:prstGeom prst="rect">
            <a:avLst/>
          </a:prstGeom>
          <a:noFill/>
        </p:spPr>
        <p:txBody>
          <a:bodyPr wrap="none" lIns="0" tIns="0" rIns="0" bIns="0" rtlCol="0">
            <a:spAutoFit/>
          </a:bodyPr>
          <a:lstStyle/>
          <a:p>
            <a:pPr>
              <a:lnSpc>
                <a:spcPct val="90000"/>
              </a:lnSpc>
              <a:spcAft>
                <a:spcPts val="600"/>
              </a:spcAft>
            </a:pPr>
            <a:r>
              <a:rPr lang="en-US" sz="2400">
                <a:gradFill>
                  <a:gsLst>
                    <a:gs pos="2917">
                      <a:schemeClr val="tx1"/>
                    </a:gs>
                    <a:gs pos="30000">
                      <a:schemeClr val="tx1"/>
                    </a:gs>
                  </a:gsLst>
                  <a:lin ang="5400000" scaled="0"/>
                </a:gradFill>
              </a:rPr>
              <a:t>0</a:t>
            </a:r>
          </a:p>
        </p:txBody>
      </p:sp>
      <p:sp>
        <p:nvSpPr>
          <p:cNvPr id="10" name="TextBox 9">
            <a:extLst>
              <a:ext uri="{FF2B5EF4-FFF2-40B4-BE49-F238E27FC236}">
                <a16:creationId xmlns:a16="http://schemas.microsoft.com/office/drawing/2014/main" id="{C05243CE-7364-4B7A-A26E-82D116EB4C00}"/>
              </a:ext>
            </a:extLst>
          </p:cNvPr>
          <p:cNvSpPr txBox="1"/>
          <p:nvPr/>
        </p:nvSpPr>
        <p:spPr>
          <a:xfrm>
            <a:off x="11269331" y="5399928"/>
            <a:ext cx="335028" cy="443198"/>
          </a:xfrm>
          <a:prstGeom prst="rect">
            <a:avLst/>
          </a:prstGeom>
          <a:noFill/>
        </p:spPr>
        <p:txBody>
          <a:bodyPr wrap="none" lIns="0" tIns="0" rIns="0" bIns="0" rtlCol="0">
            <a:spAutoFit/>
          </a:bodyPr>
          <a:lstStyle/>
          <a:p>
            <a:pPr>
              <a:lnSpc>
                <a:spcPct val="90000"/>
              </a:lnSpc>
              <a:spcAft>
                <a:spcPts val="600"/>
              </a:spcAft>
            </a:pPr>
            <a:r>
              <a:rPr lang="en-US" sz="3200">
                <a:gradFill>
                  <a:gsLst>
                    <a:gs pos="2917">
                      <a:schemeClr val="tx1"/>
                    </a:gs>
                    <a:gs pos="30000">
                      <a:schemeClr val="tx1"/>
                    </a:gs>
                  </a:gsLst>
                  <a:lin ang="5400000" scaled="0"/>
                </a:gradFill>
              </a:rPr>
              <a:t>∞</a:t>
            </a:r>
          </a:p>
        </p:txBody>
      </p:sp>
      <p:sp>
        <p:nvSpPr>
          <p:cNvPr id="11" name="TextBox 10">
            <a:extLst>
              <a:ext uri="{FF2B5EF4-FFF2-40B4-BE49-F238E27FC236}">
                <a16:creationId xmlns:a16="http://schemas.microsoft.com/office/drawing/2014/main" id="{B060D58B-F995-4D27-B44A-EC8998CA00E4}"/>
              </a:ext>
            </a:extLst>
          </p:cNvPr>
          <p:cNvSpPr txBox="1"/>
          <p:nvPr/>
        </p:nvSpPr>
        <p:spPr>
          <a:xfrm>
            <a:off x="934211" y="4880732"/>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Smaller Memory Footprint</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2" name="TextBox 11">
            <a:extLst>
              <a:ext uri="{FF2B5EF4-FFF2-40B4-BE49-F238E27FC236}">
                <a16:creationId xmlns:a16="http://schemas.microsoft.com/office/drawing/2014/main" id="{45A52722-DC44-445D-954D-84A999E4D5CC}"/>
              </a:ext>
            </a:extLst>
          </p:cNvPr>
          <p:cNvSpPr txBox="1"/>
          <p:nvPr/>
        </p:nvSpPr>
        <p:spPr>
          <a:xfrm>
            <a:off x="934211" y="2961563"/>
            <a:ext cx="2687968" cy="464743"/>
          </a:xfrm>
          <a:prstGeom prst="rect">
            <a:avLst/>
          </a:prstGeom>
          <a:noFill/>
        </p:spPr>
        <p:txBody>
          <a:bodyPr wrap="square" lIns="0" tIns="0" rIns="0" bIns="0" rtlCol="0">
            <a:spAutoFit/>
          </a:bodyPr>
          <a:lstStyle/>
          <a:p>
            <a:pPr>
              <a:lnSpc>
                <a:spcPct val="90000"/>
              </a:lnSpc>
              <a:spcAft>
                <a:spcPts val="600"/>
              </a:spcAft>
            </a:pPr>
            <a:r>
              <a:rPr lang="en-US" sz="1400">
                <a:gradFill>
                  <a:gsLst>
                    <a:gs pos="2917">
                      <a:schemeClr val="tx1"/>
                    </a:gs>
                    <a:gs pos="30000">
                      <a:schemeClr val="tx1"/>
                    </a:gs>
                  </a:gsLst>
                  <a:lin ang="5400000" scaled="0"/>
                </a:gradFill>
              </a:rPr>
              <a:t>Decreased Thread Usage</a:t>
            </a:r>
          </a:p>
          <a:p>
            <a:pPr>
              <a:lnSpc>
                <a:spcPct val="90000"/>
              </a:lnSpc>
              <a:spcAft>
                <a:spcPts val="600"/>
              </a:spcAft>
            </a:pPr>
            <a:r>
              <a:rPr lang="en-US" sz="1400">
                <a:gradFill>
                  <a:gsLst>
                    <a:gs pos="2917">
                      <a:schemeClr val="tx1"/>
                    </a:gs>
                    <a:gs pos="30000">
                      <a:schemeClr val="tx1"/>
                    </a:gs>
                  </a:gsLst>
                  <a:lin ang="5400000" scaled="0"/>
                </a:gradFill>
              </a:rPr>
              <a:t>Slower Performance</a:t>
            </a:r>
          </a:p>
        </p:txBody>
      </p:sp>
      <p:sp>
        <p:nvSpPr>
          <p:cNvPr id="13" name="TextBox 12">
            <a:extLst>
              <a:ext uri="{FF2B5EF4-FFF2-40B4-BE49-F238E27FC236}">
                <a16:creationId xmlns:a16="http://schemas.microsoft.com/office/drawing/2014/main" id="{9D8FD8DD-0868-4244-98C5-0480A08DB202}"/>
              </a:ext>
            </a:extLst>
          </p:cNvPr>
          <p:cNvSpPr txBox="1"/>
          <p:nvPr/>
        </p:nvSpPr>
        <p:spPr>
          <a:xfrm>
            <a:off x="8396697" y="4880731"/>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Larger Memory Footprint</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
        <p:nvSpPr>
          <p:cNvPr id="14" name="TextBox 13">
            <a:extLst>
              <a:ext uri="{FF2B5EF4-FFF2-40B4-BE49-F238E27FC236}">
                <a16:creationId xmlns:a16="http://schemas.microsoft.com/office/drawing/2014/main" id="{105CB0BC-D70E-4100-84E7-19208DC3AF53}"/>
              </a:ext>
            </a:extLst>
          </p:cNvPr>
          <p:cNvSpPr txBox="1"/>
          <p:nvPr/>
        </p:nvSpPr>
        <p:spPr>
          <a:xfrm>
            <a:off x="8396697" y="2964257"/>
            <a:ext cx="2687968" cy="464743"/>
          </a:xfrm>
          <a:prstGeom prst="rect">
            <a:avLst/>
          </a:prstGeom>
          <a:noFill/>
        </p:spPr>
        <p:txBody>
          <a:bodyPr wrap="square" lIns="0" tIns="0" rIns="0" bIns="0" rtlCol="0">
            <a:spAutoFit/>
          </a:bodyPr>
          <a:lstStyle/>
          <a:p>
            <a:pPr algn="r">
              <a:lnSpc>
                <a:spcPct val="90000"/>
              </a:lnSpc>
              <a:spcAft>
                <a:spcPts val="600"/>
              </a:spcAft>
            </a:pPr>
            <a:r>
              <a:rPr lang="en-US" sz="1400">
                <a:gradFill>
                  <a:gsLst>
                    <a:gs pos="2917">
                      <a:schemeClr val="tx1"/>
                    </a:gs>
                    <a:gs pos="30000">
                      <a:schemeClr val="tx1"/>
                    </a:gs>
                  </a:gsLst>
                  <a:lin ang="5400000" scaled="0"/>
                </a:gradFill>
              </a:rPr>
              <a:t>Increased Thread Usage</a:t>
            </a:r>
          </a:p>
          <a:p>
            <a:pPr algn="r">
              <a:lnSpc>
                <a:spcPct val="90000"/>
              </a:lnSpc>
              <a:spcAft>
                <a:spcPts val="600"/>
              </a:spcAft>
            </a:pPr>
            <a:r>
              <a:rPr lang="en-US" sz="1400">
                <a:gradFill>
                  <a:gsLst>
                    <a:gs pos="2917">
                      <a:schemeClr val="tx1"/>
                    </a:gs>
                    <a:gs pos="30000">
                      <a:schemeClr val="tx1"/>
                    </a:gs>
                  </a:gsLst>
                  <a:lin ang="5400000" scaled="0"/>
                </a:gradFill>
              </a:rPr>
              <a:t>Faster Performance</a:t>
            </a:r>
          </a:p>
        </p:txBody>
      </p:sp>
    </p:spTree>
    <p:extLst>
      <p:ext uri="{BB962C8B-B14F-4D97-AF65-F5344CB8AC3E}">
        <p14:creationId xmlns:p14="http://schemas.microsoft.com/office/powerpoint/2010/main" val="254444379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1BE9-9018-4621-BE6A-C0636A5D42C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SDK Query Options</a:t>
            </a:r>
          </a:p>
        </p:txBody>
      </p:sp>
      <p:graphicFrame>
        <p:nvGraphicFramePr>
          <p:cNvPr id="15" name="Table 14">
            <a:extLst>
              <a:ext uri="{FF2B5EF4-FFF2-40B4-BE49-F238E27FC236}">
                <a16:creationId xmlns:a16="http://schemas.microsoft.com/office/drawing/2014/main" id="{7F058EDE-BDFF-449A-AD51-6A2E5E667E0F}"/>
              </a:ext>
            </a:extLst>
          </p:cNvPr>
          <p:cNvGraphicFramePr>
            <a:graphicFrameLocks noGrp="1"/>
          </p:cNvGraphicFramePr>
          <p:nvPr>
            <p:extLst/>
          </p:nvPr>
        </p:nvGraphicFramePr>
        <p:xfrm>
          <a:off x="1380674" y="1575618"/>
          <a:ext cx="9430652" cy="4407875"/>
        </p:xfrm>
        <a:graphic>
          <a:graphicData uri="http://schemas.openxmlformats.org/drawingml/2006/table">
            <a:tbl>
              <a:tblPr bandRow="1">
                <a:tableStyleId>{5940675A-B579-460E-94D1-54222C63F5DA}</a:tableStyleId>
              </a:tblPr>
              <a:tblGrid>
                <a:gridCol w="2810837">
                  <a:extLst>
                    <a:ext uri="{9D8B030D-6E8A-4147-A177-3AD203B41FA5}">
                      <a16:colId xmlns:a16="http://schemas.microsoft.com/office/drawing/2014/main" val="2670246503"/>
                    </a:ext>
                  </a:extLst>
                </a:gridCol>
                <a:gridCol w="846894">
                  <a:extLst>
                    <a:ext uri="{9D8B030D-6E8A-4147-A177-3AD203B41FA5}">
                      <a16:colId xmlns:a16="http://schemas.microsoft.com/office/drawing/2014/main" val="2840900199"/>
                    </a:ext>
                  </a:extLst>
                </a:gridCol>
                <a:gridCol w="5772921">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Setting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Effect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rowSpan="3">
                  <a:txBody>
                    <a:bodyPr/>
                    <a:lstStyle/>
                    <a:p>
                      <a:pPr algn="ctr"/>
                      <a:r>
                        <a:rPr lang="en-US" sz="1800" b="1" dirty="0" err="1">
                          <a:latin typeface="Arial" panose="020B0604020202020204" pitchFamily="34" charset="0"/>
                          <a:cs typeface="Arial" panose="020B0604020202020204" pitchFamily="34" charset="0"/>
                        </a:rPr>
                        <a:t>MaxDegreeofParallelism</a:t>
                      </a:r>
                      <a:endParaRPr lang="en-US" sz="1800" b="1" dirty="0">
                        <a:latin typeface="Arial" panose="020B0604020202020204" pitchFamily="34" charset="0"/>
                        <a:cs typeface="Arial" panose="020B0604020202020204"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items to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add any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Add the specified number of additional concurrent threads</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rowSpan="3">
                  <a:txBody>
                    <a:bodyPr/>
                    <a:lstStyle/>
                    <a:p>
                      <a:pPr algn="ctr"/>
                      <a:r>
                        <a:rPr lang="en-US" sz="1800" b="1" dirty="0" err="1">
                          <a:latin typeface="Arial" panose="020B0604020202020204" pitchFamily="34" charset="0"/>
                          <a:cs typeface="Arial" panose="020B0604020202020204" pitchFamily="34" charset="0"/>
                        </a:rPr>
                        <a:t>MaxBufferedItemCount</a:t>
                      </a:r>
                      <a:endParaRPr lang="en-US" sz="1800" b="1" dirty="0">
                        <a:latin typeface="Arial" panose="020B0604020202020204" pitchFamily="34" charset="0"/>
                        <a:cs typeface="Arial" panose="020B0604020202020204"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system will automatically decide the number of concurrent operations to run</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0</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Do not maintain a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vMerge="1">
                  <a:txBody>
                    <a:bodyPr/>
                    <a:lstStyle/>
                    <a:p>
                      <a:pPr algn="ctr"/>
                      <a:endParaRPr lang="en-US" sz="1800" b="1">
                        <a:latin typeface="Segoe UI Semibold" panose="020B0702040204020203" pitchFamily="34" charset="0"/>
                        <a:cs typeface="Segoe UI Semibold" panose="020B0702040204020203" pitchFamily="34" charset="0"/>
                      </a:endParaRP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1600" b="1" dirty="0">
                          <a:latin typeface="Arial" panose="020B0604020202020204" pitchFamily="34" charset="0"/>
                        </a:rPr>
                        <a:t>&gt;= 1</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Specify the maximum size (items) of the client-side buffer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59661399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Review Of 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4" y="1584156"/>
            <a:ext cx="5686789" cy="3613297"/>
          </a:xfrm>
        </p:spPr>
        <p:txBody>
          <a:bodyPr vert="horz" wrap="square" lIns="146304" tIns="91440" rIns="146304" bIns="91440" rtlCol="0" anchor="t">
            <a:spAutoFit/>
          </a:bodyPr>
          <a:lstStyle/>
          <a:p>
            <a:pPr marL="0" lvl="1" indent="0">
              <a:lnSpc>
                <a:spcPct val="200000"/>
              </a:lnSpc>
              <a:buNone/>
            </a:pPr>
            <a:r>
              <a:rPr lang="en-US" sz="1800" b="1" dirty="0"/>
              <a:t>Request Units (RUs) is a rate-based currency</a:t>
            </a:r>
          </a:p>
          <a:p>
            <a:pPr marL="0" lvl="1" indent="0">
              <a:lnSpc>
                <a:spcPct val="200000"/>
              </a:lnSpc>
              <a:buNone/>
            </a:pPr>
            <a:r>
              <a:rPr lang="en-US" sz="1800" dirty="0"/>
              <a:t>Abstracts physical resources for performing requests</a:t>
            </a:r>
          </a:p>
          <a:p>
            <a:pPr marL="0" lvl="1" indent="0">
              <a:lnSpc>
                <a:spcPct val="200000"/>
              </a:lnSpc>
              <a:buNone/>
            </a:pPr>
            <a:r>
              <a:rPr lang="en-US" sz="1800" dirty="0"/>
              <a:t>Key to multi-tenancy, SLAs, and COGS efficiency</a:t>
            </a:r>
          </a:p>
          <a:p>
            <a:pPr marL="0" lvl="1" indent="0">
              <a:lnSpc>
                <a:spcPct val="200000"/>
              </a:lnSpc>
              <a:buNone/>
            </a:pPr>
            <a:r>
              <a:rPr lang="en-US" sz="1800" dirty="0"/>
              <a:t>Foreground and background activities</a:t>
            </a:r>
          </a:p>
          <a:p>
            <a:pPr marL="0" lvl="1" indent="0">
              <a:buNone/>
            </a:pPr>
            <a:endParaRPr lang="en-US" dirty="0"/>
          </a:p>
          <a:p>
            <a:pPr marL="0" lvl="1" indent="0">
              <a:buNone/>
            </a:pPr>
            <a:endParaRPr lang="en-US" dirty="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7407063" y="2674258"/>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2"/>
                  </a:solidFill>
                  <a:effectLst/>
                  <a:uLnTx/>
                  <a:uFillTx/>
                  <a:ea typeface="+mn-ea"/>
                  <a:cs typeface="Arial" panose="020B0604020202020204" pitchFamily="34" charset="0"/>
                </a:rPr>
                <a:t>% Memory</a:t>
              </a:r>
            </a:p>
          </p:txBody>
        </p:sp>
      </p:grpSp>
    </p:spTree>
    <p:extLst>
      <p:ext uri="{BB962C8B-B14F-4D97-AF65-F5344CB8AC3E}">
        <p14:creationId xmlns:p14="http://schemas.microsoft.com/office/powerpoint/2010/main" val="34557067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41" y="1576138"/>
            <a:ext cx="11655839" cy="5055743"/>
          </a:xfrm>
        </p:spPr>
        <p:txBody>
          <a:bodyPr/>
          <a:lstStyle/>
          <a:p>
            <a:pPr lvl="0"/>
            <a:r>
              <a:rPr lang="en-US" dirty="0">
                <a:solidFill>
                  <a:schemeClr val="tx1"/>
                </a:solidFill>
              </a:rPr>
              <a:t>Analyze Query Complexity</a:t>
            </a:r>
          </a:p>
          <a:p>
            <a:pPr lvl="0"/>
            <a:endParaRPr lang="en-US" b="0" dirty="0">
              <a:solidFill>
                <a:schemeClr val="tx1"/>
              </a:solidFill>
            </a:endParaRPr>
          </a:p>
          <a:p>
            <a:r>
              <a:rPr lang="en-US" b="0" dirty="0">
                <a:solidFill>
                  <a:schemeClr val="tx1"/>
                </a:solidFill>
              </a:rPr>
              <a:t>The complexity of a query impacts how many Request Units are consumed for an operation. The number of predicates, nature of the predicates, number of system functions, and the number of index matches / query results all influence the cost of query operations.</a:t>
            </a:r>
          </a:p>
          <a:p>
            <a:pPr lvl="0"/>
            <a:endParaRPr lang="en-US" dirty="0">
              <a:solidFill>
                <a:schemeClr val="tx1"/>
              </a:solidFill>
            </a:endParaRPr>
          </a:p>
          <a:p>
            <a:r>
              <a:rPr lang="en-US" dirty="0">
                <a:solidFill>
                  <a:schemeClr val="tx1"/>
                </a:solidFill>
              </a:rPr>
              <a:t>Measure Query Cost</a:t>
            </a:r>
          </a:p>
          <a:p>
            <a:endParaRPr lang="en-US" b="0" dirty="0">
              <a:solidFill>
                <a:schemeClr val="tx1"/>
              </a:solidFill>
            </a:endParaRPr>
          </a:p>
          <a:p>
            <a:r>
              <a:rPr lang="en-US" b="0" dirty="0">
                <a:solidFill>
                  <a:schemeClr val="tx1"/>
                </a:solidFill>
              </a:rPr>
              <a:t>To measure the cost of any operation (create, update, or delete):</a:t>
            </a:r>
          </a:p>
          <a:p>
            <a:pPr marL="497397" lvl="2" indent="-285750"/>
            <a:r>
              <a:rPr lang="en-US" sz="1400" dirty="0">
                <a:latin typeface="Arial" panose="020B0604020202020204" pitchFamily="34" charset="0"/>
                <a:cs typeface="Arial" panose="020B0604020202020204" pitchFamily="34" charset="0"/>
              </a:rPr>
              <a:t>Inspect the x-</a:t>
            </a:r>
            <a:r>
              <a:rPr lang="en-US" sz="1400" dirty="0" err="1">
                <a:latin typeface="Arial" panose="020B0604020202020204" pitchFamily="34" charset="0"/>
                <a:cs typeface="Arial" panose="020B0604020202020204" pitchFamily="34" charset="0"/>
              </a:rPr>
              <a:t>ms</a:t>
            </a:r>
            <a:r>
              <a:rPr lang="en-US" sz="1400" dirty="0">
                <a:latin typeface="Arial" panose="020B0604020202020204" pitchFamily="34" charset="0"/>
                <a:cs typeface="Arial" panose="020B0604020202020204" pitchFamily="34" charset="0"/>
              </a:rPr>
              <a:t>-request-charge header</a:t>
            </a:r>
          </a:p>
          <a:p>
            <a:pPr marL="497397" lvl="2" indent="-285750"/>
            <a:r>
              <a:rPr lang="en-US" sz="1400" dirty="0">
                <a:latin typeface="Arial" panose="020B0604020202020204" pitchFamily="34" charset="0"/>
                <a:cs typeface="Arial" panose="020B0604020202020204" pitchFamily="34" charset="0"/>
              </a:rPr>
              <a:t>Inspect the </a:t>
            </a:r>
            <a:r>
              <a:rPr lang="en-US" sz="1400" dirty="0" err="1">
                <a:latin typeface="Arial" panose="020B0604020202020204" pitchFamily="34" charset="0"/>
                <a:cs typeface="Arial" panose="020B0604020202020204" pitchFamily="34" charset="0"/>
              </a:rPr>
              <a:t>RequestCharge</a:t>
            </a:r>
            <a:r>
              <a:rPr lang="en-US" sz="1400" dirty="0">
                <a:latin typeface="Arial" panose="020B0604020202020204" pitchFamily="34" charset="0"/>
                <a:cs typeface="Arial" panose="020B0604020202020204" pitchFamily="34" charset="0"/>
              </a:rPr>
              <a:t> property in </a:t>
            </a:r>
            <a:r>
              <a:rPr lang="en-US" sz="1400" dirty="0" err="1">
                <a:latin typeface="Arial" panose="020B0604020202020204" pitchFamily="34" charset="0"/>
                <a:cs typeface="Arial" panose="020B0604020202020204" pitchFamily="34" charset="0"/>
              </a:rPr>
              <a:t>ResourceResponse</a:t>
            </a:r>
            <a:r>
              <a:rPr lang="en-US" sz="1400" dirty="0">
                <a:latin typeface="Arial" panose="020B0604020202020204" pitchFamily="34" charset="0"/>
                <a:cs typeface="Arial" panose="020B0604020202020204" pitchFamily="34" charset="0"/>
              </a:rPr>
              <a:t> or </a:t>
            </a:r>
            <a:r>
              <a:rPr lang="en-US" sz="1400" dirty="0" err="1">
                <a:latin typeface="Arial" panose="020B0604020202020204" pitchFamily="34" charset="0"/>
                <a:cs typeface="Arial" panose="020B0604020202020204" pitchFamily="34" charset="0"/>
              </a:rPr>
              <a:t>FeedResponse</a:t>
            </a:r>
            <a:r>
              <a:rPr lang="en-US" sz="1400" dirty="0">
                <a:latin typeface="Arial" panose="020B0604020202020204" pitchFamily="34" charset="0"/>
                <a:cs typeface="Arial" panose="020B0604020202020204" pitchFamily="34" charset="0"/>
              </a:rPr>
              <a:t> in the SDK</a:t>
            </a:r>
          </a:p>
          <a:p>
            <a:pPr lvl="0"/>
            <a:endParaRPr lang="en-US" dirty="0">
              <a:solidFill>
                <a:schemeClr val="tx1"/>
              </a:solidFill>
            </a:endParaRPr>
          </a:p>
          <a:p>
            <a:pPr lvl="0"/>
            <a:r>
              <a:rPr lang="en-US" dirty="0">
                <a:solidFill>
                  <a:schemeClr val="tx1"/>
                </a:solidFill>
              </a:rPr>
              <a:t>Number Of Indexed Terms Impacts Write RU Charges</a:t>
            </a:r>
          </a:p>
          <a:p>
            <a:pPr lvl="0"/>
            <a:endParaRPr lang="en-US" b="0" dirty="0">
              <a:solidFill>
                <a:schemeClr val="tx1"/>
              </a:solidFill>
            </a:endParaRPr>
          </a:p>
          <a:p>
            <a:r>
              <a:rPr lang="en-US" b="0" dirty="0">
                <a:solidFill>
                  <a:schemeClr val="tx1"/>
                </a:solidFill>
              </a:rPr>
              <a:t>Every write operation will require the indexer to run. The more indexed terms you have, the more indexing will be directly having an effect on the RU charge.</a:t>
            </a:r>
          </a:p>
          <a:p>
            <a:endParaRPr lang="en-US" b="0" dirty="0">
              <a:solidFill>
                <a:schemeClr val="tx1"/>
              </a:solidFill>
            </a:endParaRPr>
          </a:p>
          <a:p>
            <a:r>
              <a:rPr lang="en-US" b="0" dirty="0">
                <a:solidFill>
                  <a:schemeClr val="tx1"/>
                </a:solidFill>
              </a:rPr>
              <a:t>You can optimize for this by fine-tuning your index policy to include only fields and/or paths certain to be used in queries.</a:t>
            </a:r>
            <a:endParaRPr lang="en-US" dirty="0">
              <a:solidFill>
                <a:schemeClr val="tx1"/>
              </a:solidFill>
            </a:endParaRPr>
          </a:p>
        </p:txBody>
      </p:sp>
    </p:spTree>
    <p:extLst>
      <p:ext uri="{BB962C8B-B14F-4D97-AF65-F5344CB8AC3E}">
        <p14:creationId xmlns:p14="http://schemas.microsoft.com/office/powerpoint/2010/main" val="148650617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4165243"/>
          </a:xfrm>
        </p:spPr>
        <p:txBody>
          <a:bodyPr/>
          <a:lstStyle/>
          <a:p>
            <a:r>
              <a:rPr lang="en-US" sz="2000" dirty="0">
                <a:solidFill>
                  <a:schemeClr val="tx1"/>
                </a:solidFill>
              </a:rPr>
              <a:t>Stabilized Logical Charges</a:t>
            </a:r>
          </a:p>
          <a:p>
            <a:endParaRPr lang="en-US" sz="2000" b="0" strike="sngStrike" dirty="0">
              <a:solidFill>
                <a:schemeClr val="tx1"/>
              </a:solidFill>
            </a:endParaRPr>
          </a:p>
          <a:p>
            <a:r>
              <a:rPr lang="en-US" sz="2000" b="0" dirty="0">
                <a:solidFill>
                  <a:srgbClr val="505050"/>
                </a:solidFill>
              </a:rPr>
              <a:t>Azure Cosmos DB uses information about past runs to produce a stable logical charge for the majority of CRUD or query operations.</a:t>
            </a:r>
          </a:p>
          <a:p>
            <a:endParaRPr lang="en-US" sz="2000" b="0" dirty="0">
              <a:solidFill>
                <a:srgbClr val="505050"/>
              </a:solidFill>
            </a:endParaRPr>
          </a:p>
          <a:p>
            <a:r>
              <a:rPr lang="en-US" sz="2000" b="0" dirty="0">
                <a:solidFill>
                  <a:srgbClr val="505050"/>
                </a:solidFill>
              </a:rPr>
              <a:t>Since this stable charge exists, we can rely on our operations having a </a:t>
            </a:r>
            <a:r>
              <a:rPr lang="en-US" sz="2000" dirty="0">
                <a:solidFill>
                  <a:srgbClr val="505050"/>
                </a:solidFill>
              </a:rPr>
              <a:t>high degree of predictability</a:t>
            </a:r>
            <a:r>
              <a:rPr lang="en-US" sz="2000" b="0" dirty="0">
                <a:solidFill>
                  <a:srgbClr val="505050"/>
                </a:solidFill>
              </a:rPr>
              <a:t> with very little variation. We can use the predictable RU charges for future capacity planning.</a:t>
            </a:r>
          </a:p>
          <a:p>
            <a:pPr lvl="0"/>
            <a:endParaRPr lang="en-US" sz="2000" dirty="0">
              <a:solidFill>
                <a:srgbClr val="0078D7"/>
              </a:solidFill>
            </a:endParaRPr>
          </a:p>
          <a:p>
            <a:r>
              <a:rPr lang="en-US" sz="2000" dirty="0">
                <a:solidFill>
                  <a:schemeClr val="tx1"/>
                </a:solidFill>
              </a:rPr>
              <a:t>Bulk Of Query RU Charges is IO</a:t>
            </a:r>
          </a:p>
          <a:p>
            <a:endParaRPr lang="en-US" sz="2000" b="0" dirty="0">
              <a:solidFill>
                <a:schemeClr val="tx1"/>
              </a:solidFill>
            </a:endParaRPr>
          </a:p>
          <a:p>
            <a:r>
              <a:rPr lang="en-US" sz="2000" b="0" dirty="0">
                <a:solidFill>
                  <a:srgbClr val="505050"/>
                </a:solidFill>
              </a:rPr>
              <a:t>Query RU is directly proportional to the quantity of query results.</a:t>
            </a:r>
          </a:p>
        </p:txBody>
      </p:sp>
    </p:spTree>
    <p:extLst>
      <p:ext uri="{BB962C8B-B14F-4D97-AF65-F5344CB8AC3E}">
        <p14:creationId xmlns:p14="http://schemas.microsoft.com/office/powerpoint/2010/main" val="34294471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546917"/>
            <a:ext cx="11653522" cy="2185214"/>
          </a:xfrm>
        </p:spPr>
        <p:txBody>
          <a:bodyPr>
            <a:normAutofit/>
          </a:bodyPr>
          <a:lstStyle/>
          <a:p>
            <a:pPr>
              <a:spcBef>
                <a:spcPts val="600"/>
              </a:spcBef>
              <a:spcAft>
                <a:spcPts val="600"/>
              </a:spcAft>
            </a:pPr>
            <a:r>
              <a:rPr lang="en-US" sz="1800" dirty="0" err="1"/>
              <a:t>ResourceResponse</a:t>
            </a:r>
            <a:r>
              <a:rPr lang="en-US" sz="1800" dirty="0"/>
              <a:t>&lt;Document&gt; response = await </a:t>
            </a:r>
            <a:r>
              <a:rPr lang="en-US" sz="1800" dirty="0" err="1"/>
              <a:t>client.CreateDocumentAsync</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document</a:t>
            </a:r>
          </a:p>
          <a:p>
            <a:pPr>
              <a:spcBef>
                <a:spcPts val="600"/>
              </a:spcBef>
              <a:spcAft>
                <a:spcPts val="600"/>
              </a:spcAft>
            </a:pPr>
            <a:r>
              <a:rPr lang="en-US" sz="1800" dirty="0"/>
              <a:t>);</a:t>
            </a:r>
          </a:p>
          <a:p>
            <a:pPr>
              <a:spcBef>
                <a:spcPts val="600"/>
              </a:spcBef>
              <a:spcAft>
                <a:spcPts val="600"/>
              </a:spcAft>
            </a:pPr>
            <a:r>
              <a:rPr lang="en-US" sz="1800" dirty="0"/>
              <a:t>var </a:t>
            </a:r>
            <a:r>
              <a:rPr lang="en-US" sz="1800" dirty="0" err="1"/>
              <a:t>requestUnits</a:t>
            </a:r>
            <a:r>
              <a:rPr lang="en-US" sz="1800" dirty="0"/>
              <a:t> = </a:t>
            </a:r>
            <a:r>
              <a:rPr lang="en-US" sz="1800" dirty="0" err="1"/>
              <a:t>response.RequestCharge</a:t>
            </a:r>
            <a:r>
              <a:rPr lang="en-US" sz="1800" dirty="0"/>
              <a:t>;</a:t>
            </a:r>
            <a:endParaRPr lang="en-US" dirty="0"/>
          </a:p>
        </p:txBody>
      </p:sp>
      <p:grpSp>
        <p:nvGrpSpPr>
          <p:cNvPr id="8" name="Group 7">
            <a:extLst>
              <a:ext uri="{FF2B5EF4-FFF2-40B4-BE49-F238E27FC236}">
                <a16:creationId xmlns:a16="http://schemas.microsoft.com/office/drawing/2014/main" id="{5634BDA0-0A9F-4C64-98C3-F58091D47E3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9C55DCF1-4D09-4BC6-A2AD-C0A03D5AE0A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BF05784E-417E-4487-94B1-8A59B9EBCF36}"/>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30325903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63229"/>
            <a:ext cx="10515600" cy="1325563"/>
          </a:xfrm>
        </p:spPr>
        <p:txBody>
          <a:bodyPr>
            <a:normAutofit/>
          </a:bodyPr>
          <a:lstStyle/>
          <a:p>
            <a:r>
              <a:rPr lang="en-US" sz="4000"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611426"/>
            <a:ext cx="11653522" cy="4339650"/>
          </a:xfrm>
        </p:spPr>
        <p:txBody>
          <a:bodyPr>
            <a:normAutofit/>
          </a:bodyPr>
          <a:lstStyle/>
          <a:p>
            <a:pPr>
              <a:spcBef>
                <a:spcPts val="600"/>
              </a:spcBef>
              <a:spcAft>
                <a:spcPts val="600"/>
              </a:spcAft>
            </a:pPr>
            <a:r>
              <a:rPr lang="en-US" sz="1800" dirty="0" err="1"/>
              <a:t>client.createDocument</a:t>
            </a:r>
            <a:r>
              <a:rPr lang="en-US" sz="1800" dirty="0"/>
              <a:t>(</a:t>
            </a:r>
          </a:p>
          <a:p>
            <a:pPr>
              <a:spcBef>
                <a:spcPts val="600"/>
              </a:spcBef>
              <a:spcAft>
                <a:spcPts val="600"/>
              </a:spcAft>
            </a:pPr>
            <a:r>
              <a:rPr lang="en-US" sz="1800" dirty="0"/>
              <a:t>	</a:t>
            </a:r>
            <a:r>
              <a:rPr lang="en-US" sz="1800" dirty="0" err="1"/>
              <a:t>collectionLink</a:t>
            </a:r>
            <a:r>
              <a:rPr lang="en-US" sz="1800" dirty="0"/>
              <a:t>, </a:t>
            </a:r>
          </a:p>
          <a:p>
            <a:pPr>
              <a:spcBef>
                <a:spcPts val="600"/>
              </a:spcBef>
              <a:spcAft>
                <a:spcPts val="600"/>
              </a:spcAft>
            </a:pPr>
            <a:r>
              <a:rPr lang="en-US" sz="1800" dirty="0"/>
              <a:t>	</a:t>
            </a:r>
            <a:r>
              <a:rPr lang="en-US" sz="1800" dirty="0" err="1"/>
              <a:t>documentDefinition</a:t>
            </a:r>
            <a:r>
              <a:rPr lang="en-US" sz="1800" dirty="0"/>
              <a:t>, </a:t>
            </a:r>
          </a:p>
          <a:p>
            <a:pPr>
              <a:spcBef>
                <a:spcPts val="600"/>
              </a:spcBef>
              <a:spcAft>
                <a:spcPts val="600"/>
              </a:spcAft>
            </a:pPr>
            <a:r>
              <a:rPr lang="en-US" sz="1800" dirty="0"/>
              <a:t>	function (err, document, headers) {</a:t>
            </a:r>
          </a:p>
          <a:p>
            <a:pPr>
              <a:spcBef>
                <a:spcPts val="600"/>
              </a:spcBef>
              <a:spcAft>
                <a:spcPts val="600"/>
              </a:spcAft>
            </a:pPr>
            <a:r>
              <a:rPr lang="en-US" sz="1800" dirty="0"/>
              <a:t>		if (err) {</a:t>
            </a:r>
          </a:p>
          <a:p>
            <a:pPr>
              <a:spcBef>
                <a:spcPts val="600"/>
              </a:spcBef>
              <a:spcAft>
                <a:spcPts val="600"/>
              </a:spcAft>
            </a:pPr>
            <a:r>
              <a:rPr lang="en-US" sz="1800" dirty="0"/>
              <a:t>			console.log(err);</a:t>
            </a:r>
          </a:p>
          <a:p>
            <a:pPr>
              <a:spcBef>
                <a:spcPts val="600"/>
              </a:spcBef>
              <a:spcAft>
                <a:spcPts val="600"/>
              </a:spcAft>
            </a:pPr>
            <a:r>
              <a:rPr lang="en-US" sz="1800" dirty="0"/>
              <a:t>		}</a:t>
            </a:r>
          </a:p>
          <a:p>
            <a:pPr>
              <a:spcBef>
                <a:spcPts val="600"/>
              </a:spcBef>
              <a:spcAft>
                <a:spcPts val="600"/>
              </a:spcAft>
            </a:pPr>
            <a:r>
              <a:rPr lang="en-US" sz="1800" dirty="0"/>
              <a:t>		var </a:t>
            </a:r>
            <a:r>
              <a:rPr lang="en-US" sz="1800" dirty="0" err="1"/>
              <a:t>requestData</a:t>
            </a:r>
            <a:r>
              <a:rPr lang="en-US" sz="1800" dirty="0"/>
              <a:t> = headers['x-</a:t>
            </a:r>
            <a:r>
              <a:rPr lang="en-US" sz="1800" dirty="0" err="1"/>
              <a:t>ms</a:t>
            </a:r>
            <a:r>
              <a:rPr lang="en-US" sz="1800" dirty="0"/>
              <a:t>-request-charge'];</a:t>
            </a:r>
          </a:p>
          <a:p>
            <a:pPr>
              <a:spcBef>
                <a:spcPts val="600"/>
              </a:spcBef>
              <a:spcAft>
                <a:spcPts val="600"/>
              </a:spcAft>
            </a:pPr>
            <a:r>
              <a:rPr lang="en-US" sz="1800" dirty="0"/>
              <a:t>	}</a:t>
            </a:r>
          </a:p>
          <a:p>
            <a:pPr>
              <a:spcBef>
                <a:spcPts val="600"/>
              </a:spcBef>
              <a:spcAft>
                <a:spcPts val="600"/>
              </a:spcAft>
            </a:pPr>
            <a:r>
              <a:rPr lang="en-US" sz="1800" dirty="0"/>
              <a:t>);</a:t>
            </a:r>
          </a:p>
        </p:txBody>
      </p:sp>
      <p:pic>
        <p:nvPicPr>
          <p:cNvPr id="7" name="Picture 2">
            <a:extLst>
              <a:ext uri="{FF2B5EF4-FFF2-40B4-BE49-F238E27FC236}">
                <a16:creationId xmlns:a16="http://schemas.microsoft.com/office/drawing/2014/main" id="{49DCFF81-EE3F-4DEF-9AAE-C7FC4A84C7BE}"/>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5376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dirty="0">
                <a:latin typeface="Arial" panose="020B0604020202020204" pitchFamily="34" charset="0"/>
                <a:cs typeface="Arial" panose="020B0604020202020204" pitchFamily="34" charset="0"/>
              </a:rPr>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477875"/>
          </a:xfrm>
        </p:spPr>
        <p:txBody>
          <a:bodyPr>
            <a:normAutofit/>
          </a:bodyPr>
          <a:lstStyle/>
          <a:p>
            <a:pPr>
              <a:spcBef>
                <a:spcPts val="600"/>
              </a:spcBef>
              <a:spcAft>
                <a:spcPts val="600"/>
              </a:spcAft>
            </a:pPr>
            <a:r>
              <a:rPr lang="en-US" sz="1800" err="1"/>
              <a:t>ResourceResponse</a:t>
            </a:r>
            <a:r>
              <a:rPr lang="en-US" sz="1800"/>
              <a:t>&lt;Document&gt; response = </a:t>
            </a:r>
            <a:r>
              <a:rPr lang="en-US" sz="1800" err="1"/>
              <a:t>client.createDocument</a:t>
            </a:r>
            <a:r>
              <a:rPr lang="en-US" sz="1800"/>
              <a:t>(</a:t>
            </a:r>
          </a:p>
          <a:p>
            <a:pPr>
              <a:spcBef>
                <a:spcPts val="600"/>
              </a:spcBef>
              <a:spcAft>
                <a:spcPts val="600"/>
              </a:spcAft>
            </a:pPr>
            <a:r>
              <a:rPr lang="en-US" sz="1800"/>
              <a:t>    collectionLink, </a:t>
            </a:r>
          </a:p>
          <a:p>
            <a:pPr>
              <a:spcBef>
                <a:spcPts val="600"/>
              </a:spcBef>
              <a:spcAft>
                <a:spcPts val="600"/>
              </a:spcAft>
            </a:pPr>
            <a:r>
              <a:rPr lang="en-US" sz="1800"/>
              <a:t>    documentDefinition, </a:t>
            </a:r>
          </a:p>
          <a:p>
            <a:pPr>
              <a:spcBef>
                <a:spcPts val="600"/>
              </a:spcBef>
              <a:spcAft>
                <a:spcPts val="600"/>
              </a:spcAft>
            </a:pPr>
            <a:r>
              <a:rPr lang="en-US" sz="1800"/>
              <a:t>    null, </a:t>
            </a:r>
          </a:p>
          <a:p>
            <a:pPr>
              <a:spcBef>
                <a:spcPts val="600"/>
              </a:spcBef>
              <a:spcAft>
                <a:spcPts val="600"/>
              </a:spcAft>
            </a:pPr>
            <a:r>
              <a:rPr lang="en-US" sz="1800"/>
              <a:t>    false</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Double </a:t>
            </a:r>
            <a:r>
              <a:rPr lang="en-US" sz="1800" err="1"/>
              <a:t>requestCharge</a:t>
            </a:r>
            <a:r>
              <a:rPr lang="en-US" sz="1800"/>
              <a:t> = </a:t>
            </a:r>
            <a:r>
              <a:rPr lang="en-US" sz="1800" err="1"/>
              <a:t>response.getRequestCharge</a:t>
            </a:r>
            <a:r>
              <a:rPr lang="en-US" sz="1800"/>
              <a:t>();</a:t>
            </a:r>
          </a:p>
        </p:txBody>
      </p:sp>
      <p:pic>
        <p:nvPicPr>
          <p:cNvPr id="7" name="Picture 6">
            <a:extLst>
              <a:ext uri="{FF2B5EF4-FFF2-40B4-BE49-F238E27FC236}">
                <a16:creationId xmlns:a16="http://schemas.microsoft.com/office/drawing/2014/main" id="{96C802D8-EC79-4BD0-B840-19689F7505BC}"/>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289421795"/>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1F93-E374-45FE-B22D-AE3409700ABB}"/>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Validating Provisioned Throughput Choice</a:t>
            </a:r>
          </a:p>
        </p:txBody>
      </p:sp>
      <p:sp>
        <p:nvSpPr>
          <p:cNvPr id="3" name="Text Placeholder 2">
            <a:extLst>
              <a:ext uri="{FF2B5EF4-FFF2-40B4-BE49-F238E27FC236}">
                <a16:creationId xmlns:a16="http://schemas.microsoft.com/office/drawing/2014/main" id="{ACF5B87A-5961-40D4-951E-73B9B3159B5E}"/>
              </a:ext>
            </a:extLst>
          </p:cNvPr>
          <p:cNvSpPr>
            <a:spLocks noGrp="1"/>
          </p:cNvSpPr>
          <p:nvPr>
            <p:ph type="body" sz="quarter" idx="10"/>
          </p:nvPr>
        </p:nvSpPr>
        <p:spPr>
          <a:xfrm>
            <a:off x="269240" y="1759955"/>
            <a:ext cx="4628016" cy="5071709"/>
          </a:xfrm>
        </p:spPr>
        <p:txBody>
          <a:bodyPr vert="horz" wrap="square" lIns="91440" tIns="45720" rIns="91440" bIns="45720" rtlCol="0" anchor="t">
            <a:spAutoFit/>
          </a:bodyPr>
          <a:lstStyle/>
          <a:p>
            <a:pPr marL="342900" indent="-342900">
              <a:lnSpc>
                <a:spcPct val="150000"/>
              </a:lnSpc>
              <a:buFont typeface="+mj-lt"/>
              <a:buAutoNum type="arabicPeriod"/>
            </a:pPr>
            <a:r>
              <a:rPr lang="en-US" sz="1600" dirty="0">
                <a:latin typeface="+mn-lt"/>
              </a:rPr>
              <a:t>Check if your operations are getting rate limited. </a:t>
            </a:r>
          </a:p>
          <a:p>
            <a:pPr marL="915035" lvl="1" indent="-342900">
              <a:lnSpc>
                <a:spcPct val="150000"/>
              </a:lnSpc>
            </a:pPr>
            <a:r>
              <a:rPr lang="en-US" sz="1400" dirty="0"/>
              <a:t>Requests exceeding capacity chart</a:t>
            </a:r>
            <a:endParaRPr lang="en-US" sz="1400" dirty="0">
              <a:cs typeface="Arial" panose="020B0604020202020204" pitchFamily="34" charset="0"/>
            </a:endParaRPr>
          </a:p>
          <a:p>
            <a:pPr marL="342900" indent="-342900">
              <a:lnSpc>
                <a:spcPct val="150000"/>
              </a:lnSpc>
              <a:buFont typeface="+mj-lt"/>
              <a:buAutoNum type="arabicPeriod"/>
            </a:pPr>
            <a:r>
              <a:rPr lang="en-US" sz="1600" dirty="0">
                <a:latin typeface="+mn-lt"/>
              </a:rPr>
              <a:t>Check if consumed throughput exceeds the provisioned throughput on any of the physical partitions </a:t>
            </a:r>
          </a:p>
          <a:p>
            <a:pPr marL="915035" lvl="1" indent="-342900">
              <a:lnSpc>
                <a:spcPct val="150000"/>
              </a:lnSpc>
            </a:pPr>
            <a:r>
              <a:rPr lang="en-US" sz="1400" dirty="0"/>
              <a:t>Max RU/second consumed per partition chart</a:t>
            </a:r>
            <a:endParaRPr lang="en-US" sz="1400" dirty="0">
              <a:cs typeface="Arial" panose="020B0604020202020204" pitchFamily="34" charset="0"/>
            </a:endParaRPr>
          </a:p>
          <a:p>
            <a:pPr marL="342900" indent="-342900">
              <a:lnSpc>
                <a:spcPct val="150000"/>
              </a:lnSpc>
              <a:buFont typeface="+mj-lt"/>
              <a:buAutoNum type="arabicPeriod"/>
            </a:pPr>
            <a:r>
              <a:rPr lang="en-US" sz="1600" dirty="0">
                <a:latin typeface="+mn-lt"/>
              </a:rPr>
              <a:t>Select the time where the maximum consumed throughput per partition exceeded provisioned on the chart </a:t>
            </a:r>
          </a:p>
          <a:p>
            <a:pPr marL="915035" lvl="1" indent="-342900">
              <a:lnSpc>
                <a:spcPct val="150000"/>
              </a:lnSpc>
            </a:pPr>
            <a:r>
              <a:rPr lang="en-US" sz="1400" dirty="0"/>
              <a:t>Max consumed throughput by each partition chart</a:t>
            </a:r>
            <a:endParaRPr lang="en-US" sz="1400" dirty="0">
              <a:cs typeface="Arial" panose="020B0604020202020204" pitchFamily="34" charset="0"/>
            </a:endParaRPr>
          </a:p>
        </p:txBody>
      </p:sp>
      <p:pic>
        <p:nvPicPr>
          <p:cNvPr id="3074" name="Picture 2" descr="https://azurecomcdn.azureedge.net/mediahandler/acomblog/media/Default/blog/468936fc-7a4e-43e7-bfd7-4a2ce4eefa6b.png">
            <a:extLst>
              <a:ext uri="{FF2B5EF4-FFF2-40B4-BE49-F238E27FC236}">
                <a16:creationId xmlns:a16="http://schemas.microsoft.com/office/drawing/2014/main" id="{9401D6C2-00CF-402D-8892-B132950951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4" t="-1" b="9280"/>
          <a:stretch/>
        </p:blipFill>
        <p:spPr bwMode="auto">
          <a:xfrm>
            <a:off x="6095999" y="1421944"/>
            <a:ext cx="6094225" cy="5436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3367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EAB5-398E-4F5C-8997-78B0BE0A9784}"/>
              </a:ext>
            </a:extLst>
          </p:cNvPr>
          <p:cNvSpPr>
            <a:spLocks noGrp="1"/>
          </p:cNvSpPr>
          <p:nvPr>
            <p:ph type="title"/>
          </p:nvPr>
        </p:nvSpPr>
        <p:spPr/>
        <p:txBody>
          <a:bodyPr/>
          <a:lstStyle/>
          <a:p>
            <a:r>
              <a:rPr lang="en-US" dirty="0"/>
              <a:t>Cross-Partition Aggregate</a:t>
            </a:r>
          </a:p>
        </p:txBody>
      </p:sp>
      <p:sp>
        <p:nvSpPr>
          <p:cNvPr id="3" name="Text Placeholder 2">
            <a:extLst>
              <a:ext uri="{FF2B5EF4-FFF2-40B4-BE49-F238E27FC236}">
                <a16:creationId xmlns:a16="http://schemas.microsoft.com/office/drawing/2014/main" id="{1CE0E481-9C97-4966-A995-CE0F91B5B491}"/>
              </a:ext>
            </a:extLst>
          </p:cNvPr>
          <p:cNvSpPr>
            <a:spLocks noGrp="1"/>
          </p:cNvSpPr>
          <p:nvPr>
            <p:ph type="body" sz="quarter" idx="11"/>
          </p:nvPr>
        </p:nvSpPr>
        <p:spPr>
          <a:xfrm>
            <a:off x="269874" y="1584156"/>
            <a:ext cx="5686789" cy="1764586"/>
          </a:xfrm>
        </p:spPr>
        <p:txBody>
          <a:bodyPr/>
          <a:lstStyle/>
          <a:p>
            <a:r>
              <a:rPr lang="en-US" dirty="0"/>
              <a:t>Low-Latency Aggregations:</a:t>
            </a:r>
          </a:p>
          <a:p>
            <a:endParaRPr lang="en-US" dirty="0"/>
          </a:p>
          <a:p>
            <a:pPr marL="0" lvl="1" indent="0">
              <a:buNone/>
            </a:pPr>
            <a:r>
              <a:rPr lang="en-US" dirty="0"/>
              <a:t>You can submit a simple SQL query and Azure Cosmos DB handles the routing of the query among data partitions and merges results to return the final aggregate values.</a:t>
            </a:r>
          </a:p>
        </p:txBody>
      </p:sp>
      <p:sp>
        <p:nvSpPr>
          <p:cNvPr id="18" name="Rectangle 17">
            <a:extLst>
              <a:ext uri="{FF2B5EF4-FFF2-40B4-BE49-F238E27FC236}">
                <a16:creationId xmlns:a16="http://schemas.microsoft.com/office/drawing/2014/main" id="{02AC2F36-80F6-4CC7-8F30-BE90962D9422}"/>
              </a:ext>
            </a:extLst>
          </p:cNvPr>
          <p:cNvSpPr/>
          <p:nvPr/>
        </p:nvSpPr>
        <p:spPr bwMode="auto">
          <a:xfrm>
            <a:off x="10132172" y="2992686"/>
            <a:ext cx="1485516" cy="353745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B93FBE79-85C9-4F0A-A2F4-1E2EFDE9FB8C}"/>
              </a:ext>
            </a:extLst>
          </p:cNvPr>
          <p:cNvGrpSpPr>
            <a:grpSpLocks noChangeAspect="1"/>
          </p:cNvGrpSpPr>
          <p:nvPr/>
        </p:nvGrpSpPr>
        <p:grpSpPr>
          <a:xfrm>
            <a:off x="10219838" y="6108378"/>
            <a:ext cx="350654" cy="302239"/>
            <a:chOff x="9192685" y="1928657"/>
            <a:chExt cx="644698" cy="555680"/>
          </a:xfrm>
        </p:grpSpPr>
        <p:sp>
          <p:nvSpPr>
            <p:cNvPr id="20" name="Star: 4 Points 8">
              <a:extLst>
                <a:ext uri="{FF2B5EF4-FFF2-40B4-BE49-F238E27FC236}">
                  <a16:creationId xmlns:a16="http://schemas.microsoft.com/office/drawing/2014/main" id="{9A7D3377-2659-452C-9C72-8C452A3A01A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Star: 4 Points 8">
              <a:extLst>
                <a:ext uri="{FF2B5EF4-FFF2-40B4-BE49-F238E27FC236}">
                  <a16:creationId xmlns:a16="http://schemas.microsoft.com/office/drawing/2014/main" id="{31AAAD47-1A0F-45B0-9CA9-9261D61D723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4BD8B87A-064D-411A-9077-9092031AEE22}"/>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9">
              <a:extLst>
                <a:ext uri="{FF2B5EF4-FFF2-40B4-BE49-F238E27FC236}">
                  <a16:creationId xmlns:a16="http://schemas.microsoft.com/office/drawing/2014/main" id="{F0C6E351-3568-4255-BB14-9D4CCD060BD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4" name="Straight Arrow Connector 23">
            <a:extLst>
              <a:ext uri="{FF2B5EF4-FFF2-40B4-BE49-F238E27FC236}">
                <a16:creationId xmlns:a16="http://schemas.microsoft.com/office/drawing/2014/main" id="{6CFA4F58-AECF-49BE-8653-E64690B82978}"/>
              </a:ext>
            </a:extLst>
          </p:cNvPr>
          <p:cNvCxnSpPr>
            <a:cxnSpLocks/>
            <a:stCxn id="33" idx="3"/>
          </p:cNvCxnSpPr>
          <p:nvPr/>
        </p:nvCxnSpPr>
        <p:spPr>
          <a:xfrm flipV="1">
            <a:off x="9753600" y="4761414"/>
            <a:ext cx="918755"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a:extLst>
              <a:ext uri="{FF2B5EF4-FFF2-40B4-BE49-F238E27FC236}">
                <a16:creationId xmlns:a16="http://schemas.microsoft.com/office/drawing/2014/main" id="{4173ECD9-5B55-4381-B29D-94520F4F4E81}"/>
              </a:ext>
            </a:extLst>
          </p:cNvPr>
          <p:cNvCxnSpPr>
            <a:cxnSpLocks/>
            <a:stCxn id="33" idx="3"/>
          </p:cNvCxnSpPr>
          <p:nvPr/>
        </p:nvCxnSpPr>
        <p:spPr>
          <a:xfrm>
            <a:off x="9753600" y="4761415"/>
            <a:ext cx="918755" cy="116630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5C9603F5-843D-456D-AF8D-AE3CA0F9EBE5}"/>
              </a:ext>
            </a:extLst>
          </p:cNvPr>
          <p:cNvCxnSpPr>
            <a:cxnSpLocks/>
            <a:stCxn id="33" idx="3"/>
          </p:cNvCxnSpPr>
          <p:nvPr/>
        </p:nvCxnSpPr>
        <p:spPr>
          <a:xfrm flipV="1">
            <a:off x="9753600" y="3676606"/>
            <a:ext cx="888629" cy="108480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E64213F8-E568-4241-930F-1AAADC9F2DE7}"/>
              </a:ext>
            </a:extLst>
          </p:cNvPr>
          <p:cNvCxnSpPr>
            <a:cxnSpLocks/>
            <a:stCxn id="65" idx="2"/>
          </p:cNvCxnSpPr>
          <p:nvPr/>
        </p:nvCxnSpPr>
        <p:spPr>
          <a:xfrm>
            <a:off x="8367247" y="2665178"/>
            <a:ext cx="0" cy="1083862"/>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C5F20223-062B-4C8C-A368-CAA737F9E316}"/>
              </a:ext>
            </a:extLst>
          </p:cNvPr>
          <p:cNvSpPr txBox="1"/>
          <p:nvPr/>
        </p:nvSpPr>
        <p:spPr>
          <a:xfrm>
            <a:off x="6177085" y="3839624"/>
            <a:ext cx="3713533" cy="1843582"/>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VALUE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COUNT(1)</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FROM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telemetry t</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WHERE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a:t>
            </a:r>
            <a:r>
              <a:rPr lang="en-US" sz="1400" dirty="0" err="1">
                <a:gradFill>
                  <a:gsLst>
                    <a:gs pos="2917">
                      <a:schemeClr val="tx1"/>
                    </a:gs>
                    <a:gs pos="30000">
                      <a:schemeClr val="tx1"/>
                    </a:gs>
                  </a:gsLst>
                  <a:lin ang="5400000" scaled="0"/>
                </a:gradFill>
                <a:latin typeface="Arial" panose="020B0604020202020204" pitchFamily="34" charset="0"/>
              </a:rPr>
              <a:t>t.deviceId</a:t>
            </a:r>
            <a:r>
              <a:rPr lang="en-US" sz="1400" dirty="0">
                <a:gradFill>
                  <a:gsLst>
                    <a:gs pos="2917">
                      <a:schemeClr val="tx1"/>
                    </a:gs>
                    <a:gs pos="30000">
                      <a:schemeClr val="tx1"/>
                    </a:gs>
                  </a:gsLst>
                  <a:lin ang="5400000" scaled="0"/>
                </a:gradFill>
                <a:latin typeface="Arial" panose="020B0604020202020204" pitchFamily="34" charset="0"/>
              </a:rPr>
              <a:t> = "craft267_seat17"</a:t>
            </a:r>
          </a:p>
        </p:txBody>
      </p:sp>
      <p:grpSp>
        <p:nvGrpSpPr>
          <p:cNvPr id="59" name="Group 58">
            <a:extLst>
              <a:ext uri="{FF2B5EF4-FFF2-40B4-BE49-F238E27FC236}">
                <a16:creationId xmlns:a16="http://schemas.microsoft.com/office/drawing/2014/main" id="{57EDFEC5-8694-4C7B-AB5C-46E59DD8DB5C}"/>
              </a:ext>
            </a:extLst>
          </p:cNvPr>
          <p:cNvGrpSpPr/>
          <p:nvPr/>
        </p:nvGrpSpPr>
        <p:grpSpPr>
          <a:xfrm>
            <a:off x="8043783" y="2114852"/>
            <a:ext cx="646927" cy="550326"/>
            <a:chOff x="5872464" y="2045113"/>
            <a:chExt cx="485379" cy="412901"/>
          </a:xfrm>
          <a:noFill/>
        </p:grpSpPr>
        <p:grpSp>
          <p:nvGrpSpPr>
            <p:cNvPr id="60" name="Group 59">
              <a:extLst>
                <a:ext uri="{FF2B5EF4-FFF2-40B4-BE49-F238E27FC236}">
                  <a16:creationId xmlns:a16="http://schemas.microsoft.com/office/drawing/2014/main" id="{AAE8C0FB-F9DC-45E2-8FD5-BBAB0C88D5B0}"/>
                </a:ext>
              </a:extLst>
            </p:cNvPr>
            <p:cNvGrpSpPr/>
            <p:nvPr/>
          </p:nvGrpSpPr>
          <p:grpSpPr>
            <a:xfrm>
              <a:off x="5872464" y="2045113"/>
              <a:ext cx="485379" cy="412901"/>
              <a:chOff x="2107244" y="1575258"/>
              <a:chExt cx="310993" cy="264555"/>
            </a:xfrm>
            <a:grpFill/>
          </p:grpSpPr>
          <p:sp>
            <p:nvSpPr>
              <p:cNvPr id="65" name="Rectangle 9">
                <a:extLst>
                  <a:ext uri="{FF2B5EF4-FFF2-40B4-BE49-F238E27FC236}">
                    <a16:creationId xmlns:a16="http://schemas.microsoft.com/office/drawing/2014/main" id="{CDE3981E-199B-4264-901D-F61749CD4D4B}"/>
                  </a:ext>
                </a:extLst>
              </p:cNvPr>
              <p:cNvSpPr>
                <a:spLocks noChangeArrowheads="1"/>
              </p:cNvSpPr>
              <p:nvPr/>
            </p:nvSpPr>
            <p:spPr bwMode="auto">
              <a:xfrm>
                <a:off x="2107244" y="1575258"/>
                <a:ext cx="310993" cy="264555"/>
              </a:xfrm>
              <a:prstGeom prst="rect">
                <a:avLst/>
              </a:prstGeom>
              <a:grp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6" name="Line 10">
                <a:extLst>
                  <a:ext uri="{FF2B5EF4-FFF2-40B4-BE49-F238E27FC236}">
                    <a16:creationId xmlns:a16="http://schemas.microsoft.com/office/drawing/2014/main" id="{5EDDB757-7715-43C7-A3F2-34FB475E2419}"/>
                  </a:ext>
                </a:extLst>
              </p:cNvPr>
              <p:cNvSpPr>
                <a:spLocks noChangeShapeType="1"/>
              </p:cNvSpPr>
              <p:nvPr/>
            </p:nvSpPr>
            <p:spPr bwMode="auto">
              <a:xfrm flipH="1">
                <a:off x="2107244" y="1647026"/>
                <a:ext cx="310993" cy="0"/>
              </a:xfrm>
              <a:prstGeom prst="line">
                <a:avLst/>
              </a:prstGeom>
              <a:grp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61" name="Group 60">
              <a:extLst>
                <a:ext uri="{FF2B5EF4-FFF2-40B4-BE49-F238E27FC236}">
                  <a16:creationId xmlns:a16="http://schemas.microsoft.com/office/drawing/2014/main" id="{A780BF54-9223-4E1E-9711-4CEF3C49EE87}"/>
                </a:ext>
              </a:extLst>
            </p:cNvPr>
            <p:cNvGrpSpPr/>
            <p:nvPr/>
          </p:nvGrpSpPr>
          <p:grpSpPr>
            <a:xfrm>
              <a:off x="6153589" y="2082451"/>
              <a:ext cx="149347" cy="37338"/>
              <a:chOff x="2287367" y="1599181"/>
              <a:chExt cx="95690" cy="23923"/>
            </a:xfrm>
            <a:grpFill/>
          </p:grpSpPr>
          <p:sp>
            <p:nvSpPr>
              <p:cNvPr id="62" name="Oval 11">
                <a:extLst>
                  <a:ext uri="{FF2B5EF4-FFF2-40B4-BE49-F238E27FC236}">
                    <a16:creationId xmlns:a16="http://schemas.microsoft.com/office/drawing/2014/main" id="{06D7158B-5833-4E8B-9357-EB20C1E4004F}"/>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3" name="Oval 12">
                <a:extLst>
                  <a:ext uri="{FF2B5EF4-FFF2-40B4-BE49-F238E27FC236}">
                    <a16:creationId xmlns:a16="http://schemas.microsoft.com/office/drawing/2014/main" id="{AB24BAB2-4BA7-4FF0-A7AA-1B36DF98295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4" name="Oval 13">
                <a:extLst>
                  <a:ext uri="{FF2B5EF4-FFF2-40B4-BE49-F238E27FC236}">
                    <a16:creationId xmlns:a16="http://schemas.microsoft.com/office/drawing/2014/main" id="{197DE48D-E975-4251-B1A1-14BFB450736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7" name="Group 6">
            <a:extLst>
              <a:ext uri="{FF2B5EF4-FFF2-40B4-BE49-F238E27FC236}">
                <a16:creationId xmlns:a16="http://schemas.microsoft.com/office/drawing/2014/main" id="{B97218AF-2007-41D3-AEB7-9B77817EAAD8}"/>
              </a:ext>
            </a:extLst>
          </p:cNvPr>
          <p:cNvGrpSpPr/>
          <p:nvPr/>
        </p:nvGrpSpPr>
        <p:grpSpPr>
          <a:xfrm>
            <a:off x="6350559" y="1690486"/>
            <a:ext cx="1364758" cy="1863543"/>
            <a:chOff x="6350559" y="1690486"/>
            <a:chExt cx="1364758" cy="1863543"/>
          </a:xfrm>
        </p:grpSpPr>
        <p:sp>
          <p:nvSpPr>
            <p:cNvPr id="46" name="Rectangle: Top Corners Rounded 45">
              <a:extLst>
                <a:ext uri="{FF2B5EF4-FFF2-40B4-BE49-F238E27FC236}">
                  <a16:creationId xmlns:a16="http://schemas.microsoft.com/office/drawing/2014/main" id="{562FE482-EE53-4AF4-9FF5-D57637E201A6}"/>
                </a:ext>
              </a:extLst>
            </p:cNvPr>
            <p:cNvSpPr/>
            <p:nvPr/>
          </p:nvSpPr>
          <p:spPr bwMode="auto">
            <a:xfrm>
              <a:off x="6440585" y="3353883"/>
              <a:ext cx="1176940" cy="200146"/>
            </a:xfrm>
            <a:prstGeom prst="round2SameRect">
              <a:avLst>
                <a:gd name="adj1" fmla="val 15074"/>
                <a:gd name="adj2" fmla="val 22445"/>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47" name="Rectangle: Rounded Corners 46">
              <a:extLst>
                <a:ext uri="{FF2B5EF4-FFF2-40B4-BE49-F238E27FC236}">
                  <a16:creationId xmlns:a16="http://schemas.microsoft.com/office/drawing/2014/main" id="{C165973A-0E0C-4961-BA99-53D60C4B05EA}"/>
                </a:ext>
              </a:extLst>
            </p:cNvPr>
            <p:cNvSpPr/>
            <p:nvPr/>
          </p:nvSpPr>
          <p:spPr bwMode="auto">
            <a:xfrm>
              <a:off x="635055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sp>
          <p:nvSpPr>
            <p:cNvPr id="48" name="Rectangle: Rounded Corners 47">
              <a:extLst>
                <a:ext uri="{FF2B5EF4-FFF2-40B4-BE49-F238E27FC236}">
                  <a16:creationId xmlns:a16="http://schemas.microsoft.com/office/drawing/2014/main" id="{623BCF1C-DC98-453D-B8E3-DE5004E6C735}"/>
                </a:ext>
              </a:extLst>
            </p:cNvPr>
            <p:cNvSpPr/>
            <p:nvPr/>
          </p:nvSpPr>
          <p:spPr bwMode="auto">
            <a:xfrm>
              <a:off x="7526649" y="2541000"/>
              <a:ext cx="188668" cy="602540"/>
            </a:xfrm>
            <a:prstGeom prst="roundRect">
              <a:avLst>
                <a:gd name="adj" fmla="val 30861"/>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sp>
          <p:nvSpPr>
            <p:cNvPr id="49" name="Rectangle: Top Corners Rounded 48">
              <a:extLst>
                <a:ext uri="{FF2B5EF4-FFF2-40B4-BE49-F238E27FC236}">
                  <a16:creationId xmlns:a16="http://schemas.microsoft.com/office/drawing/2014/main" id="{35B7A816-7700-4557-ACA3-F73D578DD30E}"/>
                </a:ext>
              </a:extLst>
            </p:cNvPr>
            <p:cNvSpPr/>
            <p:nvPr/>
          </p:nvSpPr>
          <p:spPr bwMode="auto">
            <a:xfrm>
              <a:off x="6444511" y="1690486"/>
              <a:ext cx="1176940" cy="1686198"/>
            </a:xfrm>
            <a:prstGeom prst="round2SameRect">
              <a:avLst>
                <a:gd name="adj1" fmla="val 33558"/>
                <a:gd name="adj2" fmla="val 2427"/>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69" name="Rectangle 68">
              <a:extLst>
                <a:ext uri="{FF2B5EF4-FFF2-40B4-BE49-F238E27FC236}">
                  <a16:creationId xmlns:a16="http://schemas.microsoft.com/office/drawing/2014/main" id="{152BEEA3-A40D-4809-8E6D-5BEE2BC6F802}"/>
                </a:ext>
              </a:extLst>
            </p:cNvPr>
            <p:cNvSpPr/>
            <p:nvPr/>
          </p:nvSpPr>
          <p:spPr bwMode="auto">
            <a:xfrm>
              <a:off x="6732148" y="1949956"/>
              <a:ext cx="593814" cy="458399"/>
            </a:xfrm>
            <a:prstGeom prst="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cxnSp>
          <p:nvCxnSpPr>
            <p:cNvPr id="70" name="Straight Connector 69">
              <a:extLst>
                <a:ext uri="{FF2B5EF4-FFF2-40B4-BE49-F238E27FC236}">
                  <a16:creationId xmlns:a16="http://schemas.microsoft.com/office/drawing/2014/main" id="{6BB1B34A-A7F4-4E7E-9F79-65AF597B737E}"/>
                </a:ext>
              </a:extLst>
            </p:cNvPr>
            <p:cNvCxnSpPr/>
            <p:nvPr/>
          </p:nvCxnSpPr>
          <p:spPr>
            <a:xfrm>
              <a:off x="6732148" y="2286664"/>
              <a:ext cx="593814" cy="0"/>
            </a:xfrm>
            <a:prstGeom prst="line">
              <a:avLst/>
            </a:prstGeom>
            <a:solidFill>
              <a:schemeClr val="bg1">
                <a:lumMod val="95000"/>
              </a:schemeClr>
            </a:solidFill>
            <a:ln w="19050" cap="flat">
              <a:solidFill>
                <a:schemeClr val="tx2"/>
              </a:solidFill>
              <a:prstDash val="solid"/>
              <a:miter lim="800000"/>
              <a:headEnd/>
              <a:tailEnd/>
            </a:ln>
            <a:extLst/>
          </p:spPr>
        </p:cxnSp>
        <p:sp>
          <p:nvSpPr>
            <p:cNvPr id="71" name="Oval 70">
              <a:extLst>
                <a:ext uri="{FF2B5EF4-FFF2-40B4-BE49-F238E27FC236}">
                  <a16:creationId xmlns:a16="http://schemas.microsoft.com/office/drawing/2014/main" id="{AA86C85A-2BE9-490A-966F-3D6D34EF490A}"/>
                </a:ext>
              </a:extLst>
            </p:cNvPr>
            <p:cNvSpPr/>
            <p:nvPr/>
          </p:nvSpPr>
          <p:spPr bwMode="auto">
            <a:xfrm>
              <a:off x="6777335" y="2315171"/>
              <a:ext cx="61969" cy="61969"/>
            </a:xfrm>
            <a:prstGeom prst="ellipse">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2" name="Oval 71">
              <a:extLst>
                <a:ext uri="{FF2B5EF4-FFF2-40B4-BE49-F238E27FC236}">
                  <a16:creationId xmlns:a16="http://schemas.microsoft.com/office/drawing/2014/main" id="{F6290785-2C12-4945-A960-34FABAD0D939}"/>
                </a:ext>
              </a:extLst>
            </p:cNvPr>
            <p:cNvSpPr/>
            <p:nvPr/>
          </p:nvSpPr>
          <p:spPr bwMode="auto">
            <a:xfrm>
              <a:off x="7218808" y="2315171"/>
              <a:ext cx="61969" cy="61969"/>
            </a:xfrm>
            <a:prstGeom prst="ellipse">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3" name="Rectangle 72">
              <a:extLst>
                <a:ext uri="{FF2B5EF4-FFF2-40B4-BE49-F238E27FC236}">
                  <a16:creationId xmlns:a16="http://schemas.microsoft.com/office/drawing/2014/main" id="{E6C4DE46-8748-4F47-B406-1BA3E1409937}"/>
                </a:ext>
              </a:extLst>
            </p:cNvPr>
            <p:cNvSpPr/>
            <p:nvPr/>
          </p:nvSpPr>
          <p:spPr bwMode="auto">
            <a:xfrm>
              <a:off x="6884557" y="2327410"/>
              <a:ext cx="288996" cy="37491"/>
            </a:xfrm>
            <a:prstGeom prst="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74" name="Rectangle: Rounded Corners 73">
              <a:extLst>
                <a:ext uri="{FF2B5EF4-FFF2-40B4-BE49-F238E27FC236}">
                  <a16:creationId xmlns:a16="http://schemas.microsoft.com/office/drawing/2014/main" id="{7DF65081-DA59-42FD-9D1B-B0DD979201D3}"/>
                </a:ext>
              </a:extLst>
            </p:cNvPr>
            <p:cNvSpPr/>
            <p:nvPr/>
          </p:nvSpPr>
          <p:spPr bwMode="auto">
            <a:xfrm>
              <a:off x="6547627" y="2543559"/>
              <a:ext cx="962854" cy="736501"/>
            </a:xfrm>
            <a:prstGeom prst="roundRect">
              <a:avLst/>
            </a:prstGeom>
            <a:solidFill>
              <a:schemeClr val="bg1">
                <a:lumMod val="95000"/>
              </a:schemeClr>
            </a:solidFill>
            <a:ln w="1905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932742"/>
              <a:endParaRPr lang="en-US" dirty="0">
                <a:solidFill>
                  <a:srgbClr val="505050"/>
                </a:solidFill>
                <a:latin typeface="Arial" panose="020B0604020202020204" pitchFamily="34" charset="0"/>
              </a:endParaRPr>
            </a:p>
          </p:txBody>
        </p:sp>
        <p:sp>
          <p:nvSpPr>
            <p:cNvPr id="53" name="Rectangle: Rounded Corners 52">
              <a:extLst>
                <a:ext uri="{FF2B5EF4-FFF2-40B4-BE49-F238E27FC236}">
                  <a16:creationId xmlns:a16="http://schemas.microsoft.com/office/drawing/2014/main" id="{C3A33074-A109-4CBA-A47C-D903D515F5E6}"/>
                </a:ext>
              </a:extLst>
            </p:cNvPr>
            <p:cNvSpPr/>
            <p:nvPr/>
          </p:nvSpPr>
          <p:spPr bwMode="auto">
            <a:xfrm>
              <a:off x="6973887" y="2480072"/>
              <a:ext cx="110335" cy="154315"/>
            </a:xfrm>
            <a:prstGeom prst="roundRect">
              <a:avLst/>
            </a:prstGeom>
            <a:solidFill>
              <a:schemeClr val="bg1">
                <a:lumMod val="95000"/>
              </a:schemeClr>
            </a:solidFill>
            <a:ln w="19050" cap="flat">
              <a:solidFill>
                <a:schemeClr val="tx2"/>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742"/>
              <a:endParaRPr lang="en-US" dirty="0">
                <a:solidFill>
                  <a:srgbClr val="505050"/>
                </a:solidFill>
                <a:latin typeface="Arial" panose="020B0604020202020204" pitchFamily="34" charset="0"/>
              </a:endParaRPr>
            </a:p>
          </p:txBody>
        </p:sp>
        <p:grpSp>
          <p:nvGrpSpPr>
            <p:cNvPr id="6" name="Group 5">
              <a:extLst>
                <a:ext uri="{FF2B5EF4-FFF2-40B4-BE49-F238E27FC236}">
                  <a16:creationId xmlns:a16="http://schemas.microsoft.com/office/drawing/2014/main" id="{4E987143-0B9F-4C88-846F-CBA5A5EEAE51}"/>
                </a:ext>
              </a:extLst>
            </p:cNvPr>
            <p:cNvGrpSpPr/>
            <p:nvPr/>
          </p:nvGrpSpPr>
          <p:grpSpPr>
            <a:xfrm>
              <a:off x="6921248" y="2001513"/>
              <a:ext cx="215612" cy="215612"/>
              <a:chOff x="6884555" y="1989834"/>
              <a:chExt cx="288998" cy="288998"/>
            </a:xfrm>
          </p:grpSpPr>
          <p:sp>
            <p:nvSpPr>
              <p:cNvPr id="4" name="Isosceles Triangle 3">
                <a:extLst>
                  <a:ext uri="{FF2B5EF4-FFF2-40B4-BE49-F238E27FC236}">
                    <a16:creationId xmlns:a16="http://schemas.microsoft.com/office/drawing/2014/main" id="{77C36E38-FBC6-4DBD-AB7A-96918E6F5494}"/>
                  </a:ext>
                </a:extLst>
              </p:cNvPr>
              <p:cNvSpPr/>
              <p:nvPr/>
            </p:nvSpPr>
            <p:spPr bwMode="auto">
              <a:xfrm rot="5400000">
                <a:off x="6975352" y="2083703"/>
                <a:ext cx="140048" cy="109755"/>
              </a:xfrm>
              <a:prstGeom prst="triangl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 name="Oval 4">
                <a:extLst>
                  <a:ext uri="{FF2B5EF4-FFF2-40B4-BE49-F238E27FC236}">
                    <a16:creationId xmlns:a16="http://schemas.microsoft.com/office/drawing/2014/main" id="{92A83FF5-377A-49EA-8E55-79C4C4B103FC}"/>
                  </a:ext>
                </a:extLst>
              </p:cNvPr>
              <p:cNvSpPr/>
              <p:nvPr/>
            </p:nvSpPr>
            <p:spPr bwMode="auto">
              <a:xfrm>
                <a:off x="6884555" y="1989834"/>
                <a:ext cx="288998" cy="288998"/>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grpSp>
      <p:grpSp>
        <p:nvGrpSpPr>
          <p:cNvPr id="50" name="Group 49">
            <a:extLst>
              <a:ext uri="{FF2B5EF4-FFF2-40B4-BE49-F238E27FC236}">
                <a16:creationId xmlns:a16="http://schemas.microsoft.com/office/drawing/2014/main" id="{8AD67F37-60FA-43CB-97B4-9B5D08AD23F5}"/>
              </a:ext>
            </a:extLst>
          </p:cNvPr>
          <p:cNvGrpSpPr/>
          <p:nvPr/>
        </p:nvGrpSpPr>
        <p:grpSpPr>
          <a:xfrm>
            <a:off x="10886603" y="4615055"/>
            <a:ext cx="402639" cy="361217"/>
            <a:chOff x="1275510" y="6072184"/>
            <a:chExt cx="508602" cy="456278"/>
          </a:xfrm>
        </p:grpSpPr>
        <p:grpSp>
          <p:nvGrpSpPr>
            <p:cNvPr id="51" name="Group 50">
              <a:extLst>
                <a:ext uri="{FF2B5EF4-FFF2-40B4-BE49-F238E27FC236}">
                  <a16:creationId xmlns:a16="http://schemas.microsoft.com/office/drawing/2014/main" id="{EF47BCF8-010D-40D3-89BF-6833C8C3C959}"/>
                </a:ext>
              </a:extLst>
            </p:cNvPr>
            <p:cNvGrpSpPr/>
            <p:nvPr/>
          </p:nvGrpSpPr>
          <p:grpSpPr>
            <a:xfrm>
              <a:off x="1275510" y="6224570"/>
              <a:ext cx="508602" cy="151498"/>
              <a:chOff x="551886" y="4945335"/>
              <a:chExt cx="508602" cy="151498"/>
            </a:xfrm>
          </p:grpSpPr>
          <p:sp>
            <p:nvSpPr>
              <p:cNvPr id="75" name="Rectangle 74">
                <a:extLst>
                  <a:ext uri="{FF2B5EF4-FFF2-40B4-BE49-F238E27FC236}">
                    <a16:creationId xmlns:a16="http://schemas.microsoft.com/office/drawing/2014/main" id="{14A1FBB0-4051-4BAF-A149-F8297F0B7C7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B84C8C66-19B1-4E84-87BF-E013B03CBFE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00F4FB5A-8572-4B78-B97D-A9DC237DF3A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A962B0ED-BFFB-4FBA-9F99-59E971935947}"/>
                </a:ext>
              </a:extLst>
            </p:cNvPr>
            <p:cNvGrpSpPr/>
            <p:nvPr/>
          </p:nvGrpSpPr>
          <p:grpSpPr>
            <a:xfrm>
              <a:off x="1275510" y="6376964"/>
              <a:ext cx="508602" cy="151498"/>
              <a:chOff x="551886" y="4945335"/>
              <a:chExt cx="508602" cy="151498"/>
            </a:xfrm>
          </p:grpSpPr>
          <p:sp>
            <p:nvSpPr>
              <p:cNvPr id="58" name="Rectangle 57">
                <a:extLst>
                  <a:ext uri="{FF2B5EF4-FFF2-40B4-BE49-F238E27FC236}">
                    <a16:creationId xmlns:a16="http://schemas.microsoft.com/office/drawing/2014/main" id="{E9C80F6B-0D17-4916-81BA-3ADE6CA6825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7" name="Oval 66">
                <a:extLst>
                  <a:ext uri="{FF2B5EF4-FFF2-40B4-BE49-F238E27FC236}">
                    <a16:creationId xmlns:a16="http://schemas.microsoft.com/office/drawing/2014/main" id="{73BDD1B7-7117-43E4-BDC9-041FF484D4A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8" name="Straight Connector 67">
                <a:extLst>
                  <a:ext uri="{FF2B5EF4-FFF2-40B4-BE49-F238E27FC236}">
                    <a16:creationId xmlns:a16="http://schemas.microsoft.com/office/drawing/2014/main" id="{791ABB61-F32E-483F-B9B3-185B158CA3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570FD649-90B0-4CA2-9E0D-133661088425}"/>
                </a:ext>
              </a:extLst>
            </p:cNvPr>
            <p:cNvGrpSpPr/>
            <p:nvPr/>
          </p:nvGrpSpPr>
          <p:grpSpPr>
            <a:xfrm>
              <a:off x="1275510" y="6072184"/>
              <a:ext cx="508602" cy="151498"/>
              <a:chOff x="551886" y="4945335"/>
              <a:chExt cx="508602" cy="151498"/>
            </a:xfrm>
          </p:grpSpPr>
          <p:sp>
            <p:nvSpPr>
              <p:cNvPr id="55" name="Rectangle 54">
                <a:extLst>
                  <a:ext uri="{FF2B5EF4-FFF2-40B4-BE49-F238E27FC236}">
                    <a16:creationId xmlns:a16="http://schemas.microsoft.com/office/drawing/2014/main" id="{ACC6F668-BDA5-4D16-B767-85776C80DB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Oval 55">
                <a:extLst>
                  <a:ext uri="{FF2B5EF4-FFF2-40B4-BE49-F238E27FC236}">
                    <a16:creationId xmlns:a16="http://schemas.microsoft.com/office/drawing/2014/main" id="{D8E615FA-3D06-4507-B638-8561DAD4208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C1BC59C7-C3FA-43CD-A5C2-09C5D21E63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0C287832-9D3C-4304-B571-8F7A256AE84D}"/>
              </a:ext>
            </a:extLst>
          </p:cNvPr>
          <p:cNvGrpSpPr/>
          <p:nvPr/>
        </p:nvGrpSpPr>
        <p:grpSpPr>
          <a:xfrm>
            <a:off x="10883135" y="5760484"/>
            <a:ext cx="402639" cy="361217"/>
            <a:chOff x="1275510" y="6072184"/>
            <a:chExt cx="508602" cy="456278"/>
          </a:xfrm>
        </p:grpSpPr>
        <p:grpSp>
          <p:nvGrpSpPr>
            <p:cNvPr id="79" name="Group 78">
              <a:extLst>
                <a:ext uri="{FF2B5EF4-FFF2-40B4-BE49-F238E27FC236}">
                  <a16:creationId xmlns:a16="http://schemas.microsoft.com/office/drawing/2014/main" id="{E4D16A1F-546B-466D-A76A-7B28A9904AED}"/>
                </a:ext>
              </a:extLst>
            </p:cNvPr>
            <p:cNvGrpSpPr/>
            <p:nvPr/>
          </p:nvGrpSpPr>
          <p:grpSpPr>
            <a:xfrm>
              <a:off x="1275510" y="6224570"/>
              <a:ext cx="508602" cy="151498"/>
              <a:chOff x="551886" y="4945335"/>
              <a:chExt cx="508602" cy="151498"/>
            </a:xfrm>
          </p:grpSpPr>
          <p:sp>
            <p:nvSpPr>
              <p:cNvPr id="88" name="Rectangle 87">
                <a:extLst>
                  <a:ext uri="{FF2B5EF4-FFF2-40B4-BE49-F238E27FC236}">
                    <a16:creationId xmlns:a16="http://schemas.microsoft.com/office/drawing/2014/main" id="{779FB578-EFAF-4A3E-ABCA-D86B852645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7166201E-48AB-400E-A6AA-5E2490FC439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4399D8A0-BC18-4905-9A8A-3EB77E96D91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E62F4B9-CD57-4DED-A018-67E75BFAAC2E}"/>
                </a:ext>
              </a:extLst>
            </p:cNvPr>
            <p:cNvGrpSpPr/>
            <p:nvPr/>
          </p:nvGrpSpPr>
          <p:grpSpPr>
            <a:xfrm>
              <a:off x="1275510" y="6376964"/>
              <a:ext cx="508602" cy="151498"/>
              <a:chOff x="551886" y="4945335"/>
              <a:chExt cx="508602" cy="151498"/>
            </a:xfrm>
          </p:grpSpPr>
          <p:sp>
            <p:nvSpPr>
              <p:cNvPr id="85" name="Rectangle 84">
                <a:extLst>
                  <a:ext uri="{FF2B5EF4-FFF2-40B4-BE49-F238E27FC236}">
                    <a16:creationId xmlns:a16="http://schemas.microsoft.com/office/drawing/2014/main" id="{C123B017-0F90-4F07-B2F5-779B20F0327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DA7846B5-7F41-4D09-89DC-F2BB5C8499B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5E7EFE51-09B9-4BC7-A8FC-535F8CD7A7E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F680A628-2FF8-4B45-9B3C-D2044F1761B4}"/>
                </a:ext>
              </a:extLst>
            </p:cNvPr>
            <p:cNvGrpSpPr/>
            <p:nvPr/>
          </p:nvGrpSpPr>
          <p:grpSpPr>
            <a:xfrm>
              <a:off x="1275510" y="6072184"/>
              <a:ext cx="508602" cy="151498"/>
              <a:chOff x="551886" y="4945335"/>
              <a:chExt cx="508602" cy="151498"/>
            </a:xfrm>
          </p:grpSpPr>
          <p:sp>
            <p:nvSpPr>
              <p:cNvPr id="82" name="Rectangle 81">
                <a:extLst>
                  <a:ext uri="{FF2B5EF4-FFF2-40B4-BE49-F238E27FC236}">
                    <a16:creationId xmlns:a16="http://schemas.microsoft.com/office/drawing/2014/main" id="{25316F07-BEF3-4AC5-AB7A-8424B8AB0A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ABBA798F-44A6-43FB-89ED-B6AC8910DE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340B2135-16E0-44DB-BF54-DE9AE82BD46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1" name="Group 90">
            <a:extLst>
              <a:ext uri="{FF2B5EF4-FFF2-40B4-BE49-F238E27FC236}">
                <a16:creationId xmlns:a16="http://schemas.microsoft.com/office/drawing/2014/main" id="{88DAE6F2-88D8-4D9B-AAA8-3C4B2961E7A6}"/>
              </a:ext>
            </a:extLst>
          </p:cNvPr>
          <p:cNvGrpSpPr/>
          <p:nvPr/>
        </p:nvGrpSpPr>
        <p:grpSpPr>
          <a:xfrm>
            <a:off x="10892472" y="3472721"/>
            <a:ext cx="402639" cy="361217"/>
            <a:chOff x="1275510" y="6072184"/>
            <a:chExt cx="508602" cy="456278"/>
          </a:xfrm>
        </p:grpSpPr>
        <p:grpSp>
          <p:nvGrpSpPr>
            <p:cNvPr id="92" name="Group 91">
              <a:extLst>
                <a:ext uri="{FF2B5EF4-FFF2-40B4-BE49-F238E27FC236}">
                  <a16:creationId xmlns:a16="http://schemas.microsoft.com/office/drawing/2014/main" id="{E186C334-0D3E-430E-8837-A753A0F66CDA}"/>
                </a:ext>
              </a:extLst>
            </p:cNvPr>
            <p:cNvGrpSpPr/>
            <p:nvPr/>
          </p:nvGrpSpPr>
          <p:grpSpPr>
            <a:xfrm>
              <a:off x="1275510" y="6224570"/>
              <a:ext cx="508602" cy="151498"/>
              <a:chOff x="551886" y="4945335"/>
              <a:chExt cx="508602" cy="151498"/>
            </a:xfrm>
          </p:grpSpPr>
          <p:sp>
            <p:nvSpPr>
              <p:cNvPr id="101" name="Rectangle 100">
                <a:extLst>
                  <a:ext uri="{FF2B5EF4-FFF2-40B4-BE49-F238E27FC236}">
                    <a16:creationId xmlns:a16="http://schemas.microsoft.com/office/drawing/2014/main" id="{A91C2B47-63F8-420E-9532-FCFD7B7769A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Oval 101">
                <a:extLst>
                  <a:ext uri="{FF2B5EF4-FFF2-40B4-BE49-F238E27FC236}">
                    <a16:creationId xmlns:a16="http://schemas.microsoft.com/office/drawing/2014/main" id="{9E979B73-1C19-4228-B66A-33EE5792CA0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3" name="Straight Connector 102">
                <a:extLst>
                  <a:ext uri="{FF2B5EF4-FFF2-40B4-BE49-F238E27FC236}">
                    <a16:creationId xmlns:a16="http://schemas.microsoft.com/office/drawing/2014/main" id="{BC75E271-9F4D-4B60-8AFC-A17CBAFF75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84F7B16-AFC8-4527-873E-29FE1D70B716}"/>
                </a:ext>
              </a:extLst>
            </p:cNvPr>
            <p:cNvGrpSpPr/>
            <p:nvPr/>
          </p:nvGrpSpPr>
          <p:grpSpPr>
            <a:xfrm>
              <a:off x="1275510" y="6376964"/>
              <a:ext cx="508602" cy="151498"/>
              <a:chOff x="551886" y="4945335"/>
              <a:chExt cx="508602" cy="151498"/>
            </a:xfrm>
          </p:grpSpPr>
          <p:sp>
            <p:nvSpPr>
              <p:cNvPr id="98" name="Rectangle 97">
                <a:extLst>
                  <a:ext uri="{FF2B5EF4-FFF2-40B4-BE49-F238E27FC236}">
                    <a16:creationId xmlns:a16="http://schemas.microsoft.com/office/drawing/2014/main" id="{DD4BD854-A6AD-4540-A6D0-57A1325480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35A806E2-9CE9-45F8-84E8-FF1D70A541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3914A718-F657-4034-AC1E-D09A77F15B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213E8B70-146E-4650-81DB-8C32D16B3608}"/>
                </a:ext>
              </a:extLst>
            </p:cNvPr>
            <p:cNvGrpSpPr/>
            <p:nvPr/>
          </p:nvGrpSpPr>
          <p:grpSpPr>
            <a:xfrm>
              <a:off x="1275510" y="6072184"/>
              <a:ext cx="508602" cy="151498"/>
              <a:chOff x="551886" y="4945335"/>
              <a:chExt cx="508602" cy="151498"/>
            </a:xfrm>
          </p:grpSpPr>
          <p:sp>
            <p:nvSpPr>
              <p:cNvPr id="95" name="Rectangle 94">
                <a:extLst>
                  <a:ext uri="{FF2B5EF4-FFF2-40B4-BE49-F238E27FC236}">
                    <a16:creationId xmlns:a16="http://schemas.microsoft.com/office/drawing/2014/main" id="{7909CC1C-51CC-474A-B9F2-53FBF863213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961ECD7A-8D5D-4EB0-B47B-BF5A149F513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FEDC6DD7-49CB-410C-A9AC-451003142A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4" name="Group 103">
            <a:extLst>
              <a:ext uri="{FF2B5EF4-FFF2-40B4-BE49-F238E27FC236}">
                <a16:creationId xmlns:a16="http://schemas.microsoft.com/office/drawing/2014/main" id="{98C5987E-8978-4863-9C2D-62B4B73850C3}"/>
              </a:ext>
            </a:extLst>
          </p:cNvPr>
          <p:cNvGrpSpPr/>
          <p:nvPr/>
        </p:nvGrpSpPr>
        <p:grpSpPr>
          <a:xfrm>
            <a:off x="270533" y="6498014"/>
            <a:ext cx="2297278" cy="138499"/>
            <a:chOff x="270533" y="6498014"/>
            <a:chExt cx="2297278" cy="138499"/>
          </a:xfrm>
        </p:grpSpPr>
        <p:sp>
          <p:nvSpPr>
            <p:cNvPr id="105" name="TextBox 104">
              <a:extLst>
                <a:ext uri="{FF2B5EF4-FFF2-40B4-BE49-F238E27FC236}">
                  <a16:creationId xmlns:a16="http://schemas.microsoft.com/office/drawing/2014/main" id="{A152ECCD-6938-42F5-A9BD-0DB74F945DAC}"/>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6" name="Picture 54">
              <a:extLst>
                <a:ext uri="{FF2B5EF4-FFF2-40B4-BE49-F238E27FC236}">
                  <a16:creationId xmlns:a16="http://schemas.microsoft.com/office/drawing/2014/main" id="{9C5D7D7A-A8B3-4C83-BBAD-FE7A87F37E3F}"/>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9221454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907" y="345428"/>
            <a:ext cx="11654187" cy="899537"/>
          </a:xfrm>
        </p:spPr>
        <p:txBody>
          <a:bodyPr>
            <a:normAutofit/>
          </a:bodyPr>
          <a:lstStyle/>
          <a:p>
            <a:pPr lvl="0"/>
            <a:r>
              <a:rPr lang="en-US" sz="4000" dirty="0">
                <a:latin typeface="Arial" panose="020B0604020202020204" pitchFamily="34" charset="0"/>
                <a:cs typeface="Arial" panose="020B0604020202020204" pitchFamily="34" charset="0"/>
              </a:rPr>
              <a:t>Comprehensive SLA’s</a:t>
            </a:r>
            <a:endParaRPr lang="en-US" sz="4000" cap="none"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6554" y="1575871"/>
            <a:ext cx="7027969" cy="1158266"/>
          </a:xfrm>
        </p:spPr>
        <p:txBody>
          <a:bodyPr/>
          <a:lstStyle/>
          <a:p>
            <a:pPr defTabSz="914225">
              <a:buClr>
                <a:schemeClr val="bg1"/>
              </a:buClr>
            </a:pPr>
            <a:r>
              <a:rPr lang="en-US" sz="1600" dirty="0"/>
              <a:t>Run your app on world-class infrastructure. </a:t>
            </a:r>
          </a:p>
          <a:p>
            <a:pPr>
              <a:spcBef>
                <a:spcPts val="1400"/>
              </a:spcBef>
            </a:pPr>
            <a:r>
              <a:rPr lang="en-US" sz="1600" b="0" dirty="0">
                <a:solidFill>
                  <a:schemeClr val="tx1"/>
                </a:solidFill>
                <a:ea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734" y="3552935"/>
            <a:ext cx="4436140" cy="2595736"/>
            <a:chOff x="1189038" y="3552953"/>
            <a:chExt cx="4436769" cy="2596104"/>
          </a:xfrm>
        </p:grpSpPr>
        <p:sp>
          <p:nvSpPr>
            <p:cNvPr id="83" name="TextBox 82"/>
            <p:cNvSpPr txBox="1"/>
            <p:nvPr/>
          </p:nvSpPr>
          <p:spPr>
            <a:xfrm>
              <a:off x="4397134" y="3552953"/>
              <a:ext cx="67288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HA</a:t>
              </a:r>
            </a:p>
          </p:txBody>
        </p:sp>
        <p:sp>
          <p:nvSpPr>
            <p:cNvPr id="90" name="TextBox 89"/>
            <p:cNvSpPr txBox="1"/>
            <p:nvPr/>
          </p:nvSpPr>
          <p:spPr>
            <a:xfrm>
              <a:off x="1517071" y="3552953"/>
              <a:ext cx="983338" cy="343492"/>
            </a:xfrm>
            <a:prstGeom prst="rect">
              <a:avLst/>
            </a:prstGeom>
            <a:noFill/>
          </p:spPr>
          <p:txBody>
            <a:bodyPr wrap="squar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8"/>
              <a:ext cx="892267" cy="502593"/>
              <a:chOff x="4750839" y="7810511"/>
              <a:chExt cx="936953" cy="527763"/>
            </a:xfrm>
            <a:solidFill>
              <a:schemeClr val="bg1"/>
            </a:solidFill>
          </p:grpSpPr>
          <p:sp>
            <p:nvSpPr>
              <p:cNvPr id="89" name="TextBox 88"/>
              <p:cNvSpPr txBox="1"/>
              <p:nvPr/>
            </p:nvSpPr>
            <p:spPr>
              <a:xfrm>
                <a:off x="4768936" y="7810511"/>
                <a:ext cx="861626" cy="358792"/>
              </a:xfrm>
              <a:prstGeom prst="rect">
                <a:avLst/>
              </a:prstGeom>
              <a:noFill/>
            </p:spPr>
            <p:txBody>
              <a:bodyPr wrap="none" rtlCol="0">
                <a:spAutoFit/>
              </a:bodyPr>
              <a:lstStyle/>
              <a:p>
                <a:pPr algn="ctr" defTabSz="914225">
                  <a:lnSpc>
                    <a:spcPct val="90000"/>
                  </a:lnSpc>
                </a:pPr>
                <a:r>
                  <a:rPr lang="en-US" spc="-10" dirty="0">
                    <a:solidFill>
                      <a:srgbClr val="0078D7"/>
                    </a:solidFill>
                    <a:latin typeface="Arial" panose="020B0604020202020204" pitchFamily="34" charset="0"/>
                    <a:ea typeface="Segoe UI Black" panose="020B0A02040204020203" pitchFamily="34" charset="0"/>
                    <a:cs typeface="Arial" panose="020B0604020202020204" pitchFamily="34" charset="0"/>
                  </a:rPr>
                  <a:t>&lt;10</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 </a:t>
                </a:r>
                <a:r>
                  <a:rPr lang="en-US" sz="1200" dirty="0" err="1">
                    <a:solidFill>
                      <a:srgbClr val="0078D7"/>
                    </a:solidFill>
                    <a:latin typeface="Arial" panose="020B0604020202020204" pitchFamily="34" charset="0"/>
                    <a:ea typeface="Segoe UI Black" panose="020B0A02040204020203" pitchFamily="34" charset="0"/>
                    <a:cs typeface="Segoe UI Black" panose="020B0A02040204020203" pitchFamily="34" charset="0"/>
                  </a:rPr>
                  <a:t>ms</a:t>
                </a:r>
                <a:endPar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15595"/>
              </a:xfrm>
              <a:prstGeom prst="rect">
                <a:avLst/>
              </a:prstGeom>
              <a:noFill/>
            </p:spPr>
            <p:txBody>
              <a:bodyPr wrap="square" rtlCol="0">
                <a:spAutoFit/>
              </a:bodyPr>
              <a:lstStyle/>
              <a:p>
                <a:pPr algn="ctr" defTabSz="914225">
                  <a:lnSpc>
                    <a:spcPct val="80000"/>
                  </a:lnSpc>
                </a:pP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900" baseline="30000" dirty="0">
                    <a:solidFill>
                      <a:srgbClr val="0078D7"/>
                    </a:solidFill>
                    <a:latin typeface="Arial" panose="020B0604020202020204" pitchFamily="34" charset="0"/>
                    <a:ea typeface="Segoe UI Black" panose="020B0A02040204020203" pitchFamily="34" charset="0"/>
                    <a:cs typeface="Arial" panose="020B0604020202020204" pitchFamily="34" charset="0"/>
                  </a:rPr>
                  <a:t>th</a:t>
                </a:r>
                <a:r>
                  <a:rPr lang="en-US" sz="900" dirty="0">
                    <a:solidFill>
                      <a:srgbClr val="0078D7"/>
                    </a:solidFill>
                    <a:latin typeface="Arial" panose="020B0604020202020204" pitchFamily="34" charset="0"/>
                    <a:ea typeface="Segoe UI Black" panose="020B0A02040204020203" pitchFamily="34" charset="0"/>
                    <a:cs typeface="Arial" panose="020B0604020202020204" pitchFamily="34" charset="0"/>
                  </a:rPr>
                  <a:t> </a:t>
                </a:r>
                <a:r>
                  <a:rPr lang="en-US" sz="800" spc="-10" dirty="0">
                    <a:solidFill>
                      <a:srgbClr val="0078D7"/>
                    </a:solidFill>
                    <a:latin typeface="Arial" panose="020B0604020202020204" pitchFamily="34" charset="0"/>
                    <a:cs typeface="Arial" panose="020B0604020202020204" pitchFamily="34" charset="0"/>
                  </a:rPr>
                  <a:t>percentile</a:t>
                </a:r>
                <a:endParaRPr lang="en-US" sz="950" spc="-10" dirty="0">
                  <a:solidFill>
                    <a:srgbClr val="0078D7"/>
                  </a:solidFill>
                  <a:latin typeface="Arial" panose="020B0604020202020204" pitchFamily="34" charset="0"/>
                  <a:cs typeface="Arial" panose="020B0604020202020204"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5" name="TextBox 44"/>
            <p:cNvSpPr txBox="1"/>
            <p:nvPr/>
          </p:nvSpPr>
          <p:spPr>
            <a:xfrm>
              <a:off x="4366551" y="4611654"/>
              <a:ext cx="904543" cy="400167"/>
            </a:xfrm>
            <a:prstGeom prst="rect">
              <a:avLst/>
            </a:prstGeom>
            <a:noFill/>
          </p:spPr>
          <p:txBody>
            <a:bodyPr wrap="none" rtlCol="0">
              <a:spAutoFit/>
            </a:bodyPr>
            <a:lstStyle/>
            <a:p>
              <a:pPr algn="ctr" defTabSz="914225"/>
              <a:r>
                <a:rPr lang="en-US" sz="2000" dirty="0">
                  <a:solidFill>
                    <a:srgbClr val="0078D7"/>
                  </a:solidFill>
                  <a:latin typeface="Arial" panose="020B0604020202020204" pitchFamily="34" charset="0"/>
                  <a:ea typeface="Segoe UI Black" panose="020B0A02040204020203" pitchFamily="34" charset="0"/>
                  <a:cs typeface="Arial" panose="020B0604020202020204" pitchFamily="34" charset="0"/>
                </a:rPr>
                <a:t>99</a:t>
              </a:r>
              <a:r>
                <a:rPr lang="en-US" sz="12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789" y="3552936"/>
            <a:ext cx="4441305" cy="2590571"/>
            <a:chOff x="6610862" y="3552953"/>
            <a:chExt cx="4441935" cy="2590938"/>
          </a:xfrm>
        </p:grpSpPr>
        <p:sp>
          <p:nvSpPr>
            <p:cNvPr id="62" name="TextBox 61"/>
            <p:cNvSpPr txBox="1"/>
            <p:nvPr/>
          </p:nvSpPr>
          <p:spPr>
            <a:xfrm>
              <a:off x="6791312" y="3552953"/>
              <a:ext cx="1334209"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Throughput</a:t>
              </a:r>
            </a:p>
          </p:txBody>
        </p:sp>
        <p:sp>
          <p:nvSpPr>
            <p:cNvPr id="66" name="TextBox 65"/>
            <p:cNvSpPr txBox="1"/>
            <p:nvPr/>
          </p:nvSpPr>
          <p:spPr>
            <a:xfrm>
              <a:off x="9481680" y="3552953"/>
              <a:ext cx="1403147" cy="338602"/>
            </a:xfrm>
            <a:prstGeom prst="rect">
              <a:avLst/>
            </a:prstGeom>
            <a:noFill/>
          </p:spPr>
          <p:txBody>
            <a:bodyPr wrap="none" rtlCol="0">
              <a:spAutoFit/>
            </a:bodyPr>
            <a:lstStyle/>
            <a:p>
              <a:pPr algn="ctr" defTabSz="914225"/>
              <a:r>
                <a:rPr lang="en-US" sz="1600" b="1" dirty="0">
                  <a:solidFill>
                    <a:srgbClr val="0078D7"/>
                  </a:solidFill>
                  <a:latin typeface="Arial" panose="020B0604020202020204" pitchFamily="34" charset="0"/>
                  <a:ea typeface="Segoe UI Semibold" charset="0"/>
                  <a:cs typeface="Arial" panose="020B0604020202020204" pitchFamily="34"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46" name="TextBox 45"/>
            <p:cNvSpPr txBox="1"/>
            <p:nvPr/>
          </p:nvSpPr>
          <p:spPr>
            <a:xfrm>
              <a:off x="7002110" y="4708966"/>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69" name="TextBox 68"/>
            <p:cNvSpPr txBox="1"/>
            <p:nvPr/>
          </p:nvSpPr>
          <p:spPr>
            <a:xfrm>
              <a:off x="9750476" y="4714132"/>
              <a:ext cx="936440" cy="265009"/>
            </a:xfrm>
            <a:prstGeom prst="rect">
              <a:avLst/>
            </a:prstGeom>
            <a:noFill/>
          </p:spPr>
          <p:txBody>
            <a:bodyPr wrap="square" rtlCol="0">
              <a:spAutoFit/>
            </a:bodyPr>
            <a:lstStyle/>
            <a:p>
              <a:pPr algn="ctr" defTabSz="914225"/>
              <a:r>
                <a:rPr lang="en-US" sz="1100" dirty="0">
                  <a:solidFill>
                    <a:srgbClr val="0078D7"/>
                  </a:solidFill>
                  <a:latin typeface="Arial" panose="020B0604020202020204" pitchFamily="34" charset="0"/>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318183061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E8E9-0D5F-4071-AA63-DE92D508FAA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Bounded Location Search Using Geo-Data</a:t>
            </a:r>
          </a:p>
        </p:txBody>
      </p:sp>
      <p:sp>
        <p:nvSpPr>
          <p:cNvPr id="3" name="Text Placeholder 2">
            <a:extLst>
              <a:ext uri="{FF2B5EF4-FFF2-40B4-BE49-F238E27FC236}">
                <a16:creationId xmlns:a16="http://schemas.microsoft.com/office/drawing/2014/main" id="{81BDBC1F-FEF2-4E50-AE6B-5D7F08877112}"/>
              </a:ext>
            </a:extLst>
          </p:cNvPr>
          <p:cNvSpPr>
            <a:spLocks noGrp="1"/>
          </p:cNvSpPr>
          <p:nvPr>
            <p:ph type="body" sz="quarter" idx="10"/>
          </p:nvPr>
        </p:nvSpPr>
        <p:spPr>
          <a:xfrm>
            <a:off x="269239" y="1925685"/>
            <a:ext cx="7031736" cy="4477123"/>
          </a:xfrm>
        </p:spPr>
        <p:txBody>
          <a:bodyPr/>
          <a:lstStyle/>
          <a:p>
            <a:r>
              <a:rPr lang="en-US" sz="1600" dirty="0"/>
              <a:t>GEOJSON SPECIFICATION</a:t>
            </a:r>
          </a:p>
          <a:p>
            <a:endParaRPr lang="en-US" sz="1600" dirty="0"/>
          </a:p>
          <a:p>
            <a:r>
              <a:rPr lang="en-US" sz="1600" b="0" dirty="0">
                <a:solidFill>
                  <a:srgbClr val="7F7F7F"/>
                </a:solidFill>
                <a:latin typeface="+mn-lt"/>
              </a:rPr>
              <a:t>Azure Cosmos DB supports indexing and querying of geospatial point data that's represented using the </a:t>
            </a:r>
            <a:r>
              <a:rPr lang="en-US" sz="1600" b="0" dirty="0" err="1">
                <a:solidFill>
                  <a:srgbClr val="7F7F7F"/>
                </a:solidFill>
                <a:latin typeface="+mn-lt"/>
              </a:rPr>
              <a:t>GeoJSON</a:t>
            </a:r>
            <a:r>
              <a:rPr lang="en-US" sz="1600" b="0" dirty="0">
                <a:solidFill>
                  <a:srgbClr val="7F7F7F"/>
                </a:solidFill>
                <a:latin typeface="+mn-lt"/>
              </a:rPr>
              <a:t> specification. </a:t>
            </a:r>
          </a:p>
          <a:p>
            <a:endParaRPr lang="en-US" sz="1600" dirty="0"/>
          </a:p>
          <a:p>
            <a:r>
              <a:rPr lang="en-US" sz="1600" dirty="0"/>
              <a:t>SEARCH BY DISTANCE FROM POINT</a:t>
            </a:r>
          </a:p>
          <a:p>
            <a:endParaRPr lang="en-US" sz="1600" dirty="0"/>
          </a:p>
          <a:p>
            <a:r>
              <a:rPr lang="en-US" sz="1600" b="0" dirty="0">
                <a:solidFill>
                  <a:srgbClr val="7F7F7F"/>
                </a:solidFill>
                <a:latin typeface="+mn-lt"/>
              </a:rPr>
              <a:t>The </a:t>
            </a:r>
            <a:r>
              <a:rPr lang="en-US" sz="1600" dirty="0">
                <a:solidFill>
                  <a:srgbClr val="7F7F7F"/>
                </a:solidFill>
              </a:rPr>
              <a:t>ST_DISTANCE </a:t>
            </a:r>
            <a:r>
              <a:rPr lang="en-US" sz="1600" b="0" dirty="0">
                <a:solidFill>
                  <a:srgbClr val="7F7F7F"/>
                </a:solidFill>
                <a:latin typeface="+mn-lt"/>
              </a:rPr>
              <a:t>built-in function returns the distance between the two </a:t>
            </a:r>
            <a:r>
              <a:rPr lang="en-US" sz="1600" b="0" dirty="0" err="1">
                <a:solidFill>
                  <a:srgbClr val="7F7F7F"/>
                </a:solidFill>
                <a:latin typeface="+mn-lt"/>
              </a:rPr>
              <a:t>GeoJSON</a:t>
            </a:r>
            <a:r>
              <a:rPr lang="en-US" sz="1600" b="0" dirty="0">
                <a:solidFill>
                  <a:srgbClr val="7F7F7F"/>
                </a:solidFill>
                <a:latin typeface="+mn-lt"/>
              </a:rPr>
              <a:t> Point expressions.</a:t>
            </a:r>
          </a:p>
          <a:p>
            <a:endParaRPr lang="en-US" sz="1600" dirty="0"/>
          </a:p>
          <a:p>
            <a:r>
              <a:rPr lang="en-US" sz="1600" dirty="0"/>
              <a:t>SEARCH WITHOUT BOUNDED POLYGON</a:t>
            </a:r>
          </a:p>
          <a:p>
            <a:pPr lvl="0"/>
            <a:endParaRPr lang="en-US" sz="1600" dirty="0">
              <a:solidFill>
                <a:srgbClr val="0078D7"/>
              </a:solidFill>
            </a:endParaRPr>
          </a:p>
          <a:p>
            <a:pPr lvl="0"/>
            <a:r>
              <a:rPr lang="en-US" sz="1600" b="0" dirty="0">
                <a:solidFill>
                  <a:srgbClr val="7F7F7F"/>
                </a:solidFill>
              </a:rPr>
              <a:t>The </a:t>
            </a:r>
            <a:r>
              <a:rPr lang="en-US" sz="1600" dirty="0">
                <a:solidFill>
                  <a:srgbClr val="7F7F7F"/>
                </a:solidFill>
              </a:rPr>
              <a:t>ST_WITHIN </a:t>
            </a:r>
            <a:r>
              <a:rPr lang="en-US" sz="1600" b="0" dirty="0">
                <a:solidFill>
                  <a:srgbClr val="7F7F7F"/>
                </a:solidFill>
              </a:rPr>
              <a:t>built-in function returns a Boolean indicating whether the first </a:t>
            </a:r>
            <a:r>
              <a:rPr lang="en-US" sz="1600" b="0" dirty="0" err="1">
                <a:solidFill>
                  <a:srgbClr val="7F7F7F"/>
                </a:solidFill>
              </a:rPr>
              <a:t>GeoJSON</a:t>
            </a:r>
            <a:r>
              <a:rPr lang="en-US" sz="1600" b="0" dirty="0">
                <a:solidFill>
                  <a:srgbClr val="7F7F7F"/>
                </a:solidFill>
              </a:rPr>
              <a:t> Point expression is within a </a:t>
            </a:r>
            <a:r>
              <a:rPr lang="en-US" sz="1600" b="0" dirty="0" err="1">
                <a:solidFill>
                  <a:srgbClr val="7F7F7F"/>
                </a:solidFill>
              </a:rPr>
              <a:t>GeoJSON</a:t>
            </a:r>
            <a:r>
              <a:rPr lang="en-US" sz="1600" b="0" dirty="0">
                <a:solidFill>
                  <a:srgbClr val="7F7F7F"/>
                </a:solidFill>
              </a:rPr>
              <a:t> Polygon expression.</a:t>
            </a:r>
            <a:endParaRPr lang="en-US" sz="1600" dirty="0"/>
          </a:p>
        </p:txBody>
      </p:sp>
      <p:sp>
        <p:nvSpPr>
          <p:cNvPr id="4" name="TextBox 3">
            <a:extLst>
              <a:ext uri="{FF2B5EF4-FFF2-40B4-BE49-F238E27FC236}">
                <a16:creationId xmlns:a16="http://schemas.microsoft.com/office/drawing/2014/main" id="{D0588786-B1E6-44D4-BA1D-C41B93756525}"/>
              </a:ext>
            </a:extLst>
          </p:cNvPr>
          <p:cNvSpPr txBox="1"/>
          <p:nvPr/>
        </p:nvSpPr>
        <p:spPr>
          <a:xfrm>
            <a:off x="7348817" y="1371600"/>
            <a:ext cx="4746811" cy="4696670"/>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r>
              <a:rPr lang="en-US" sz="1600" dirty="0" err="1">
                <a:gradFill>
                  <a:gsLst>
                    <a:gs pos="2917">
                      <a:schemeClr val="tx1"/>
                    </a:gs>
                    <a:gs pos="30000">
                      <a:schemeClr val="tx1"/>
                    </a:gs>
                  </a:gsLst>
                  <a:lin ang="5400000" scaled="0"/>
                </a:gradFill>
                <a:latin typeface="Arial" panose="020B0604020202020204" pitchFamily="34" charset="0"/>
              </a:rPr>
              <a:t>type":"Point</a:t>
            </a: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"coordinates":[ 31.9, -4.8 ]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endParaRPr lang="en-US" sz="1600" dirty="0">
              <a:gradFill>
                <a:gsLst>
                  <a:gs pos="2917">
                    <a:schemeClr val="tx1"/>
                  </a:gs>
                  <a:gs pos="30000">
                    <a:schemeClr val="tx1"/>
                  </a:gs>
                </a:gsLst>
                <a:lin ang="5400000" scaled="0"/>
              </a:gradFill>
              <a:latin typeface="Arial" panose="020B0604020202020204" pitchFamily="34" charset="0"/>
            </a:endParaRP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r>
              <a:rPr lang="en-US" sz="1600" dirty="0" err="1">
                <a:gradFill>
                  <a:gsLst>
                    <a:gs pos="2917">
                      <a:schemeClr val="tx1"/>
                    </a:gs>
                    <a:gs pos="30000">
                      <a:schemeClr val="tx1"/>
                    </a:gs>
                  </a:gsLst>
                  <a:lin ang="5400000" scaled="0"/>
                </a:gradFill>
                <a:latin typeface="Arial" panose="020B0604020202020204" pitchFamily="34" charset="0"/>
              </a:rPr>
              <a:t>type":"Polygon</a:t>
            </a:r>
            <a:r>
              <a:rPr lang="en-US" sz="1600" dirty="0">
                <a:gradFill>
                  <a:gsLst>
                    <a:gs pos="2917">
                      <a:schemeClr val="tx1"/>
                    </a:gs>
                    <a:gs pos="30000">
                      <a:schemeClr val="tx1"/>
                    </a:gs>
                  </a:gsLst>
                  <a:lin ang="5400000" scaled="0"/>
                </a:gradFill>
                <a:latin typeface="Arial" panose="020B0604020202020204" pitchFamily="34" charset="0"/>
              </a:rPr>
              <a:t>",</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-4.7 ],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[ 32, -4.7 ],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[ 32,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[ 31.8, -5 ]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p:txBody>
      </p:sp>
    </p:spTree>
    <p:extLst>
      <p:ext uri="{BB962C8B-B14F-4D97-AF65-F5344CB8AC3E}">
        <p14:creationId xmlns:p14="http://schemas.microsoft.com/office/powerpoint/2010/main" val="264844243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09B09-B016-437D-ACA0-19409D5D61FF}"/>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Distance From Center Point Search</a:t>
            </a:r>
          </a:p>
        </p:txBody>
      </p:sp>
      <p:sp>
        <p:nvSpPr>
          <p:cNvPr id="3" name="Text Placeholder 2">
            <a:extLst>
              <a:ext uri="{FF2B5EF4-FFF2-40B4-BE49-F238E27FC236}">
                <a16:creationId xmlns:a16="http://schemas.microsoft.com/office/drawing/2014/main" id="{D84D1E79-D68F-455F-A78E-66670D7B9BAE}"/>
              </a:ext>
            </a:extLst>
          </p:cNvPr>
          <p:cNvSpPr>
            <a:spLocks noGrp="1"/>
          </p:cNvSpPr>
          <p:nvPr>
            <p:ph type="body" sz="quarter" idx="10"/>
          </p:nvPr>
        </p:nvSpPr>
        <p:spPr>
          <a:xfrm>
            <a:off x="269239" y="1925685"/>
            <a:ext cx="7031736" cy="1456809"/>
          </a:xfrm>
        </p:spPr>
        <p:txBody>
          <a:bodyPr/>
          <a:lstStyle/>
          <a:p>
            <a:pPr lvl="0"/>
            <a:r>
              <a:rPr lang="en-US" sz="1600" dirty="0">
                <a:solidFill>
                  <a:srgbClr val="0078D7"/>
                </a:solidFill>
              </a:rPr>
              <a:t>ST_DISTANCE</a:t>
            </a:r>
          </a:p>
          <a:p>
            <a:pPr lvl="0"/>
            <a:endParaRPr lang="en-US" sz="1600" dirty="0">
              <a:solidFill>
                <a:srgbClr val="0078D7"/>
              </a:solidFill>
            </a:endParaRPr>
          </a:p>
          <a:p>
            <a:pPr lvl="0"/>
            <a:r>
              <a:rPr lang="en-US" sz="1600" dirty="0">
                <a:solidFill>
                  <a:srgbClr val="7F7F7F"/>
                </a:solidFill>
              </a:rPr>
              <a:t>ST_DISTANCE </a:t>
            </a:r>
            <a:r>
              <a:rPr lang="en-US" sz="1600" b="0" dirty="0">
                <a:solidFill>
                  <a:srgbClr val="7F7F7F"/>
                </a:solidFill>
              </a:rPr>
              <a:t>can be used to measure the distance between two points. Commonly this function is used to determine if a point is within a specified range (meters) of another point.</a:t>
            </a:r>
          </a:p>
        </p:txBody>
      </p:sp>
      <p:sp>
        <p:nvSpPr>
          <p:cNvPr id="4" name="TextBox 3">
            <a:extLst>
              <a:ext uri="{FF2B5EF4-FFF2-40B4-BE49-F238E27FC236}">
                <a16:creationId xmlns:a16="http://schemas.microsoft.com/office/drawing/2014/main" id="{9BB93C5D-5B18-40E1-9151-E452D7F97610}"/>
              </a:ext>
            </a:extLst>
          </p:cNvPr>
          <p:cNvSpPr txBox="1"/>
          <p:nvPr/>
        </p:nvSpPr>
        <p:spPr>
          <a:xfrm>
            <a:off x="7348817" y="1371600"/>
            <a:ext cx="4746811" cy="200978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SELECT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FROM flights f</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WHERE ST_DISTANCE(</a:t>
            </a:r>
            <a:r>
              <a:rPr lang="en-US" sz="1600" dirty="0" err="1">
                <a:gradFill>
                  <a:gsLst>
                    <a:gs pos="2917">
                      <a:schemeClr val="tx1"/>
                    </a:gs>
                    <a:gs pos="30000">
                      <a:schemeClr val="tx1"/>
                    </a:gs>
                  </a:gsLst>
                  <a:lin ang="5400000" scaled="0"/>
                </a:gradFill>
                <a:latin typeface="Arial" panose="020B0604020202020204" pitchFamily="34" charset="0"/>
              </a:rPr>
              <a:t>f.origin.location</a:t>
            </a:r>
            <a:r>
              <a:rPr lang="en-US" sz="1600" dirty="0">
                <a:gradFill>
                  <a:gsLst>
                    <a:gs pos="2917">
                      <a:schemeClr val="tx1"/>
                    </a:gs>
                    <a:gs pos="30000">
                      <a:schemeClr val="tx1"/>
                    </a:gs>
                  </a:gsLst>
                  <a:lin ang="5400000" scaled="0"/>
                </a:gradFill>
                <a:latin typeface="Arial" panose="020B0604020202020204" pitchFamily="34" charset="0"/>
              </a:rPr>
              <a: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"type": "Point",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[-122.19, 47.36]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&lt; 100 * 1000</a:t>
            </a:r>
          </a:p>
        </p:txBody>
      </p:sp>
    </p:spTree>
    <p:extLst>
      <p:ext uri="{BB962C8B-B14F-4D97-AF65-F5344CB8AC3E}">
        <p14:creationId xmlns:p14="http://schemas.microsoft.com/office/powerpoint/2010/main" val="505802496"/>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70A7-617E-4FDA-9FB3-42925A68145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Polygon Shape Search</a:t>
            </a:r>
          </a:p>
        </p:txBody>
      </p:sp>
      <p:sp>
        <p:nvSpPr>
          <p:cNvPr id="3" name="Text Placeholder 2">
            <a:extLst>
              <a:ext uri="{FF2B5EF4-FFF2-40B4-BE49-F238E27FC236}">
                <a16:creationId xmlns:a16="http://schemas.microsoft.com/office/drawing/2014/main" id="{C16FEB61-46C7-4476-A819-2E7B969F9D8A}"/>
              </a:ext>
            </a:extLst>
          </p:cNvPr>
          <p:cNvSpPr>
            <a:spLocks noGrp="1"/>
          </p:cNvSpPr>
          <p:nvPr>
            <p:ph type="body" sz="quarter" idx="10"/>
          </p:nvPr>
        </p:nvSpPr>
        <p:spPr>
          <a:xfrm>
            <a:off x="269239" y="1925685"/>
            <a:ext cx="7031736" cy="2378087"/>
          </a:xfrm>
        </p:spPr>
        <p:txBody>
          <a:bodyPr/>
          <a:lstStyle/>
          <a:p>
            <a:r>
              <a:rPr lang="en-US" sz="1600" dirty="0"/>
              <a:t>ST_WITHIN</a:t>
            </a:r>
          </a:p>
          <a:p>
            <a:endParaRPr lang="en-US" sz="1600" dirty="0"/>
          </a:p>
          <a:p>
            <a:r>
              <a:rPr lang="en-US" sz="1600" dirty="0">
                <a:solidFill>
                  <a:srgbClr val="7F7F7F"/>
                </a:solidFill>
              </a:rPr>
              <a:t>ST_WITHIN </a:t>
            </a:r>
            <a:r>
              <a:rPr lang="en-US" sz="1600" b="0" dirty="0">
                <a:solidFill>
                  <a:srgbClr val="7F7F7F"/>
                </a:solidFill>
                <a:latin typeface="+mn-lt"/>
              </a:rPr>
              <a:t>can be used to check if a point lies within a Polygon. Commonly Polygons are used to represent boundaries like zip codes, state boundaries, or natural formations.</a:t>
            </a:r>
          </a:p>
          <a:p>
            <a:endParaRPr lang="en-US" sz="1600" b="0" dirty="0">
              <a:solidFill>
                <a:srgbClr val="7F7F7F"/>
              </a:solidFill>
              <a:latin typeface="+mn-lt"/>
            </a:endParaRPr>
          </a:p>
          <a:p>
            <a:r>
              <a:rPr lang="en-US" sz="1600" b="0" dirty="0">
                <a:solidFill>
                  <a:srgbClr val="7F7F7F"/>
                </a:solidFill>
                <a:latin typeface="+mn-lt"/>
              </a:rPr>
              <a:t>Polygon arguments in ST_WITHIN can contain only a single ring, that is, the Polygons must not contain holes in them.</a:t>
            </a:r>
          </a:p>
        </p:txBody>
      </p:sp>
      <p:sp>
        <p:nvSpPr>
          <p:cNvPr id="4" name="TextBox 3">
            <a:extLst>
              <a:ext uri="{FF2B5EF4-FFF2-40B4-BE49-F238E27FC236}">
                <a16:creationId xmlns:a16="http://schemas.microsoft.com/office/drawing/2014/main" id="{050D6C13-FB7C-4913-9C40-5ED5C331D5D3}"/>
              </a:ext>
            </a:extLst>
          </p:cNvPr>
          <p:cNvSpPr txBox="1"/>
          <p:nvPr/>
        </p:nvSpPr>
        <p:spPr>
          <a:xfrm>
            <a:off x="7348817" y="1371600"/>
            <a:ext cx="4746811" cy="499521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SELECT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FROM flights f</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WHERE ST_WITHIN(</a:t>
            </a:r>
            <a:r>
              <a:rPr lang="en-US" sz="1600" dirty="0" err="1">
                <a:gradFill>
                  <a:gsLst>
                    <a:gs pos="2917">
                      <a:schemeClr val="tx1"/>
                    </a:gs>
                    <a:gs pos="30000">
                      <a:schemeClr val="tx1"/>
                    </a:gs>
                  </a:gsLst>
                  <a:lin ang="5400000" scaled="0"/>
                </a:gradFill>
                <a:latin typeface="Arial" panose="020B0604020202020204" pitchFamily="34" charset="0"/>
              </a:rPr>
              <a:t>f.destination.location</a:t>
            </a:r>
            <a:r>
              <a:rPr lang="en-US" sz="1600" dirty="0">
                <a:gradFill>
                  <a:gsLst>
                    <a:gs pos="2917">
                      <a:schemeClr val="tx1"/>
                    </a:gs>
                    <a:gs pos="30000">
                      <a:schemeClr val="tx1"/>
                    </a:gs>
                  </a:gsLst>
                  <a:lin ang="5400000" scaled="0"/>
                </a:gradFill>
                <a:latin typeface="Arial" panose="020B0604020202020204" pitchFamily="34" charset="0"/>
              </a:rPr>
              <a:t>, {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"type": "Polygon",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"coordinates":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[-124.63, 48.36],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[-123.87, 46.14],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[-122.23, 45.54],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[-119.17, 45.95],</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[-116.92, 45.96],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[-116.99, 49.00],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[-123.05, 49.02],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[-123.15, 48.31],</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[-124.63, 48.36]</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	]]</a:t>
            </a:r>
          </a:p>
          <a:p>
            <a:pPr>
              <a:lnSpc>
                <a:spcPct val="90000"/>
              </a:lnSpc>
              <a:spcAft>
                <a:spcPts val="600"/>
              </a:spcAft>
            </a:pPr>
            <a:r>
              <a:rPr lang="en-US" sz="1600" dirty="0">
                <a:gradFill>
                  <a:gsLst>
                    <a:gs pos="2917">
                      <a:schemeClr val="tx1"/>
                    </a:gs>
                    <a:gs pos="30000">
                      <a:schemeClr val="tx1"/>
                    </a:gs>
                  </a:gsLst>
                  <a:lin ang="5400000" scaled="0"/>
                </a:gradFill>
                <a:latin typeface="Arial" panose="020B0604020202020204" pitchFamily="34" charset="0"/>
              </a:rPr>
              <a:t>})</a:t>
            </a:r>
          </a:p>
        </p:txBody>
      </p:sp>
    </p:spTree>
    <p:extLst>
      <p:ext uri="{BB962C8B-B14F-4D97-AF65-F5344CB8AC3E}">
        <p14:creationId xmlns:p14="http://schemas.microsoft.com/office/powerpoint/2010/main" val="969947804"/>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46995CA-8AD5-45A9-A1A9-79096BFDB8FD}"/>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Server-Side Programming</a:t>
            </a:r>
            <a:endParaRPr lang="en-US" dirty="0"/>
          </a:p>
        </p:txBody>
      </p:sp>
    </p:spTree>
    <p:extLst>
      <p:ext uri="{BB962C8B-B14F-4D97-AF65-F5344CB8AC3E}">
        <p14:creationId xmlns:p14="http://schemas.microsoft.com/office/powerpoint/2010/main" val="255348877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3562001"/>
          </a:xfrm>
        </p:spPr>
        <p:txBody>
          <a:bodyPr vert="horz" wrap="square" lIns="146304" tIns="91440" rIns="146304" bIns="91440" rtlCol="0" anchor="t">
            <a:spAutoFit/>
          </a:bodyPr>
          <a:lstStyle/>
          <a:p>
            <a:r>
              <a:rPr lang="en-US" dirty="0"/>
              <a:t>Run native JavaScript server-side programming logic to performic atomic multi-record transactions.</a:t>
            </a:r>
          </a:p>
          <a:p>
            <a:endParaRPr lang="en-US" dirty="0"/>
          </a:p>
          <a:p>
            <a:pPr algn="ctr"/>
            <a:r>
              <a:rPr lang="en-US" i="1" dirty="0"/>
              <a:t>This module will reference programming in the context of the SQL API.</a:t>
            </a:r>
            <a:endParaRPr lang="en-US" i="1" dirty="0">
              <a:cs typeface="Arial" panose="020B0604020202020204" pitchFamily="34" charset="0"/>
            </a:endParaRP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Programming</a:t>
            </a:r>
          </a:p>
        </p:txBody>
      </p:sp>
      <p:grpSp>
        <p:nvGrpSpPr>
          <p:cNvPr id="21" name="Group 20">
            <a:extLst>
              <a:ext uri="{FF2B5EF4-FFF2-40B4-BE49-F238E27FC236}">
                <a16:creationId xmlns:a16="http://schemas.microsoft.com/office/drawing/2014/main" id="{8057C0CB-BA9E-4976-AC62-C4CE9D41DE5C}"/>
              </a:ext>
            </a:extLst>
          </p:cNvPr>
          <p:cNvGrpSpPr/>
          <p:nvPr/>
        </p:nvGrpSpPr>
        <p:grpSpPr>
          <a:xfrm>
            <a:off x="7002812" y="2108320"/>
            <a:ext cx="4460177" cy="4268947"/>
            <a:chOff x="7002812" y="2108320"/>
            <a:chExt cx="4460177" cy="4268947"/>
          </a:xfrm>
        </p:grpSpPr>
        <p:grpSp>
          <p:nvGrpSpPr>
            <p:cNvPr id="4" name="Group 3">
              <a:extLst>
                <a:ext uri="{FF2B5EF4-FFF2-40B4-BE49-F238E27FC236}">
                  <a16:creationId xmlns:a16="http://schemas.microsoft.com/office/drawing/2014/main" id="{3EAB0586-8EA8-49AB-B1AE-3CABEC542767}"/>
                </a:ext>
              </a:extLst>
            </p:cNvPr>
            <p:cNvGrpSpPr/>
            <p:nvPr/>
          </p:nvGrpSpPr>
          <p:grpSpPr>
            <a:xfrm>
              <a:off x="7002812" y="2108320"/>
              <a:ext cx="4460177" cy="1956692"/>
              <a:chOff x="7015941" y="869829"/>
              <a:chExt cx="4460177" cy="1956692"/>
            </a:xfrm>
          </p:grpSpPr>
          <p:sp>
            <p:nvSpPr>
              <p:cNvPr id="5" name="Rectangle 327">
                <a:extLst>
                  <a:ext uri="{FF2B5EF4-FFF2-40B4-BE49-F238E27FC236}">
                    <a16:creationId xmlns:a16="http://schemas.microsoft.com/office/drawing/2014/main" id="{C0C7B897-9953-4963-91FB-D37141DE167C}"/>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 name="Freeform 328">
                <a:extLst>
                  <a:ext uri="{FF2B5EF4-FFF2-40B4-BE49-F238E27FC236}">
                    <a16:creationId xmlns:a16="http://schemas.microsoft.com/office/drawing/2014/main" id="{BD3F25B5-01CF-43F5-BC8D-B468CE8207F0}"/>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 name="Freeform: Shape 24">
                <a:extLst>
                  <a:ext uri="{FF2B5EF4-FFF2-40B4-BE49-F238E27FC236}">
                    <a16:creationId xmlns:a16="http://schemas.microsoft.com/office/drawing/2014/main" id="{BA77D023-B281-4BC9-AE28-374E4C18474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Freeform 11">
                <a:extLst>
                  <a:ext uri="{FF2B5EF4-FFF2-40B4-BE49-F238E27FC236}">
                    <a16:creationId xmlns:a16="http://schemas.microsoft.com/office/drawing/2014/main" id="{BAD2B51A-0D88-496E-BEC7-977CF07B3337}"/>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 name="Freeform 150">
                <a:extLst>
                  <a:ext uri="{FF2B5EF4-FFF2-40B4-BE49-F238E27FC236}">
                    <a16:creationId xmlns:a16="http://schemas.microsoft.com/office/drawing/2014/main" id="{1E450873-BD1F-41B1-B82C-A8F980A86ABA}"/>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0" name="Group 9">
                <a:extLst>
                  <a:ext uri="{FF2B5EF4-FFF2-40B4-BE49-F238E27FC236}">
                    <a16:creationId xmlns:a16="http://schemas.microsoft.com/office/drawing/2014/main" id="{78903AE9-5CC7-43F3-AE1C-3B335AC68ED1}"/>
                  </a:ext>
                </a:extLst>
              </p:cNvPr>
              <p:cNvGrpSpPr/>
              <p:nvPr/>
            </p:nvGrpSpPr>
            <p:grpSpPr>
              <a:xfrm>
                <a:off x="7015941" y="2114955"/>
                <a:ext cx="883896" cy="703256"/>
                <a:chOff x="7015941" y="2114955"/>
                <a:chExt cx="883896" cy="703256"/>
              </a:xfrm>
            </p:grpSpPr>
            <p:sp>
              <p:nvSpPr>
                <p:cNvPr id="11" name="TextBox 10">
                  <a:extLst>
                    <a:ext uri="{FF2B5EF4-FFF2-40B4-BE49-F238E27FC236}">
                      <a16:creationId xmlns:a16="http://schemas.microsoft.com/office/drawing/2014/main" id="{20B44575-BB5B-420E-9906-D1184F62ACC3}"/>
                    </a:ext>
                  </a:extLst>
                </p:cNvPr>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2" name="Straight Connector 11">
                  <a:extLst>
                    <a:ext uri="{FF2B5EF4-FFF2-40B4-BE49-F238E27FC236}">
                      <a16:creationId xmlns:a16="http://schemas.microsoft.com/office/drawing/2014/main" id="{92DFA031-2DDA-4F17-AA29-CD248531BA3F}"/>
                    </a:ext>
                  </a:extLst>
                </p:cNvPr>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 name="Group 12">
              <a:extLst>
                <a:ext uri="{FF2B5EF4-FFF2-40B4-BE49-F238E27FC236}">
                  <a16:creationId xmlns:a16="http://schemas.microsoft.com/office/drawing/2014/main" id="{612602B1-3D2F-4BE1-8878-550A79CC14DE}"/>
                </a:ext>
              </a:extLst>
            </p:cNvPr>
            <p:cNvGrpSpPr/>
            <p:nvPr/>
          </p:nvGrpSpPr>
          <p:grpSpPr>
            <a:xfrm>
              <a:off x="8031753" y="4208433"/>
              <a:ext cx="2353587" cy="2168834"/>
              <a:chOff x="6446213" y="2411709"/>
              <a:chExt cx="3381962" cy="3116483"/>
            </a:xfrm>
          </p:grpSpPr>
          <p:grpSp>
            <p:nvGrpSpPr>
              <p:cNvPr id="14" name="Group 13">
                <a:extLst>
                  <a:ext uri="{FF2B5EF4-FFF2-40B4-BE49-F238E27FC236}">
                    <a16:creationId xmlns:a16="http://schemas.microsoft.com/office/drawing/2014/main" id="{6CA6E6A7-4C72-4552-BAB9-ACEA5C77279F}"/>
                  </a:ext>
                </a:extLst>
              </p:cNvPr>
              <p:cNvGrpSpPr/>
              <p:nvPr/>
            </p:nvGrpSpPr>
            <p:grpSpPr>
              <a:xfrm>
                <a:off x="6570436" y="2464633"/>
                <a:ext cx="2979660" cy="2979660"/>
                <a:chOff x="2448227" y="4402944"/>
                <a:chExt cx="3244970" cy="3244970"/>
              </a:xfrm>
            </p:grpSpPr>
            <p:sp>
              <p:nvSpPr>
                <p:cNvPr id="19" name="Freeform: Shape 962">
                  <a:extLst>
                    <a:ext uri="{FF2B5EF4-FFF2-40B4-BE49-F238E27FC236}">
                      <a16:creationId xmlns:a16="http://schemas.microsoft.com/office/drawing/2014/main" id="{22AA953A-4468-43A6-8C49-C1C96FE5C6AD}"/>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
                    <a:cs typeface=""/>
                  </a:endParaRPr>
                </a:p>
              </p:txBody>
            </p:sp>
            <p:sp>
              <p:nvSpPr>
                <p:cNvPr id="20" name="Freeform: Shape 260">
                  <a:extLst>
                    <a:ext uri="{FF2B5EF4-FFF2-40B4-BE49-F238E27FC236}">
                      <a16:creationId xmlns:a16="http://schemas.microsoft.com/office/drawing/2014/main" id="{FCD1EA18-E30B-44F4-8D71-2FE4825856DD}"/>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15" name="Freeform: Shape 111">
                <a:extLst>
                  <a:ext uri="{FF2B5EF4-FFF2-40B4-BE49-F238E27FC236}">
                    <a16:creationId xmlns:a16="http://schemas.microsoft.com/office/drawing/2014/main" id="{3F3FF3F4-3510-492E-8F5A-6908A5F96845}"/>
                  </a:ext>
                </a:extLst>
              </p:cNvPr>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1">
                <a:extLst>
                  <a:ext uri="{FF2B5EF4-FFF2-40B4-BE49-F238E27FC236}">
                    <a16:creationId xmlns:a16="http://schemas.microsoft.com/office/drawing/2014/main" id="{41691730-D25D-4E88-8B8A-1925B41D2115}"/>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11">
                <a:extLst>
                  <a:ext uri="{FF2B5EF4-FFF2-40B4-BE49-F238E27FC236}">
                    <a16:creationId xmlns:a16="http://schemas.microsoft.com/office/drawing/2014/main" id="{CA1A1817-C769-43C1-B8A4-1DD65277456A}"/>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11">
                <a:extLst>
                  <a:ext uri="{FF2B5EF4-FFF2-40B4-BE49-F238E27FC236}">
                    <a16:creationId xmlns:a16="http://schemas.microsoft.com/office/drawing/2014/main" id="{3876BEB1-4CE3-436B-A581-13FE521EDB97}"/>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9964129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7C3F83-86E5-4407-8AFF-7549A9F452CB}"/>
              </a:ext>
            </a:extLst>
          </p:cNvPr>
          <p:cNvSpPr>
            <a:spLocks noGrp="1"/>
          </p:cNvSpPr>
          <p:nvPr>
            <p:ph type="body" sz="quarter" idx="10"/>
          </p:nvPr>
        </p:nvSpPr>
        <p:spPr>
          <a:xfrm>
            <a:off x="269240" y="1591729"/>
            <a:ext cx="5265119" cy="2281394"/>
          </a:xfrm>
        </p:spPr>
        <p:txBody>
          <a:bodyPr vert="horz" wrap="square" lIns="146304" tIns="91440" rIns="146304" bIns="91440" rtlCol="0" anchor="t">
            <a:spAutoFit/>
          </a:bodyPr>
          <a:lstStyle/>
          <a:p>
            <a:pPr lvl="0"/>
            <a:r>
              <a:rPr lang="en-US" dirty="0">
                <a:latin typeface="Arial" panose="020B0604020202020204" pitchFamily="34" charset="0"/>
                <a:cs typeface="Arial" panose="020B0604020202020204" pitchFamily="34" charset="0"/>
              </a:rPr>
              <a:t>Benefits</a:t>
            </a:r>
          </a:p>
          <a:p>
            <a:pPr lvl="1"/>
            <a:r>
              <a:rPr lang="en-US" dirty="0"/>
              <a:t>Familiar programming language</a:t>
            </a:r>
          </a:p>
          <a:p>
            <a:pPr lvl="1"/>
            <a:r>
              <a:rPr lang="en-US" dirty="0"/>
              <a:t>Atomic Transactions</a:t>
            </a:r>
          </a:p>
          <a:p>
            <a:pPr lvl="1"/>
            <a:r>
              <a:rPr lang="en-US" dirty="0"/>
              <a:t>Built-in Optimizations</a:t>
            </a:r>
          </a:p>
          <a:p>
            <a:pPr lvl="1"/>
            <a:r>
              <a:rPr lang="en-US" dirty="0"/>
              <a:t>Business Logic Encapsulation</a:t>
            </a:r>
          </a:p>
        </p:txBody>
      </p:sp>
      <p:sp>
        <p:nvSpPr>
          <p:cNvPr id="3" name="Title 2">
            <a:extLst>
              <a:ext uri="{FF2B5EF4-FFF2-40B4-BE49-F238E27FC236}">
                <a16:creationId xmlns:a16="http://schemas.microsoft.com/office/drawing/2014/main" id="{A77F6659-B841-4FD4-B5E8-4EBB9632C567}"/>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Stored Procedures</a:t>
            </a:r>
          </a:p>
        </p:txBody>
      </p:sp>
      <p:grpSp>
        <p:nvGrpSpPr>
          <p:cNvPr id="59" name="Group 58">
            <a:extLst>
              <a:ext uri="{FF2B5EF4-FFF2-40B4-BE49-F238E27FC236}">
                <a16:creationId xmlns:a16="http://schemas.microsoft.com/office/drawing/2014/main" id="{686C74AD-918B-411C-AFFF-698B36F9B813}"/>
              </a:ext>
            </a:extLst>
          </p:cNvPr>
          <p:cNvGrpSpPr/>
          <p:nvPr/>
        </p:nvGrpSpPr>
        <p:grpSpPr>
          <a:xfrm>
            <a:off x="6930734" y="1197429"/>
            <a:ext cx="4512780" cy="4463142"/>
            <a:chOff x="7026616" y="1428626"/>
            <a:chExt cx="4045243" cy="4000748"/>
          </a:xfrm>
        </p:grpSpPr>
        <p:sp>
          <p:nvSpPr>
            <p:cNvPr id="4" name="Rectangle 3">
              <a:extLst>
                <a:ext uri="{FF2B5EF4-FFF2-40B4-BE49-F238E27FC236}">
                  <a16:creationId xmlns:a16="http://schemas.microsoft.com/office/drawing/2014/main" id="{7CDAFD03-2248-46A3-8489-716437DBE653}"/>
                </a:ext>
              </a:extLst>
            </p:cNvPr>
            <p:cNvSpPr/>
            <p:nvPr/>
          </p:nvSpPr>
          <p:spPr bwMode="auto">
            <a:xfrm>
              <a:off x="8328498" y="1428626"/>
              <a:ext cx="2743361"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 name="Group 4">
              <a:extLst>
                <a:ext uri="{FF2B5EF4-FFF2-40B4-BE49-F238E27FC236}">
                  <a16:creationId xmlns:a16="http://schemas.microsoft.com/office/drawing/2014/main" id="{04469D16-456B-4D11-AFC5-AE9E6D84A4E8}"/>
                </a:ext>
              </a:extLst>
            </p:cNvPr>
            <p:cNvGrpSpPr>
              <a:grpSpLocks noChangeAspect="1"/>
            </p:cNvGrpSpPr>
            <p:nvPr/>
          </p:nvGrpSpPr>
          <p:grpSpPr>
            <a:xfrm>
              <a:off x="8571683" y="4992232"/>
              <a:ext cx="350654" cy="302239"/>
              <a:chOff x="9192685" y="1928657"/>
              <a:chExt cx="644698" cy="555680"/>
            </a:xfrm>
          </p:grpSpPr>
          <p:sp>
            <p:nvSpPr>
              <p:cNvPr id="6" name="Star: 4 Points 8">
                <a:extLst>
                  <a:ext uri="{FF2B5EF4-FFF2-40B4-BE49-F238E27FC236}">
                    <a16:creationId xmlns:a16="http://schemas.microsoft.com/office/drawing/2014/main" id="{99228C3A-8609-40AC-AA6A-2BBB7B11F388}"/>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Star: 4 Points 8">
                <a:extLst>
                  <a:ext uri="{FF2B5EF4-FFF2-40B4-BE49-F238E27FC236}">
                    <a16:creationId xmlns:a16="http://schemas.microsoft.com/office/drawing/2014/main" id="{2BD1728C-EB6F-4D17-941D-B983E15EE2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7">
                <a:extLst>
                  <a:ext uri="{FF2B5EF4-FFF2-40B4-BE49-F238E27FC236}">
                    <a16:creationId xmlns:a16="http://schemas.microsoft.com/office/drawing/2014/main" id="{3B6ECAEA-8C42-4F31-B220-DA2F0D2CA30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9">
                <a:extLst>
                  <a:ext uri="{FF2B5EF4-FFF2-40B4-BE49-F238E27FC236}">
                    <a16:creationId xmlns:a16="http://schemas.microsoft.com/office/drawing/2014/main" id="{43911A7E-AA77-430C-A12F-DBB269E7E19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10" name="Straight Arrow Connector 9">
              <a:extLst>
                <a:ext uri="{FF2B5EF4-FFF2-40B4-BE49-F238E27FC236}">
                  <a16:creationId xmlns:a16="http://schemas.microsoft.com/office/drawing/2014/main" id="{433D51F5-2F44-4DA1-99EB-ADA3BDA1F2D0}"/>
                </a:ext>
              </a:extLst>
            </p:cNvPr>
            <p:cNvCxnSpPr>
              <a:cxnSpLocks/>
            </p:cNvCxnSpPr>
            <p:nvPr/>
          </p:nvCxnSpPr>
          <p:spPr>
            <a:xfrm>
              <a:off x="90081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Cylinder 513">
              <a:extLst>
                <a:ext uri="{FF2B5EF4-FFF2-40B4-BE49-F238E27FC236}">
                  <a16:creationId xmlns:a16="http://schemas.microsoft.com/office/drawing/2014/main" id="{82713DA9-40B2-41E2-888A-BED3D16C1A5B}"/>
                </a:ext>
              </a:extLst>
            </p:cNvPr>
            <p:cNvSpPr/>
            <p:nvPr/>
          </p:nvSpPr>
          <p:spPr bwMode="auto">
            <a:xfrm>
              <a:off x="10364807" y="3093861"/>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7" name="Straight Arrow Connector 16">
              <a:extLst>
                <a:ext uri="{FF2B5EF4-FFF2-40B4-BE49-F238E27FC236}">
                  <a16:creationId xmlns:a16="http://schemas.microsoft.com/office/drawing/2014/main" id="{4B3CF890-1BA0-4417-9FE2-16793E52C1E9}"/>
                </a:ext>
              </a:extLst>
            </p:cNvPr>
            <p:cNvCxnSpPr>
              <a:cxnSpLocks/>
            </p:cNvCxnSpPr>
            <p:nvPr/>
          </p:nvCxnSpPr>
          <p:spPr>
            <a:xfrm>
              <a:off x="750582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Freeform 5">
              <a:extLst>
                <a:ext uri="{FF2B5EF4-FFF2-40B4-BE49-F238E27FC236}">
                  <a16:creationId xmlns:a16="http://schemas.microsoft.com/office/drawing/2014/main" id="{EA57B4EB-7B30-44D2-91A1-CE60A320AFAC}"/>
                </a:ext>
              </a:extLst>
            </p:cNvPr>
            <p:cNvSpPr>
              <a:spLocks noEditPoints="1"/>
            </p:cNvSpPr>
            <p:nvPr/>
          </p:nvSpPr>
          <p:spPr bwMode="auto">
            <a:xfrm>
              <a:off x="702661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19" name="Group 18">
              <a:extLst>
                <a:ext uri="{FF2B5EF4-FFF2-40B4-BE49-F238E27FC236}">
                  <a16:creationId xmlns:a16="http://schemas.microsoft.com/office/drawing/2014/main" id="{FEE8C764-D745-4AD4-837E-D5C8BC0C7E8C}"/>
                </a:ext>
              </a:extLst>
            </p:cNvPr>
            <p:cNvGrpSpPr/>
            <p:nvPr/>
          </p:nvGrpSpPr>
          <p:grpSpPr>
            <a:xfrm>
              <a:off x="8492875" y="3248391"/>
              <a:ext cx="402639" cy="361217"/>
              <a:chOff x="1275510" y="6072184"/>
              <a:chExt cx="508602" cy="456278"/>
            </a:xfrm>
          </p:grpSpPr>
          <p:grpSp>
            <p:nvGrpSpPr>
              <p:cNvPr id="20" name="Group 19">
                <a:extLst>
                  <a:ext uri="{FF2B5EF4-FFF2-40B4-BE49-F238E27FC236}">
                    <a16:creationId xmlns:a16="http://schemas.microsoft.com/office/drawing/2014/main" id="{C0F12B36-A870-4F44-9584-12A44F43C114}"/>
                  </a:ext>
                </a:extLst>
              </p:cNvPr>
              <p:cNvGrpSpPr/>
              <p:nvPr/>
            </p:nvGrpSpPr>
            <p:grpSpPr>
              <a:xfrm>
                <a:off x="1275510" y="6224570"/>
                <a:ext cx="508602" cy="151498"/>
                <a:chOff x="551886" y="4945335"/>
                <a:chExt cx="508602" cy="151498"/>
              </a:xfrm>
            </p:grpSpPr>
            <p:sp>
              <p:nvSpPr>
                <p:cNvPr id="29" name="Rectangle 28">
                  <a:extLst>
                    <a:ext uri="{FF2B5EF4-FFF2-40B4-BE49-F238E27FC236}">
                      <a16:creationId xmlns:a16="http://schemas.microsoft.com/office/drawing/2014/main" id="{93C5004F-1C21-47CE-A44E-FBF19D77C8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B173A682-A3AA-489E-A810-150AE1C048C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3CC2FE05-8743-447D-BBA5-311C5E99E6E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0224E4CE-E644-4B66-91D8-669F270F58D5}"/>
                  </a:ext>
                </a:extLst>
              </p:cNvPr>
              <p:cNvGrpSpPr/>
              <p:nvPr/>
            </p:nvGrpSpPr>
            <p:grpSpPr>
              <a:xfrm>
                <a:off x="1275510" y="6376964"/>
                <a:ext cx="508602" cy="151498"/>
                <a:chOff x="551886" y="4945335"/>
                <a:chExt cx="508602" cy="151498"/>
              </a:xfrm>
            </p:grpSpPr>
            <p:sp>
              <p:nvSpPr>
                <p:cNvPr id="26" name="Rectangle 25">
                  <a:extLst>
                    <a:ext uri="{FF2B5EF4-FFF2-40B4-BE49-F238E27FC236}">
                      <a16:creationId xmlns:a16="http://schemas.microsoft.com/office/drawing/2014/main" id="{434B8C2B-23F9-492B-8881-E1688E672A4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191E10F7-5EFB-4104-9CBB-A51FCCC1A1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770F62D5-A813-4C39-8B97-69F1115224A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667689D3-5721-45D3-B468-364BD8CE5C55}"/>
                  </a:ext>
                </a:extLst>
              </p:cNvPr>
              <p:cNvGrpSpPr/>
              <p:nvPr/>
            </p:nvGrpSpPr>
            <p:grpSpPr>
              <a:xfrm>
                <a:off x="1275510" y="6072184"/>
                <a:ext cx="508602" cy="151498"/>
                <a:chOff x="551886" y="4945335"/>
                <a:chExt cx="508602" cy="151498"/>
              </a:xfrm>
            </p:grpSpPr>
            <p:sp>
              <p:nvSpPr>
                <p:cNvPr id="23" name="Rectangle 22">
                  <a:extLst>
                    <a:ext uri="{FF2B5EF4-FFF2-40B4-BE49-F238E27FC236}">
                      <a16:creationId xmlns:a16="http://schemas.microsoft.com/office/drawing/2014/main" id="{753EB8F0-E50B-4342-91EB-7756A02F72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4" name="Oval 23">
                  <a:extLst>
                    <a:ext uri="{FF2B5EF4-FFF2-40B4-BE49-F238E27FC236}">
                      <a16:creationId xmlns:a16="http://schemas.microsoft.com/office/drawing/2014/main" id="{C69E4395-E941-44AF-9927-DE3FE2EBE37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5" name="Straight Connector 24">
                  <a:extLst>
                    <a:ext uri="{FF2B5EF4-FFF2-40B4-BE49-F238E27FC236}">
                      <a16:creationId xmlns:a16="http://schemas.microsoft.com/office/drawing/2014/main" id="{5E31E8A4-742F-480F-BA2D-7B1FD311853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32" name="Straight Arrow Connector 31">
              <a:extLst>
                <a:ext uri="{FF2B5EF4-FFF2-40B4-BE49-F238E27FC236}">
                  <a16:creationId xmlns:a16="http://schemas.microsoft.com/office/drawing/2014/main" id="{06A59DAC-FB01-4D6A-AB61-865287CEF80D}"/>
                </a:ext>
              </a:extLst>
            </p:cNvPr>
            <p:cNvCxnSpPr>
              <a:cxnSpLocks/>
            </p:cNvCxnSpPr>
            <p:nvPr/>
          </p:nvCxnSpPr>
          <p:spPr>
            <a:xfrm>
              <a:off x="9884474" y="3428999"/>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6" name="Group 55">
              <a:extLst>
                <a:ext uri="{FF2B5EF4-FFF2-40B4-BE49-F238E27FC236}">
                  <a16:creationId xmlns:a16="http://schemas.microsoft.com/office/drawing/2014/main" id="{AF0AF533-B598-4EE3-B36D-E7F476F7AFE3}"/>
                </a:ext>
              </a:extLst>
            </p:cNvPr>
            <p:cNvGrpSpPr/>
            <p:nvPr/>
          </p:nvGrpSpPr>
          <p:grpSpPr>
            <a:xfrm>
              <a:off x="9499024" y="3355941"/>
              <a:ext cx="292842" cy="146116"/>
              <a:chOff x="7300545" y="609388"/>
              <a:chExt cx="292842" cy="146116"/>
            </a:xfrm>
          </p:grpSpPr>
          <p:sp>
            <p:nvSpPr>
              <p:cNvPr id="53" name="Line 23">
                <a:extLst>
                  <a:ext uri="{FF2B5EF4-FFF2-40B4-BE49-F238E27FC236}">
                    <a16:creationId xmlns:a16="http://schemas.microsoft.com/office/drawing/2014/main" id="{39B4EB8E-FF93-4CAA-BBBA-4456F080C30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4" name="Freeform 24">
                <a:extLst>
                  <a:ext uri="{FF2B5EF4-FFF2-40B4-BE49-F238E27FC236}">
                    <a16:creationId xmlns:a16="http://schemas.microsoft.com/office/drawing/2014/main" id="{DD44EA76-319D-4A20-83E7-D3A84D9DDB0F}"/>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5" name="Freeform 24">
                <a:extLst>
                  <a:ext uri="{FF2B5EF4-FFF2-40B4-BE49-F238E27FC236}">
                    <a16:creationId xmlns:a16="http://schemas.microsoft.com/office/drawing/2014/main" id="{41A210BE-3412-420F-A493-D95B14FE8E51}"/>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pic>
          <p:nvPicPr>
            <p:cNvPr id="58" name="Picture 2">
              <a:extLst>
                <a:ext uri="{FF2B5EF4-FFF2-40B4-BE49-F238E27FC236}">
                  <a16:creationId xmlns:a16="http://schemas.microsoft.com/office/drawing/2014/main" id="{0BA2B89C-551A-4EDE-A9C4-98527D1A7F7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08887" y="2915033"/>
              <a:ext cx="273115" cy="273115"/>
            </a:xfrm>
            <a:prstGeom prst="rect">
              <a:avLst/>
            </a:prstGeom>
            <a:solidFill>
              <a:schemeClr val="bg1"/>
            </a:solidFill>
            <a:extLst/>
          </p:spPr>
        </p:pic>
      </p:grpSp>
    </p:spTree>
    <p:extLst>
      <p:ext uri="{BB962C8B-B14F-4D97-AF65-F5344CB8AC3E}">
        <p14:creationId xmlns:p14="http://schemas.microsoft.com/office/powerpoint/2010/main" val="1285302564"/>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488879" y="108271"/>
            <a:ext cx="10515600" cy="1325563"/>
          </a:xfrm>
        </p:spPr>
        <p:txBody>
          <a:bodyPr>
            <a:normAutofit/>
          </a:bodyPr>
          <a:lstStyle/>
          <a:p>
            <a:r>
              <a:rPr lang="en-US" sz="4000" dirty="0">
                <a:latin typeface="Arial" panose="020B0604020202020204" pitchFamily="34" charset="0"/>
                <a:cs typeface="Arial" panose="020B0604020202020204" pitchFamily="34" charset="0"/>
              </a:rPr>
              <a:t>Simple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normAutofit/>
          </a:bodyPr>
          <a:lstStyle/>
          <a:p>
            <a:pPr>
              <a:spcBef>
                <a:spcPts val="600"/>
              </a:spcBef>
              <a:spcAft>
                <a:spcPts val="600"/>
              </a:spcAft>
            </a:pPr>
            <a:r>
              <a:rPr lang="en-US" sz="1800" dirty="0"/>
              <a:t>function </a:t>
            </a:r>
            <a:r>
              <a:rPr lang="en-US" sz="1800" dirty="0" err="1"/>
              <a:t>createSampleDocument</a:t>
            </a:r>
            <a:r>
              <a:rPr lang="en-US" sz="1800" dirty="0"/>
              <a:t>(</a:t>
            </a:r>
            <a:r>
              <a:rPr lang="en-US" sz="1800" dirty="0" err="1"/>
              <a:t>documentToCreate</a:t>
            </a:r>
            <a:r>
              <a:rPr lang="en-US" sz="1800" dirty="0"/>
              <a:t>) {</a:t>
            </a:r>
          </a:p>
          <a:p>
            <a:pPr>
              <a:spcBef>
                <a:spcPts val="600"/>
              </a:spcBef>
              <a:spcAft>
                <a:spcPts val="600"/>
              </a:spcAft>
            </a:pPr>
            <a:r>
              <a:rPr lang="en-US" sz="1800" dirty="0"/>
              <a:t>	var context = </a:t>
            </a:r>
            <a:r>
              <a:rPr lang="en-US" sz="1800" dirty="0" err="1"/>
              <a:t>getContext</a:t>
            </a:r>
            <a:r>
              <a:rPr lang="en-US" sz="1800" dirty="0"/>
              <a:t>();</a:t>
            </a:r>
          </a:p>
          <a:p>
            <a:pPr>
              <a:spcBef>
                <a:spcPts val="600"/>
              </a:spcBef>
              <a:spcAft>
                <a:spcPts val="600"/>
              </a:spcAft>
            </a:pPr>
            <a:r>
              <a:rPr lang="en-US" sz="1800" dirty="0"/>
              <a:t>	var collection = </a:t>
            </a:r>
            <a:r>
              <a:rPr lang="en-US" sz="1800" dirty="0" err="1"/>
              <a:t>context.getCollection</a:t>
            </a:r>
            <a:r>
              <a:rPr lang="en-US" sz="1800" dirty="0"/>
              <a:t>();</a:t>
            </a:r>
          </a:p>
          <a:p>
            <a:pPr>
              <a:spcBef>
                <a:spcPts val="600"/>
              </a:spcBef>
              <a:spcAft>
                <a:spcPts val="600"/>
              </a:spcAft>
            </a:pPr>
            <a:r>
              <a:rPr lang="en-US" sz="1800" dirty="0"/>
              <a:t>	var accepted = </a:t>
            </a:r>
            <a:r>
              <a:rPr lang="en-US" sz="1800" dirty="0" err="1"/>
              <a:t>collection.createDocument</a:t>
            </a:r>
            <a:r>
              <a:rPr lang="en-US" sz="1800" dirty="0"/>
              <a:t>(</a:t>
            </a:r>
          </a:p>
          <a:p>
            <a:pPr>
              <a:spcBef>
                <a:spcPts val="600"/>
              </a:spcBef>
              <a:spcAft>
                <a:spcPts val="600"/>
              </a:spcAft>
            </a:pPr>
            <a:r>
              <a:rPr lang="en-US" sz="1800" dirty="0"/>
              <a:t>		</a:t>
            </a:r>
            <a:r>
              <a:rPr lang="en-US" sz="1800" dirty="0" err="1"/>
              <a:t>collection.getSelfLink</a:t>
            </a:r>
            <a:r>
              <a:rPr lang="en-US" sz="1800" dirty="0"/>
              <a:t>(),</a:t>
            </a:r>
          </a:p>
          <a:p>
            <a:pPr>
              <a:spcBef>
                <a:spcPts val="600"/>
              </a:spcBef>
              <a:spcAft>
                <a:spcPts val="600"/>
              </a:spcAft>
            </a:pPr>
            <a:r>
              <a:rPr lang="en-US" sz="1800" dirty="0"/>
              <a:t>		</a:t>
            </a:r>
            <a:r>
              <a:rPr lang="en-US" sz="1800" dirty="0" err="1"/>
              <a:t>documentToCreate</a:t>
            </a:r>
            <a:r>
              <a:rPr lang="en-US" sz="1800" dirty="0"/>
              <a:t>,</a:t>
            </a:r>
          </a:p>
          <a:p>
            <a:pPr>
              <a:spcBef>
                <a:spcPts val="600"/>
              </a:spcBef>
              <a:spcAft>
                <a:spcPts val="600"/>
              </a:spcAft>
            </a:pPr>
            <a:r>
              <a:rPr lang="en-US" sz="1800" dirty="0"/>
              <a:t>		function (error, </a:t>
            </a:r>
            <a:r>
              <a:rPr lang="en-US" sz="1800" dirty="0" err="1"/>
              <a:t>documentCreated</a:t>
            </a:r>
            <a:r>
              <a:rPr lang="en-US" sz="1800" dirty="0"/>
              <a:t>) {					</a:t>
            </a:r>
          </a:p>
          <a:p>
            <a:pPr>
              <a:spcBef>
                <a:spcPts val="600"/>
              </a:spcBef>
              <a:spcAft>
                <a:spcPts val="600"/>
              </a:spcAft>
            </a:pPr>
            <a:r>
              <a:rPr lang="en-US" sz="1800" dirty="0"/>
              <a:t>			</a:t>
            </a:r>
            <a:r>
              <a:rPr lang="en-US" sz="1800" dirty="0" err="1"/>
              <a:t>context.getResponse</a:t>
            </a:r>
            <a:r>
              <a:rPr lang="en-US" sz="1800" dirty="0"/>
              <a:t>().</a:t>
            </a:r>
            <a:r>
              <a:rPr lang="en-US" sz="1800" dirty="0" err="1"/>
              <a:t>setBody</a:t>
            </a:r>
            <a:r>
              <a:rPr lang="en-US" sz="1800" dirty="0"/>
              <a:t>(documentCreated.id)</a:t>
            </a:r>
          </a:p>
          <a:p>
            <a:pPr>
              <a:spcBef>
                <a:spcPts val="600"/>
              </a:spcBef>
              <a:spcAft>
                <a:spcPts val="600"/>
              </a:spcAft>
            </a:pPr>
            <a:r>
              <a:rPr lang="en-US" sz="1800" dirty="0"/>
              <a:t>		}</a:t>
            </a:r>
          </a:p>
          <a:p>
            <a:pPr>
              <a:spcBef>
                <a:spcPts val="600"/>
              </a:spcBef>
              <a:spcAft>
                <a:spcPts val="600"/>
              </a:spcAft>
            </a:pPr>
            <a:r>
              <a:rPr lang="en-US" sz="1800" dirty="0"/>
              <a:t>	);</a:t>
            </a:r>
          </a:p>
          <a:p>
            <a:pPr>
              <a:spcBef>
                <a:spcPts val="600"/>
              </a:spcBef>
              <a:spcAft>
                <a:spcPts val="600"/>
              </a:spcAft>
            </a:pPr>
            <a:r>
              <a:rPr lang="en-US" sz="1800" dirty="0"/>
              <a:t>	if (!accepted) return;</a:t>
            </a:r>
          </a:p>
          <a:p>
            <a:pPr>
              <a:spcBef>
                <a:spcPts val="600"/>
              </a:spcBef>
              <a:spcAft>
                <a:spcPts val="600"/>
              </a:spcAft>
            </a:pPr>
            <a:r>
              <a:rPr lang="en-US" sz="1800" dirty="0"/>
              <a:t>}</a:t>
            </a:r>
          </a:p>
        </p:txBody>
      </p:sp>
      <p:pic>
        <p:nvPicPr>
          <p:cNvPr id="6" name="Picture 2">
            <a:extLst>
              <a:ext uri="{FF2B5EF4-FFF2-40B4-BE49-F238E27FC236}">
                <a16:creationId xmlns:a16="http://schemas.microsoft.com/office/drawing/2014/main" id="{54BCE431-A28A-D840-896D-9A18C83EE19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44044" y="5963796"/>
            <a:ext cx="554112" cy="554112"/>
          </a:xfrm>
          <a:prstGeom prst="rect">
            <a:avLst/>
          </a:prstGeom>
          <a:solidFill>
            <a:schemeClr val="bg1"/>
          </a:solidFill>
          <a:extLst/>
        </p:spPr>
      </p:pic>
    </p:spTree>
    <p:extLst>
      <p:ext uri="{BB962C8B-B14F-4D97-AF65-F5344CB8AC3E}">
        <p14:creationId xmlns:p14="http://schemas.microsoft.com/office/powerpoint/2010/main" val="1879005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Multi-Document Transactions</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5275793" cy="2213939"/>
          </a:xfrm>
        </p:spPr>
        <p:txBody>
          <a:bodyPr vert="horz" wrap="square" lIns="146304" tIns="91440" rIns="146304" bIns="91440" rtlCol="0" anchor="t">
            <a:spAutoFit/>
          </a:bodyPr>
          <a:lstStyle/>
          <a:p>
            <a:r>
              <a:rPr lang="en-US" sz="1600" dirty="0">
                <a:solidFill>
                  <a:schemeClr val="tx1"/>
                </a:solidFill>
              </a:rPr>
              <a:t>Database Transactions</a:t>
            </a:r>
            <a:endParaRPr lang="en-US" sz="1600" b="0" dirty="0">
              <a:solidFill>
                <a:schemeClr val="tx1"/>
              </a:solidFill>
            </a:endParaRPr>
          </a:p>
          <a:p>
            <a:pPr marL="0" lvl="1" indent="0">
              <a:buNone/>
            </a:pPr>
            <a:r>
              <a:rPr lang="en-US" dirty="0">
                <a:latin typeface="+mn-lt"/>
              </a:rPr>
              <a:t>In</a:t>
            </a:r>
            <a:r>
              <a:rPr lang="en-US" b="0" dirty="0">
                <a:solidFill>
                  <a:schemeClr val="tx1"/>
                </a:solidFill>
                <a:latin typeface="+mn-lt"/>
              </a:rPr>
              <a:t> a typical database</a:t>
            </a:r>
            <a:r>
              <a:rPr lang="en-US" dirty="0">
                <a:latin typeface="+mn-lt"/>
              </a:rPr>
              <a:t>, a</a:t>
            </a:r>
            <a:r>
              <a:rPr lang="en-US" b="0" dirty="0">
                <a:solidFill>
                  <a:schemeClr val="tx1"/>
                </a:solidFill>
                <a:latin typeface="+mn-lt"/>
              </a:rPr>
              <a:t> </a:t>
            </a:r>
            <a:r>
              <a:rPr lang="en-US" dirty="0">
                <a:latin typeface="+mn-lt"/>
              </a:rPr>
              <a:t>transaction </a:t>
            </a:r>
            <a:r>
              <a:rPr lang="en-US" b="0" dirty="0">
                <a:solidFill>
                  <a:schemeClr val="tx1"/>
                </a:solidFill>
                <a:latin typeface="+mn-lt"/>
              </a:rPr>
              <a:t>can be defined as a sequence of operations performed as a single logical unit of work. Each transaction provides ACID guarantees.</a:t>
            </a:r>
          </a:p>
          <a:p>
            <a:pPr marL="0" lvl="1" indent="0">
              <a:buNone/>
            </a:pPr>
            <a:r>
              <a:rPr lang="en-US" b="0" dirty="0">
                <a:solidFill>
                  <a:schemeClr val="tx1"/>
                </a:solidFill>
                <a:latin typeface="+mn-lt"/>
              </a:rPr>
              <a:t>In </a:t>
            </a:r>
            <a:r>
              <a:rPr lang="en-US" dirty="0">
                <a:latin typeface="+mn-lt"/>
              </a:rPr>
              <a:t>Azure Cosmos</a:t>
            </a:r>
            <a:r>
              <a:rPr lang="en-US" b="0" dirty="0">
                <a:solidFill>
                  <a:schemeClr val="tx1"/>
                </a:solidFill>
                <a:latin typeface="+mn-lt"/>
              </a:rPr>
              <a:t> DB, JavaScript is hosted in the same memory space as the database. Hence, requests made within stored procedures and triggers execute in the same scope of a database session.</a:t>
            </a:r>
          </a:p>
        </p:txBody>
      </p:sp>
      <p:cxnSp>
        <p:nvCxnSpPr>
          <p:cNvPr id="7" name="Straight Arrow Connector 6">
            <a:extLst>
              <a:ext uri="{FF2B5EF4-FFF2-40B4-BE49-F238E27FC236}">
                <a16:creationId xmlns:a16="http://schemas.microsoft.com/office/drawing/2014/main" id="{7633F655-2528-49D5-A12B-00C56E7C63B6}"/>
              </a:ext>
            </a:extLst>
          </p:cNvPr>
          <p:cNvCxnSpPr>
            <a:cxnSpLocks/>
          </p:cNvCxnSpPr>
          <p:nvPr/>
        </p:nvCxnSpPr>
        <p:spPr>
          <a:xfrm>
            <a:off x="4059380"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8" name="Cylinder 513">
            <a:extLst>
              <a:ext uri="{FF2B5EF4-FFF2-40B4-BE49-F238E27FC236}">
                <a16:creationId xmlns:a16="http://schemas.microsoft.com/office/drawing/2014/main" id="{3397131E-849C-4618-84C2-36496957D274}"/>
              </a:ext>
            </a:extLst>
          </p:cNvPr>
          <p:cNvSpPr/>
          <p:nvPr/>
        </p:nvSpPr>
        <p:spPr bwMode="auto">
          <a:xfrm>
            <a:off x="10241766" y="5084618"/>
            <a:ext cx="510199"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931A9928-7AFE-4E34-8894-0BB895C309F4}"/>
              </a:ext>
            </a:extLst>
          </p:cNvPr>
          <p:cNvCxnSpPr>
            <a:cxnSpLocks/>
          </p:cNvCxnSpPr>
          <p:nvPr/>
        </p:nvCxnSpPr>
        <p:spPr>
          <a:xfrm>
            <a:off x="2892869" y="5419755"/>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1" name="Group 10">
            <a:extLst>
              <a:ext uri="{FF2B5EF4-FFF2-40B4-BE49-F238E27FC236}">
                <a16:creationId xmlns:a16="http://schemas.microsoft.com/office/drawing/2014/main" id="{470B7093-5961-49E4-9E84-2700BA7CFE26}"/>
              </a:ext>
            </a:extLst>
          </p:cNvPr>
          <p:cNvGrpSpPr/>
          <p:nvPr/>
        </p:nvGrpSpPr>
        <p:grpSpPr>
          <a:xfrm>
            <a:off x="3447116" y="5239148"/>
            <a:ext cx="402639" cy="361217"/>
            <a:chOff x="1275510" y="6072184"/>
            <a:chExt cx="508602" cy="456278"/>
          </a:xfrm>
        </p:grpSpPr>
        <p:grpSp>
          <p:nvGrpSpPr>
            <p:cNvPr id="18" name="Group 17">
              <a:extLst>
                <a:ext uri="{FF2B5EF4-FFF2-40B4-BE49-F238E27FC236}">
                  <a16:creationId xmlns:a16="http://schemas.microsoft.com/office/drawing/2014/main" id="{C1E9EAF8-8DCD-43F6-9398-B6D78FE72052}"/>
                </a:ext>
              </a:extLst>
            </p:cNvPr>
            <p:cNvGrpSpPr/>
            <p:nvPr/>
          </p:nvGrpSpPr>
          <p:grpSpPr>
            <a:xfrm>
              <a:off x="1275510" y="6224570"/>
              <a:ext cx="508602" cy="151498"/>
              <a:chOff x="551886" y="4945335"/>
              <a:chExt cx="508602" cy="151498"/>
            </a:xfrm>
          </p:grpSpPr>
          <p:sp>
            <p:nvSpPr>
              <p:cNvPr id="27" name="Rectangle 26">
                <a:extLst>
                  <a:ext uri="{FF2B5EF4-FFF2-40B4-BE49-F238E27FC236}">
                    <a16:creationId xmlns:a16="http://schemas.microsoft.com/office/drawing/2014/main" id="{DC8A5CB8-15B2-4A78-888C-53AB617EA10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8" name="Oval 27">
                <a:extLst>
                  <a:ext uri="{FF2B5EF4-FFF2-40B4-BE49-F238E27FC236}">
                    <a16:creationId xmlns:a16="http://schemas.microsoft.com/office/drawing/2014/main" id="{76885DEA-FEF7-4EAF-9447-7596CB7DC00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EBD02C08-5AC9-429E-8141-E0F08BB599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6BA34369-1956-47CD-8393-A040757BE172}"/>
                </a:ext>
              </a:extLst>
            </p:cNvPr>
            <p:cNvGrpSpPr/>
            <p:nvPr/>
          </p:nvGrpSpPr>
          <p:grpSpPr>
            <a:xfrm>
              <a:off x="1275510" y="6376964"/>
              <a:ext cx="508602" cy="151498"/>
              <a:chOff x="551886" y="4945335"/>
              <a:chExt cx="508602" cy="151498"/>
            </a:xfrm>
          </p:grpSpPr>
          <p:sp>
            <p:nvSpPr>
              <p:cNvPr id="24" name="Rectangle 23">
                <a:extLst>
                  <a:ext uri="{FF2B5EF4-FFF2-40B4-BE49-F238E27FC236}">
                    <a16:creationId xmlns:a16="http://schemas.microsoft.com/office/drawing/2014/main" id="{568D0B05-2AB6-4883-8F54-2F24ACD02DA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Oval 24">
                <a:extLst>
                  <a:ext uri="{FF2B5EF4-FFF2-40B4-BE49-F238E27FC236}">
                    <a16:creationId xmlns:a16="http://schemas.microsoft.com/office/drawing/2014/main" id="{2A6CE643-2285-472D-82CD-A29E26BEF45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276953C0-4B3C-4289-B56C-6D04CAF839E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0221E12D-6F13-4662-8B16-DED22BB43C6A}"/>
                </a:ext>
              </a:extLst>
            </p:cNvPr>
            <p:cNvGrpSpPr/>
            <p:nvPr/>
          </p:nvGrpSpPr>
          <p:grpSpPr>
            <a:xfrm>
              <a:off x="1275510" y="6072184"/>
              <a:ext cx="508602" cy="151498"/>
              <a:chOff x="551886" y="4945335"/>
              <a:chExt cx="508602" cy="151498"/>
            </a:xfrm>
          </p:grpSpPr>
          <p:sp>
            <p:nvSpPr>
              <p:cNvPr id="21" name="Rectangle 20">
                <a:extLst>
                  <a:ext uri="{FF2B5EF4-FFF2-40B4-BE49-F238E27FC236}">
                    <a16:creationId xmlns:a16="http://schemas.microsoft.com/office/drawing/2014/main" id="{A28A1838-C4DD-43FA-B485-CAAA39AD1C8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2" name="Oval 21">
                <a:extLst>
                  <a:ext uri="{FF2B5EF4-FFF2-40B4-BE49-F238E27FC236}">
                    <a16:creationId xmlns:a16="http://schemas.microsoft.com/office/drawing/2014/main" id="{AFC1FDFA-B428-453C-B402-0D198E24FA4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C96C8E5F-B3E8-426D-8432-15FE5483E4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2" name="Straight Arrow Connector 11">
            <a:extLst>
              <a:ext uri="{FF2B5EF4-FFF2-40B4-BE49-F238E27FC236}">
                <a16:creationId xmlns:a16="http://schemas.microsoft.com/office/drawing/2014/main" id="{0F01635A-6C2B-4DEF-9820-33B9966DAB28}"/>
              </a:ext>
            </a:extLst>
          </p:cNvPr>
          <p:cNvCxnSpPr>
            <a:cxnSpLocks/>
          </p:cNvCxnSpPr>
          <p:nvPr/>
        </p:nvCxnSpPr>
        <p:spPr>
          <a:xfrm>
            <a:off x="5079372"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3" name="Group 12">
            <a:extLst>
              <a:ext uri="{FF2B5EF4-FFF2-40B4-BE49-F238E27FC236}">
                <a16:creationId xmlns:a16="http://schemas.microsoft.com/office/drawing/2014/main" id="{ECE69DD8-A18F-40D7-A4AC-7B122BD351BC}"/>
              </a:ext>
            </a:extLst>
          </p:cNvPr>
          <p:cNvGrpSpPr/>
          <p:nvPr/>
        </p:nvGrpSpPr>
        <p:grpSpPr>
          <a:xfrm>
            <a:off x="4602434" y="5346698"/>
            <a:ext cx="292842" cy="146116"/>
            <a:chOff x="7300545" y="609388"/>
            <a:chExt cx="292842" cy="146116"/>
          </a:xfrm>
        </p:grpSpPr>
        <p:sp>
          <p:nvSpPr>
            <p:cNvPr id="15" name="Line 23">
              <a:extLst>
                <a:ext uri="{FF2B5EF4-FFF2-40B4-BE49-F238E27FC236}">
                  <a16:creationId xmlns:a16="http://schemas.microsoft.com/office/drawing/2014/main" id="{D35711B0-646F-4348-B127-0E51067BE726}"/>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16" name="Freeform 24">
              <a:extLst>
                <a:ext uri="{FF2B5EF4-FFF2-40B4-BE49-F238E27FC236}">
                  <a16:creationId xmlns:a16="http://schemas.microsoft.com/office/drawing/2014/main" id="{7C70F494-A051-4E8C-860A-C1CF8894BD7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17" name="Freeform 24">
              <a:extLst>
                <a:ext uri="{FF2B5EF4-FFF2-40B4-BE49-F238E27FC236}">
                  <a16:creationId xmlns:a16="http://schemas.microsoft.com/office/drawing/2014/main" id="{0DDEEFBC-29B4-4C3C-9FCB-80D383523797}"/>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14" name="Picture 2">
            <a:extLst>
              <a:ext uri="{FF2B5EF4-FFF2-40B4-BE49-F238E27FC236}">
                <a16:creationId xmlns:a16="http://schemas.microsoft.com/office/drawing/2014/main" id="{C42AD8A2-2657-43FD-A256-37406A2B682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612297" y="4905790"/>
            <a:ext cx="273115" cy="273115"/>
          </a:xfrm>
          <a:prstGeom prst="rect">
            <a:avLst/>
          </a:prstGeom>
          <a:solidFill>
            <a:schemeClr val="bg1"/>
          </a:solidFill>
          <a:extLst/>
        </p:spPr>
      </p:pic>
      <p:sp>
        <p:nvSpPr>
          <p:cNvPr id="35" name="Rectangle 34">
            <a:extLst>
              <a:ext uri="{FF2B5EF4-FFF2-40B4-BE49-F238E27FC236}">
                <a16:creationId xmlns:a16="http://schemas.microsoft.com/office/drawing/2014/main" id="{B75CF214-5727-4308-B846-DCCD38E9CFB9}"/>
              </a:ext>
            </a:extLst>
          </p:cNvPr>
          <p:cNvSpPr/>
          <p:nvPr/>
        </p:nvSpPr>
        <p:spPr bwMode="auto">
          <a:xfrm>
            <a:off x="5624144"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Create New Document</a:t>
            </a:r>
          </a:p>
        </p:txBody>
      </p:sp>
      <p:sp>
        <p:nvSpPr>
          <p:cNvPr id="36" name="Rectangle 35">
            <a:extLst>
              <a:ext uri="{FF2B5EF4-FFF2-40B4-BE49-F238E27FC236}">
                <a16:creationId xmlns:a16="http://schemas.microsoft.com/office/drawing/2014/main" id="{CA761129-4E62-4C6E-9ED9-DF6413A4387A}"/>
              </a:ext>
            </a:extLst>
          </p:cNvPr>
          <p:cNvSpPr/>
          <p:nvPr/>
        </p:nvSpPr>
        <p:spPr bwMode="auto">
          <a:xfrm>
            <a:off x="6636141"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Query Collection</a:t>
            </a:r>
          </a:p>
        </p:txBody>
      </p:sp>
      <p:sp>
        <p:nvSpPr>
          <p:cNvPr id="37" name="Rectangle 36">
            <a:extLst>
              <a:ext uri="{FF2B5EF4-FFF2-40B4-BE49-F238E27FC236}">
                <a16:creationId xmlns:a16="http://schemas.microsoft.com/office/drawing/2014/main" id="{5D47C48F-44A0-4571-97CE-A8B6558B0B96}"/>
              </a:ext>
            </a:extLst>
          </p:cNvPr>
          <p:cNvSpPr/>
          <p:nvPr/>
        </p:nvSpPr>
        <p:spPr bwMode="auto">
          <a:xfrm>
            <a:off x="7648137"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Update Existing Document</a:t>
            </a:r>
          </a:p>
        </p:txBody>
      </p:sp>
      <p:sp>
        <p:nvSpPr>
          <p:cNvPr id="38" name="Rectangle 37">
            <a:extLst>
              <a:ext uri="{FF2B5EF4-FFF2-40B4-BE49-F238E27FC236}">
                <a16:creationId xmlns:a16="http://schemas.microsoft.com/office/drawing/2014/main" id="{7375A600-9A53-48D8-B6E7-692C4AFEF185}"/>
              </a:ext>
            </a:extLst>
          </p:cNvPr>
          <p:cNvSpPr/>
          <p:nvPr/>
        </p:nvSpPr>
        <p:spPr bwMode="auto">
          <a:xfrm>
            <a:off x="8660133" y="5104500"/>
            <a:ext cx="901795" cy="640080"/>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Delete Existing Document</a:t>
            </a:r>
          </a:p>
        </p:txBody>
      </p:sp>
      <p:cxnSp>
        <p:nvCxnSpPr>
          <p:cNvPr id="48" name="Connector: Elbow 42">
            <a:extLst>
              <a:ext uri="{FF2B5EF4-FFF2-40B4-BE49-F238E27FC236}">
                <a16:creationId xmlns:a16="http://schemas.microsoft.com/office/drawing/2014/main" id="{3C550918-DB6A-4FF3-B2B9-7D4F72AA4ECE}"/>
              </a:ext>
            </a:extLst>
          </p:cNvPr>
          <p:cNvCxnSpPr>
            <a:cxnSpLocks/>
          </p:cNvCxnSpPr>
          <p:nvPr/>
        </p:nvCxnSpPr>
        <p:spPr>
          <a:xfrm>
            <a:off x="9696994" y="5419757"/>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0" name="Speech Bubble: Rectangle 49">
            <a:extLst>
              <a:ext uri="{FF2B5EF4-FFF2-40B4-BE49-F238E27FC236}">
                <a16:creationId xmlns:a16="http://schemas.microsoft.com/office/drawing/2014/main" id="{2B6F14A1-3A52-4D34-9FE9-9268AE219436}"/>
              </a:ext>
            </a:extLst>
          </p:cNvPr>
          <p:cNvSpPr/>
          <p:nvPr/>
        </p:nvSpPr>
        <p:spPr bwMode="auto">
          <a:xfrm>
            <a:off x="8759364" y="3818599"/>
            <a:ext cx="2849788" cy="1046440"/>
          </a:xfrm>
          <a:prstGeom prst="wedgeRectCallout">
            <a:avLst>
              <a:gd name="adj1" fmla="val 8908"/>
              <a:gd name="adj2" fmla="val 68560"/>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r>
              <a:rPr lang="en-US" sz="1400"/>
              <a:t>Stored procedures utilize snapshot isolation to guarantee all reads within the transaction will see a consistent snapshot of the data</a:t>
            </a:r>
            <a:endParaRPr lang="en-US" sz="1100"/>
          </a:p>
        </p:txBody>
      </p:sp>
      <p:grpSp>
        <p:nvGrpSpPr>
          <p:cNvPr id="39" name="Group 326">
            <a:extLst>
              <a:ext uri="{FF2B5EF4-FFF2-40B4-BE49-F238E27FC236}">
                <a16:creationId xmlns:a16="http://schemas.microsoft.com/office/drawing/2014/main" id="{B74C9F5D-5964-4497-B491-D0755772F398}"/>
              </a:ext>
            </a:extLst>
          </p:cNvPr>
          <p:cNvGrpSpPr>
            <a:grpSpLocks noChangeAspect="1"/>
          </p:cNvGrpSpPr>
          <p:nvPr/>
        </p:nvGrpSpPr>
        <p:grpSpPr bwMode="auto">
          <a:xfrm>
            <a:off x="1996436" y="5178905"/>
            <a:ext cx="707946" cy="421460"/>
            <a:chOff x="6817" y="2557"/>
            <a:chExt cx="257" cy="153"/>
          </a:xfrm>
          <a:noFill/>
        </p:grpSpPr>
        <p:sp>
          <p:nvSpPr>
            <p:cNvPr id="40" name="Rectangle 327">
              <a:extLst>
                <a:ext uri="{FF2B5EF4-FFF2-40B4-BE49-F238E27FC236}">
                  <a16:creationId xmlns:a16="http://schemas.microsoft.com/office/drawing/2014/main" id="{CE204321-0CC6-4182-9C7D-D1C5C525C1E8}"/>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2832970C-8BA1-4B02-BE39-9BAB289C608C}"/>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3510563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D527-E1C9-42D1-9748-73C39E7C76F2}"/>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Bounded Execution</a:t>
            </a:r>
          </a:p>
        </p:txBody>
      </p:sp>
      <p:sp>
        <p:nvSpPr>
          <p:cNvPr id="3" name="Text Placeholder 2">
            <a:extLst>
              <a:ext uri="{FF2B5EF4-FFF2-40B4-BE49-F238E27FC236}">
                <a16:creationId xmlns:a16="http://schemas.microsoft.com/office/drawing/2014/main" id="{B68D4F5F-D385-4DAC-BEFE-B9917EDB907E}"/>
              </a:ext>
            </a:extLst>
          </p:cNvPr>
          <p:cNvSpPr>
            <a:spLocks noGrp="1"/>
          </p:cNvSpPr>
          <p:nvPr>
            <p:ph type="body" sz="quarter" idx="10"/>
          </p:nvPr>
        </p:nvSpPr>
        <p:spPr>
          <a:xfrm>
            <a:off x="269238" y="1925685"/>
            <a:ext cx="10911379" cy="3555845"/>
          </a:xfrm>
        </p:spPr>
        <p:txBody>
          <a:bodyPr vert="horz" wrap="square" lIns="91440" tIns="45720" rIns="91440" bIns="45720" rtlCol="0" anchor="t">
            <a:spAutoFit/>
          </a:bodyPr>
          <a:lstStyle/>
          <a:p>
            <a:r>
              <a:rPr lang="en-US" sz="1600" dirty="0"/>
              <a:t>Execution Within Time Boundaries</a:t>
            </a:r>
          </a:p>
          <a:p>
            <a:endParaRPr lang="en-US" sz="1600" dirty="0"/>
          </a:p>
          <a:p>
            <a:r>
              <a:rPr lang="en-US" sz="1600" b="0" dirty="0">
                <a:solidFill>
                  <a:schemeClr val="tx1"/>
                </a:solidFill>
              </a:rPr>
              <a:t>All Azure Cosmos DB operations must complete within the server-specified request timeout duration. If an operation does not complete within that time limit, the transaction is rolled back. </a:t>
            </a:r>
          </a:p>
          <a:p>
            <a:endParaRPr lang="en-US" sz="1600" b="0" dirty="0">
              <a:solidFill>
                <a:schemeClr val="tx1"/>
              </a:solidFill>
            </a:endParaRPr>
          </a:p>
          <a:p>
            <a:r>
              <a:rPr lang="en-US" sz="1600" dirty="0"/>
              <a:t>Helper Boolean Value</a:t>
            </a:r>
          </a:p>
          <a:p>
            <a:endParaRPr lang="en-US" sz="1600" dirty="0"/>
          </a:p>
          <a:p>
            <a:r>
              <a:rPr lang="en-US" sz="1600" b="0" dirty="0">
                <a:solidFill>
                  <a:schemeClr val="tx1"/>
                </a:solidFill>
              </a:rPr>
              <a:t>All functions under the collection object (for create, read, replace, and delete of documents and attachments) return a </a:t>
            </a:r>
            <a:r>
              <a:rPr lang="en-US" sz="1600" dirty="0">
                <a:solidFill>
                  <a:schemeClr val="tx1"/>
                </a:solidFill>
              </a:rPr>
              <a:t>Boolean value</a:t>
            </a:r>
            <a:r>
              <a:rPr lang="en-US" sz="1600" b="0" dirty="0">
                <a:solidFill>
                  <a:schemeClr val="tx1"/>
                </a:solidFill>
              </a:rPr>
              <a:t> that represents whether that operation will complete: </a:t>
            </a:r>
          </a:p>
          <a:p>
            <a:pPr marL="285750" indent="-285750">
              <a:buFont typeface="Arial" panose="020B0604020202020204" pitchFamily="34" charset="0"/>
              <a:buChar char="•"/>
            </a:pPr>
            <a:r>
              <a:rPr lang="en-US" sz="1600" dirty="0">
                <a:solidFill>
                  <a:schemeClr val="tx1"/>
                </a:solidFill>
              </a:rPr>
              <a:t>If true</a:t>
            </a:r>
            <a:r>
              <a:rPr lang="en-US" sz="1600" b="0" dirty="0">
                <a:solidFill>
                  <a:schemeClr val="tx1"/>
                </a:solidFill>
              </a:rPr>
              <a:t>, the operation is expected to complete</a:t>
            </a:r>
          </a:p>
          <a:p>
            <a:pPr marL="285750" indent="-285750">
              <a:buFont typeface="Arial" panose="020B0604020202020204" pitchFamily="34" charset="0"/>
              <a:buChar char="•"/>
            </a:pPr>
            <a:r>
              <a:rPr lang="en-US" sz="1600" dirty="0">
                <a:solidFill>
                  <a:schemeClr val="tx1"/>
                </a:solidFill>
              </a:rPr>
              <a:t>If false</a:t>
            </a:r>
            <a:r>
              <a:rPr lang="en-US" sz="1600" b="0" dirty="0">
                <a:solidFill>
                  <a:schemeClr val="tx1"/>
                </a:solidFill>
              </a:rPr>
              <a:t>, the time limit will soon be reached and your function should end execution as soon as possible.</a:t>
            </a:r>
          </a:p>
        </p:txBody>
      </p:sp>
    </p:spTree>
    <p:extLst>
      <p:ext uri="{BB962C8B-B14F-4D97-AF65-F5344CB8AC3E}">
        <p14:creationId xmlns:p14="http://schemas.microsoft.com/office/powerpoint/2010/main" val="192623968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8AD48-222A-4224-9002-0E550655147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Transaction Continuation Model</a:t>
            </a:r>
          </a:p>
        </p:txBody>
      </p:sp>
      <p:sp>
        <p:nvSpPr>
          <p:cNvPr id="3" name="Text Placeholder 2">
            <a:extLst>
              <a:ext uri="{FF2B5EF4-FFF2-40B4-BE49-F238E27FC236}">
                <a16:creationId xmlns:a16="http://schemas.microsoft.com/office/drawing/2014/main" id="{7CC7F203-2D0F-4609-B331-1A93F294CB29}"/>
              </a:ext>
            </a:extLst>
          </p:cNvPr>
          <p:cNvSpPr>
            <a:spLocks noGrp="1"/>
          </p:cNvSpPr>
          <p:nvPr>
            <p:ph type="body" sz="quarter" idx="11"/>
          </p:nvPr>
        </p:nvSpPr>
        <p:spPr>
          <a:xfrm>
            <a:off x="269874" y="1584156"/>
            <a:ext cx="6161241" cy="1770741"/>
          </a:xfrm>
        </p:spPr>
        <p:txBody>
          <a:bodyPr vert="horz" wrap="square" lIns="146304" tIns="91440" rIns="146304" bIns="91440" rtlCol="0" anchor="t">
            <a:spAutoFit/>
          </a:bodyPr>
          <a:lstStyle/>
          <a:p>
            <a:r>
              <a:rPr lang="en-US" dirty="0"/>
              <a:t>CONTINUING LONG-RUNNING TRANSACTIONS</a:t>
            </a:r>
          </a:p>
          <a:p>
            <a:pPr marL="236220" lvl="1" indent="-236220"/>
            <a:r>
              <a:rPr lang="en-US" dirty="0"/>
              <a:t>JavaScript functions can implement a continuation-based model to batch/resume execution</a:t>
            </a:r>
          </a:p>
          <a:p>
            <a:pPr marL="236220" lvl="1" indent="-236220"/>
            <a:r>
              <a:rPr lang="en-US" dirty="0"/>
              <a:t>The continuation value can be any value of your own choosing. This value can then be used by your applications to </a:t>
            </a:r>
            <a:r>
              <a:rPr lang="en-US" dirty="0">
                <a:latin typeface="Arial" panose="020B0604020202020204" pitchFamily="34" charset="0"/>
                <a:cs typeface="Arial" panose="020B0604020202020204" pitchFamily="34" charset="0"/>
              </a:rPr>
              <a:t>resume a transaction from a new “starting point”</a:t>
            </a:r>
          </a:p>
        </p:txBody>
      </p:sp>
      <p:cxnSp>
        <p:nvCxnSpPr>
          <p:cNvPr id="4" name="Straight Arrow Connector 3">
            <a:extLst>
              <a:ext uri="{FF2B5EF4-FFF2-40B4-BE49-F238E27FC236}">
                <a16:creationId xmlns:a16="http://schemas.microsoft.com/office/drawing/2014/main" id="{3CEF1CEE-48BE-46B6-B7D4-A72F21EFC912}"/>
              </a:ext>
            </a:extLst>
          </p:cNvPr>
          <p:cNvCxnSpPr>
            <a:cxnSpLocks/>
          </p:cNvCxnSpPr>
          <p:nvPr/>
        </p:nvCxnSpPr>
        <p:spPr>
          <a:xfrm>
            <a:off x="5177810" y="4882802"/>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9EF667C1-EDB3-41DA-B18A-251812908AE6}"/>
              </a:ext>
            </a:extLst>
          </p:cNvPr>
          <p:cNvCxnSpPr>
            <a:cxnSpLocks/>
          </p:cNvCxnSpPr>
          <p:nvPr/>
        </p:nvCxnSpPr>
        <p:spPr>
          <a:xfrm>
            <a:off x="3675458" y="4882801"/>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A1F1DB2D-1B05-468E-B53E-89E020DC7BC2}"/>
              </a:ext>
            </a:extLst>
          </p:cNvPr>
          <p:cNvGrpSpPr/>
          <p:nvPr/>
        </p:nvGrpSpPr>
        <p:grpSpPr>
          <a:xfrm>
            <a:off x="4662511" y="4702194"/>
            <a:ext cx="402639" cy="361217"/>
            <a:chOff x="1275510" y="6072184"/>
            <a:chExt cx="508602" cy="456278"/>
          </a:xfrm>
        </p:grpSpPr>
        <p:grpSp>
          <p:nvGrpSpPr>
            <p:cNvPr id="8" name="Group 7">
              <a:extLst>
                <a:ext uri="{FF2B5EF4-FFF2-40B4-BE49-F238E27FC236}">
                  <a16:creationId xmlns:a16="http://schemas.microsoft.com/office/drawing/2014/main" id="{7C433879-AF14-406C-A47B-7BA386F55A86}"/>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A4208FB2-EC21-4686-851D-374E7FC1780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 name="Oval 17">
                <a:extLst>
                  <a:ext uri="{FF2B5EF4-FFF2-40B4-BE49-F238E27FC236}">
                    <a16:creationId xmlns:a16="http://schemas.microsoft.com/office/drawing/2014/main" id="{D1A42DFC-21CC-4CBE-8A0F-7E36F27D62A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5BBABFFD-256C-4501-AD94-C4B5CC571B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D30ED6F-BBA2-4E2B-B796-37EA5306D542}"/>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37F3826C-BE72-412A-ADC8-8E837707CBB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Oval 14">
                <a:extLst>
                  <a:ext uri="{FF2B5EF4-FFF2-40B4-BE49-F238E27FC236}">
                    <a16:creationId xmlns:a16="http://schemas.microsoft.com/office/drawing/2014/main" id="{17ADD2E1-64DA-49E0-B623-45D8C7F15F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3B4EA739-3CCB-4C3A-A20E-96280D553F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ACBFC045-607F-4954-9E41-80B280527CFE}"/>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54E36F28-7A70-4059-AA7F-1E52B6F8554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 name="Oval 11">
                <a:extLst>
                  <a:ext uri="{FF2B5EF4-FFF2-40B4-BE49-F238E27FC236}">
                    <a16:creationId xmlns:a16="http://schemas.microsoft.com/office/drawing/2014/main" id="{89FCB44A-29A9-4623-87E9-DEDEFBC4E1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C492349D-7793-4442-92E5-C4FED9B93B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BC381410-C32B-4BCD-8D41-0AC4C8DAAA2D}"/>
              </a:ext>
            </a:extLst>
          </p:cNvPr>
          <p:cNvCxnSpPr>
            <a:cxnSpLocks/>
          </p:cNvCxnSpPr>
          <p:nvPr/>
        </p:nvCxnSpPr>
        <p:spPr>
          <a:xfrm>
            <a:off x="6054110" y="488758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4DB2B9D8-E121-4013-B864-03FC9FF5325F}"/>
              </a:ext>
            </a:extLst>
          </p:cNvPr>
          <p:cNvGrpSpPr/>
          <p:nvPr/>
        </p:nvGrpSpPr>
        <p:grpSpPr>
          <a:xfrm>
            <a:off x="5668660" y="4809744"/>
            <a:ext cx="292842" cy="146116"/>
            <a:chOff x="7300545" y="609388"/>
            <a:chExt cx="292842" cy="146116"/>
          </a:xfrm>
        </p:grpSpPr>
        <p:sp>
          <p:nvSpPr>
            <p:cNvPr id="22" name="Line 23">
              <a:extLst>
                <a:ext uri="{FF2B5EF4-FFF2-40B4-BE49-F238E27FC236}">
                  <a16:creationId xmlns:a16="http://schemas.microsoft.com/office/drawing/2014/main" id="{22C70098-589E-4984-BA90-8775E7A3F3A5}"/>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3" name="Freeform 24">
              <a:extLst>
                <a:ext uri="{FF2B5EF4-FFF2-40B4-BE49-F238E27FC236}">
                  <a16:creationId xmlns:a16="http://schemas.microsoft.com/office/drawing/2014/main" id="{352AEE9C-65C9-4D99-8B73-330ECFEB27DD}"/>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76F5FEB1-0BBF-4E85-8AD6-1BA880E4BCAF}"/>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25" name="Picture 2">
            <a:extLst>
              <a:ext uri="{FF2B5EF4-FFF2-40B4-BE49-F238E27FC236}">
                <a16:creationId xmlns:a16="http://schemas.microsoft.com/office/drawing/2014/main" id="{3038274D-22D6-4ADE-8A38-984D135F28F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5678523" y="4368836"/>
            <a:ext cx="273115" cy="273115"/>
          </a:xfrm>
          <a:prstGeom prst="rect">
            <a:avLst/>
          </a:prstGeom>
          <a:solidFill>
            <a:schemeClr val="bg1"/>
          </a:solidFill>
          <a:extLst/>
        </p:spPr>
      </p:pic>
      <p:sp>
        <p:nvSpPr>
          <p:cNvPr id="26" name="Rectangle 25">
            <a:extLst>
              <a:ext uri="{FF2B5EF4-FFF2-40B4-BE49-F238E27FC236}">
                <a16:creationId xmlns:a16="http://schemas.microsoft.com/office/drawing/2014/main" id="{7225D347-1976-4E81-8F46-3895B8E8971D}"/>
              </a:ext>
            </a:extLst>
          </p:cNvPr>
          <p:cNvSpPr/>
          <p:nvPr/>
        </p:nvSpPr>
        <p:spPr bwMode="auto">
          <a:xfrm>
            <a:off x="6550969" y="3633494"/>
            <a:ext cx="5057694" cy="1918474"/>
          </a:xfrm>
          <a:prstGeom prst="rect">
            <a:avLst/>
          </a:prstGeom>
          <a:noFill/>
          <a:ln w="12700">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Bulk Create Documents </a:t>
            </a:r>
          </a:p>
        </p:txBody>
      </p:sp>
      <p:cxnSp>
        <p:nvCxnSpPr>
          <p:cNvPr id="31" name="Connector: Elbow 30">
            <a:extLst>
              <a:ext uri="{FF2B5EF4-FFF2-40B4-BE49-F238E27FC236}">
                <a16:creationId xmlns:a16="http://schemas.microsoft.com/office/drawing/2014/main" id="{EBC5842C-8799-4EE4-A453-FE480A456853}"/>
              </a:ext>
            </a:extLst>
          </p:cNvPr>
          <p:cNvCxnSpPr>
            <a:cxnSpLocks/>
            <a:stCxn id="36" idx="2"/>
          </p:cNvCxnSpPr>
          <p:nvPr/>
        </p:nvCxnSpPr>
        <p:spPr>
          <a:xfrm rot="5400000">
            <a:off x="6001716" y="2754474"/>
            <a:ext cx="163557" cy="4818445"/>
          </a:xfrm>
          <a:prstGeom prst="bentConnector2">
            <a:avLst/>
          </a:prstGeom>
          <a:ln w="19050">
            <a:solidFill>
              <a:srgbClr val="0078D7"/>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733EC9B6-C91A-4134-8C91-C410279B823B}"/>
              </a:ext>
            </a:extLst>
          </p:cNvPr>
          <p:cNvSpPr txBox="1"/>
          <p:nvPr/>
        </p:nvSpPr>
        <p:spPr>
          <a:xfrm>
            <a:off x="3974600" y="5363530"/>
            <a:ext cx="2225353" cy="166199"/>
          </a:xfrm>
          <a:prstGeom prst="rect">
            <a:avLst/>
          </a:prstGeom>
          <a:noFill/>
          <a:ln>
            <a:noFill/>
          </a:ln>
        </p:spPr>
        <p:txBody>
          <a:bodyPr wrap="none" lIns="0" tIns="0" rIns="0" bIns="0" rtlCol="0">
            <a:spAutoFit/>
          </a:bodyPr>
          <a:lstStyle/>
          <a:p>
            <a:pPr>
              <a:lnSpc>
                <a:spcPct val="90000"/>
              </a:lnSpc>
              <a:spcAft>
                <a:spcPts val="600"/>
              </a:spcAft>
            </a:pPr>
            <a:r>
              <a:rPr lang="en-US" sz="1200">
                <a:solidFill>
                  <a:srgbClr val="0078D7"/>
                </a:solidFill>
              </a:rPr>
              <a:t>Return a “pointer” to resume later</a:t>
            </a:r>
          </a:p>
        </p:txBody>
      </p:sp>
      <p:sp>
        <p:nvSpPr>
          <p:cNvPr id="38" name="Rectangle 37">
            <a:extLst>
              <a:ext uri="{FF2B5EF4-FFF2-40B4-BE49-F238E27FC236}">
                <a16:creationId xmlns:a16="http://schemas.microsoft.com/office/drawing/2014/main" id="{522F29E5-F466-435C-8FA2-6F698FBA4F71}"/>
              </a:ext>
            </a:extLst>
          </p:cNvPr>
          <p:cNvSpPr/>
          <p:nvPr/>
        </p:nvSpPr>
        <p:spPr bwMode="auto">
          <a:xfrm>
            <a:off x="9230472" y="4398654"/>
            <a:ext cx="914400" cy="683264"/>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Observe</a:t>
            </a:r>
          </a:p>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Return</a:t>
            </a:r>
          </a:p>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Value</a:t>
            </a:r>
          </a:p>
        </p:txBody>
      </p:sp>
      <p:sp>
        <p:nvSpPr>
          <p:cNvPr id="36" name="Rectangle 35">
            <a:extLst>
              <a:ext uri="{FF2B5EF4-FFF2-40B4-BE49-F238E27FC236}">
                <a16:creationId xmlns:a16="http://schemas.microsoft.com/office/drawing/2014/main" id="{12556562-BC0E-4E63-A43B-B5E1AB8042B0}"/>
              </a:ext>
            </a:extLst>
          </p:cNvPr>
          <p:cNvSpPr/>
          <p:nvPr/>
        </p:nvSpPr>
        <p:spPr bwMode="auto">
          <a:xfrm>
            <a:off x="8035516"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Try Create</a:t>
            </a:r>
          </a:p>
        </p:txBody>
      </p:sp>
      <p:cxnSp>
        <p:nvCxnSpPr>
          <p:cNvPr id="37" name="Connector: Elbow 42">
            <a:extLst>
              <a:ext uri="{FF2B5EF4-FFF2-40B4-BE49-F238E27FC236}">
                <a16:creationId xmlns:a16="http://schemas.microsoft.com/office/drawing/2014/main" id="{33390E0D-F62E-4E07-B6DE-30AC0FC89B79}"/>
              </a:ext>
            </a:extLst>
          </p:cNvPr>
          <p:cNvCxnSpPr>
            <a:cxnSpLocks/>
            <a:stCxn id="43" idx="3"/>
            <a:endCxn id="36" idx="1"/>
          </p:cNvCxnSpPr>
          <p:nvPr/>
        </p:nvCxnSpPr>
        <p:spPr>
          <a:xfrm>
            <a:off x="7754960" y="4740287"/>
            <a:ext cx="280556"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or: Elbow 42">
            <a:extLst>
              <a:ext uri="{FF2B5EF4-FFF2-40B4-BE49-F238E27FC236}">
                <a16:creationId xmlns:a16="http://schemas.microsoft.com/office/drawing/2014/main" id="{A6DFA58A-8128-4F07-9BB5-E7B0F2FBE968}"/>
              </a:ext>
            </a:extLst>
          </p:cNvPr>
          <p:cNvCxnSpPr>
            <a:cxnSpLocks/>
            <a:stCxn id="36" idx="3"/>
            <a:endCxn id="38" idx="1"/>
          </p:cNvCxnSpPr>
          <p:nvPr/>
        </p:nvCxnSpPr>
        <p:spPr>
          <a:xfrm flipV="1">
            <a:off x="8949916"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43" name="Rectangle 42">
            <a:extLst>
              <a:ext uri="{FF2B5EF4-FFF2-40B4-BE49-F238E27FC236}">
                <a16:creationId xmlns:a16="http://schemas.microsoft.com/office/drawing/2014/main" id="{755621C3-79AC-4DA8-9512-05BBE08BE86E}"/>
              </a:ext>
            </a:extLst>
          </p:cNvPr>
          <p:cNvSpPr/>
          <p:nvPr/>
        </p:nvSpPr>
        <p:spPr bwMode="auto">
          <a:xfrm>
            <a:off x="6840560"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Each </a:t>
            </a:r>
            <a:br>
              <a:rPr lang="en-US" sz="1200" dirty="0">
                <a:solidFill>
                  <a:schemeClr val="tx2"/>
                </a:solidFill>
                <a:cs typeface="Arial" panose="020B0604020202020204" pitchFamily="34" charset="0"/>
              </a:rPr>
            </a:br>
            <a:r>
              <a:rPr lang="en-US" sz="1200" dirty="0">
                <a:solidFill>
                  <a:schemeClr val="tx2"/>
                </a:solidFill>
                <a:cs typeface="Arial" panose="020B0604020202020204" pitchFamily="34" charset="0"/>
              </a:rPr>
              <a:t>Document</a:t>
            </a:r>
          </a:p>
        </p:txBody>
      </p:sp>
      <p:cxnSp>
        <p:nvCxnSpPr>
          <p:cNvPr id="47" name="Connector: Elbow 42">
            <a:extLst>
              <a:ext uri="{FF2B5EF4-FFF2-40B4-BE49-F238E27FC236}">
                <a16:creationId xmlns:a16="http://schemas.microsoft.com/office/drawing/2014/main" id="{E8FAFE24-A086-416E-B39A-5BD8C35C4159}"/>
              </a:ext>
            </a:extLst>
          </p:cNvPr>
          <p:cNvCxnSpPr>
            <a:cxnSpLocks/>
            <a:stCxn id="38" idx="0"/>
            <a:endCxn id="43" idx="0"/>
          </p:cNvCxnSpPr>
          <p:nvPr/>
        </p:nvCxnSpPr>
        <p:spPr>
          <a:xfrm rot="16200000" flipH="1" flipV="1">
            <a:off x="8492715" y="3203698"/>
            <a:ext cx="1" cy="2389912"/>
          </a:xfrm>
          <a:prstGeom prst="bentConnector3">
            <a:avLst>
              <a:gd name="adj1" fmla="val -228600000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1" name="Rectangle 50">
            <a:extLst>
              <a:ext uri="{FF2B5EF4-FFF2-40B4-BE49-F238E27FC236}">
                <a16:creationId xmlns:a16="http://schemas.microsoft.com/office/drawing/2014/main" id="{AF9DFC7C-8962-4F50-980F-1F7270BB8CDD}"/>
              </a:ext>
            </a:extLst>
          </p:cNvPr>
          <p:cNvSpPr/>
          <p:nvPr/>
        </p:nvSpPr>
        <p:spPr bwMode="auto">
          <a:xfrm>
            <a:off x="10425428" y="4398655"/>
            <a:ext cx="914400" cy="68326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cs typeface="Arial" panose="020B0604020202020204" pitchFamily="34" charset="0"/>
              </a:rPr>
              <a:t>Done</a:t>
            </a:r>
          </a:p>
        </p:txBody>
      </p:sp>
      <p:cxnSp>
        <p:nvCxnSpPr>
          <p:cNvPr id="58" name="Connector: Elbow 42">
            <a:extLst>
              <a:ext uri="{FF2B5EF4-FFF2-40B4-BE49-F238E27FC236}">
                <a16:creationId xmlns:a16="http://schemas.microsoft.com/office/drawing/2014/main" id="{A47C1410-401B-412A-BFD3-A317A0F94219}"/>
              </a:ext>
            </a:extLst>
          </p:cNvPr>
          <p:cNvCxnSpPr>
            <a:cxnSpLocks/>
            <a:stCxn id="38" idx="3"/>
            <a:endCxn id="51" idx="1"/>
          </p:cNvCxnSpPr>
          <p:nvPr/>
        </p:nvCxnSpPr>
        <p:spPr>
          <a:xfrm>
            <a:off x="10144872" y="4740286"/>
            <a:ext cx="280556" cy="1"/>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9" name="Group 326">
            <a:extLst>
              <a:ext uri="{FF2B5EF4-FFF2-40B4-BE49-F238E27FC236}">
                <a16:creationId xmlns:a16="http://schemas.microsoft.com/office/drawing/2014/main" id="{63BEE5C3-DC71-4D0D-AAAA-14F2CFABFD33}"/>
              </a:ext>
            </a:extLst>
          </p:cNvPr>
          <p:cNvGrpSpPr>
            <a:grpSpLocks noChangeAspect="1"/>
          </p:cNvGrpSpPr>
          <p:nvPr/>
        </p:nvGrpSpPr>
        <p:grpSpPr bwMode="auto">
          <a:xfrm>
            <a:off x="2516101" y="4601937"/>
            <a:ext cx="992162" cy="590662"/>
            <a:chOff x="6817" y="2557"/>
            <a:chExt cx="257" cy="153"/>
          </a:xfrm>
          <a:noFill/>
        </p:grpSpPr>
        <p:sp>
          <p:nvSpPr>
            <p:cNvPr id="40" name="Rectangle 327">
              <a:extLst>
                <a:ext uri="{FF2B5EF4-FFF2-40B4-BE49-F238E27FC236}">
                  <a16:creationId xmlns:a16="http://schemas.microsoft.com/office/drawing/2014/main" id="{9D25BC44-79EE-48D1-A9A0-3F1EBE564E1B}"/>
                </a:ext>
              </a:extLst>
            </p:cNvPr>
            <p:cNvSpPr>
              <a:spLocks noChangeArrowheads="1"/>
            </p:cNvSpPr>
            <p:nvPr/>
          </p:nvSpPr>
          <p:spPr bwMode="auto">
            <a:xfrm>
              <a:off x="6860" y="2557"/>
              <a:ext cx="169" cy="107"/>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1" name="Freeform 328">
              <a:extLst>
                <a:ext uri="{FF2B5EF4-FFF2-40B4-BE49-F238E27FC236}">
                  <a16:creationId xmlns:a16="http://schemas.microsoft.com/office/drawing/2014/main" id="{A2DA0D07-B91C-4403-A611-3D334E6195B4}"/>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388662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0068" y="289957"/>
            <a:ext cx="11665258" cy="899537"/>
          </a:xfrm>
        </p:spPr>
        <p:txBody>
          <a:bodyPr>
            <a:normAutofit fontScale="90000"/>
          </a:bodyPr>
          <a:lstStyle/>
          <a:p>
            <a:pPr algn="l"/>
            <a:r>
              <a:rPr lang="en-US" dirty="0">
                <a:latin typeface="Arial" panose="020B0604020202020204" pitchFamily="34" charset="0"/>
                <a:cs typeface="Arial" panose="020B0604020202020204" pitchFamily="34" charset="0"/>
              </a:rPr>
              <a:t>Trust your Data to Industry-Leading Security &amp; Compliance</a:t>
            </a:r>
          </a:p>
        </p:txBody>
      </p:sp>
      <p:sp>
        <p:nvSpPr>
          <p:cNvPr id="3" name="Text Placeholder 2"/>
          <p:cNvSpPr>
            <a:spLocks noGrp="1"/>
          </p:cNvSpPr>
          <p:nvPr>
            <p:ph type="body" sz="quarter" idx="10"/>
          </p:nvPr>
        </p:nvSpPr>
        <p:spPr>
          <a:xfrm>
            <a:off x="316360" y="1811990"/>
            <a:ext cx="5852938" cy="829971"/>
          </a:xfrm>
        </p:spPr>
        <p:txBody>
          <a:bodyPr/>
          <a:lstStyle/>
          <a:p>
            <a:pPr lvl="0"/>
            <a:r>
              <a:rPr lang="en-US" sz="1600" dirty="0"/>
              <a:t>Azure is the world’s most trusted cloud, with more certifications than any other cloud provider.</a:t>
            </a:r>
          </a:p>
          <a:p>
            <a:pPr defTabSz="914225">
              <a:spcBef>
                <a:spcPts val="1000"/>
              </a:spcBef>
              <a:buClr>
                <a:schemeClr val="bg1"/>
              </a:buClr>
              <a:buSzTx/>
            </a:pPr>
            <a:endParaRPr lang="en-US" sz="1200" spc="50" dirty="0">
              <a:ea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334" y="2976940"/>
            <a:ext cx="2324680" cy="246252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30" tIns="44814" rIns="89630" bIns="44814" numCol="1" anchor="t" anchorCtr="0" compatLnSpc="1">
              <a:prstTxWarp prst="textNoShape">
                <a:avLst/>
              </a:prstTxWarp>
            </a:bodyPr>
            <a:lstStyle/>
            <a:p>
              <a:pPr defTabSz="914225"/>
              <a:endParaRPr lang="en-US" sz="1765" dirty="0">
                <a:solidFill>
                  <a:srgbClr val="505050"/>
                </a:solidFill>
                <a:latin typeface="Arial" panose="020B0604020202020204" pitchFamily="34" charset="0"/>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a:extLst/>
          </p:spPr>
          <p:txBody>
            <a:bodyPr vert="horz" wrap="square" lIns="91427" tIns="45713" rIns="91427" bIns="45713" numCol="1" anchor="t" anchorCtr="0" compatLnSpc="1">
              <a:prstTxWarp prst="textNoShape">
                <a:avLst/>
              </a:prstTxWarp>
              <a:noAutofit/>
            </a:bodyPr>
            <a:lstStyle/>
            <a:p>
              <a:pPr defTabSz="914225">
                <a:defRPr/>
              </a:pPr>
              <a:endParaRPr lang="en-US" kern="0" dirty="0">
                <a:solidFill>
                  <a:srgbClr val="505050"/>
                </a:solidFill>
                <a:latin typeface="Arial" panose="020B0604020202020204" pitchFamily="34" charset="0"/>
              </a:endParaRPr>
            </a:p>
          </p:txBody>
        </p:sp>
      </p:grpSp>
      <p:sp>
        <p:nvSpPr>
          <p:cNvPr id="2" name="Rectangle 1"/>
          <p:cNvSpPr/>
          <p:nvPr/>
        </p:nvSpPr>
        <p:spPr>
          <a:xfrm>
            <a:off x="359570" y="2515251"/>
            <a:ext cx="6095136" cy="1481478"/>
          </a:xfrm>
          <a:prstGeom prst="rect">
            <a:avLst/>
          </a:prstGeom>
        </p:spPr>
        <p:txBody>
          <a:bodyPr>
            <a:spAutoFit/>
          </a:bodyPr>
          <a:lstStyle/>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Enterprise grade security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at Rest and Transit</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Encryption is enabled automatically by default </a:t>
            </a:r>
          </a:p>
          <a:p>
            <a:pPr marL="285695" indent="-285695" defTabSz="914225">
              <a:spcBef>
                <a:spcPts val="1000"/>
              </a:spcBef>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Comprehensive Azure compliance certification</a:t>
            </a:r>
          </a:p>
        </p:txBody>
      </p:sp>
      <p:grpSp>
        <p:nvGrpSpPr>
          <p:cNvPr id="4" name="Group 3"/>
          <p:cNvGrpSpPr/>
          <p:nvPr/>
        </p:nvGrpSpPr>
        <p:grpSpPr>
          <a:xfrm>
            <a:off x="6920386" y="1990693"/>
            <a:ext cx="4444492" cy="4386006"/>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grpSp>
    </p:spTree>
    <p:extLst>
      <p:ext uri="{BB962C8B-B14F-4D97-AF65-F5344CB8AC3E}">
        <p14:creationId xmlns:p14="http://schemas.microsoft.com/office/powerpoint/2010/main" val="9737692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CONTROL FLOW</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2856167"/>
          </a:xfrm>
        </p:spPr>
        <p:txBody>
          <a:bodyPr vert="horz" wrap="square" lIns="91440" tIns="45720" rIns="91440" bIns="45720" rtlCol="0" anchor="t">
            <a:spAutoFit/>
          </a:bodyPr>
          <a:lstStyle/>
          <a:p>
            <a:r>
              <a:rPr lang="en-US" sz="1600" dirty="0" err="1"/>
              <a:t>Javascript</a:t>
            </a:r>
            <a:r>
              <a:rPr lang="en-US" sz="1600" dirty="0"/>
              <a:t> Control Flow</a:t>
            </a:r>
          </a:p>
          <a:p>
            <a:endParaRPr lang="en-US" sz="1600" dirty="0"/>
          </a:p>
          <a:p>
            <a:r>
              <a:rPr lang="en-US" sz="1600" b="0" dirty="0">
                <a:solidFill>
                  <a:schemeClr val="tx1"/>
                </a:solidFill>
                <a:latin typeface="+mn-lt"/>
              </a:rPr>
              <a:t>Stored procedures allow you to naturally express control flow, variable scoping, assignment, and integration of exception handling primitives with database transactions directly in terms of the JavaScript programming language.</a:t>
            </a:r>
          </a:p>
          <a:p>
            <a:endParaRPr lang="en-US" sz="1600" dirty="0"/>
          </a:p>
          <a:p>
            <a:r>
              <a:rPr lang="en-US" sz="1600" dirty="0"/>
              <a:t>ES6 Promises</a:t>
            </a:r>
          </a:p>
          <a:p>
            <a:endParaRPr lang="en-US" sz="1600" dirty="0"/>
          </a:p>
          <a:p>
            <a:r>
              <a:rPr lang="en-US" sz="1600" b="0" dirty="0">
                <a:solidFill>
                  <a:schemeClr val="tx1"/>
                </a:solidFill>
                <a:latin typeface="+mn-lt"/>
              </a:rPr>
              <a:t>ES6 promises can be used to implement promises for Azure Cosmos DB stored procedures. Unfortunately, </a:t>
            </a:r>
            <a:r>
              <a:rPr lang="en-US" sz="1600" dirty="0">
                <a:solidFill>
                  <a:schemeClr val="tx1"/>
                </a:solidFill>
              </a:rPr>
              <a:t>promises “swallow” exceptions by default</a:t>
            </a:r>
            <a:r>
              <a:rPr lang="en-US" sz="1600" b="0" dirty="0">
                <a:solidFill>
                  <a:schemeClr val="tx1"/>
                </a:solidFill>
                <a:latin typeface="+mn-lt"/>
              </a:rPr>
              <a:t>. It is recommended to use callbacks instead of ES6 promises.</a:t>
            </a:r>
          </a:p>
        </p:txBody>
      </p:sp>
    </p:spTree>
    <p:extLst>
      <p:ext uri="{BB962C8B-B14F-4D97-AF65-F5344CB8AC3E}">
        <p14:creationId xmlns:p14="http://schemas.microsoft.com/office/powerpoint/2010/main" val="104088798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1EECE2D3-91B2-4BAA-B6F4-5E8385AB372F}"/>
              </a:ext>
            </a:extLst>
          </p:cNvPr>
          <p:cNvSpPr/>
          <p:nvPr/>
        </p:nvSpPr>
        <p:spPr bwMode="auto">
          <a:xfrm>
            <a:off x="6570980" y="206799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 name="Oval 13">
            <a:extLst>
              <a:ext uri="{FF2B5EF4-FFF2-40B4-BE49-F238E27FC236}">
                <a16:creationId xmlns:a16="http://schemas.microsoft.com/office/drawing/2014/main" id="{223273FD-052B-44DB-9868-888FF735EC98}"/>
              </a:ext>
            </a:extLst>
          </p:cNvPr>
          <p:cNvSpPr/>
          <p:nvPr/>
        </p:nvSpPr>
        <p:spPr bwMode="auto">
          <a:xfrm>
            <a:off x="6965950" y="2847778"/>
            <a:ext cx="91440" cy="914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82056"/>
            <a:ext cx="10515600" cy="1325563"/>
          </a:xfrm>
        </p:spPr>
        <p:txBody>
          <a:bodyPr>
            <a:normAutofit/>
          </a:bodyPr>
          <a:lstStyle/>
          <a:p>
            <a:r>
              <a:rPr lang="en-US" sz="4000" dirty="0">
                <a:latin typeface="Arial" panose="020B0604020202020204" pitchFamily="34" charset="0"/>
                <a:cs typeface="Arial" panose="020B0604020202020204" pitchFamily="34" charset="0"/>
              </a:rPr>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201424"/>
          </a:xfrm>
        </p:spPr>
        <p:txBody>
          <a:bodyPr>
            <a:normAutofit/>
          </a:bodyPr>
          <a:lstStyle/>
          <a:p>
            <a:pPr>
              <a:spcBef>
                <a:spcPts val="600"/>
              </a:spcBef>
              <a:spcAft>
                <a:spcPts val="600"/>
              </a:spcAft>
            </a:pPr>
            <a:r>
              <a:rPr lang="en-US" sz="1400" dirty="0"/>
              <a:t>function </a:t>
            </a:r>
            <a:r>
              <a:rPr lang="en-US" sz="1400" dirty="0" err="1"/>
              <a:t>createTwoDocuments</a:t>
            </a:r>
            <a:r>
              <a:rPr lang="en-US" sz="1400" dirty="0"/>
              <a:t>(</a:t>
            </a:r>
            <a:r>
              <a:rPr lang="en-US" sz="1400" dirty="0" err="1"/>
              <a:t>docA</a:t>
            </a:r>
            <a:r>
              <a:rPr lang="en-US" sz="1400" dirty="0"/>
              <a:t>, </a:t>
            </a:r>
            <a:r>
              <a:rPr lang="en-US" sz="1400" dirty="0" err="1"/>
              <a:t>docB</a:t>
            </a:r>
            <a:r>
              <a:rPr lang="en-US" sz="1400" dirty="0"/>
              <a:t>) {</a:t>
            </a:r>
          </a:p>
          <a:p>
            <a:pPr>
              <a:spcBef>
                <a:spcPts val="600"/>
              </a:spcBef>
              <a:spcAft>
                <a:spcPts val="600"/>
              </a:spcAft>
            </a:pPr>
            <a:r>
              <a:rPr lang="en-US" sz="1400" dirty="0"/>
              <a:t>    var </a:t>
            </a:r>
            <a:r>
              <a:rPr lang="en-US" sz="1400" dirty="0" err="1"/>
              <a:t>ctxt</a:t>
            </a:r>
            <a:r>
              <a:rPr lang="en-US" sz="1400" dirty="0"/>
              <a:t> = </a:t>
            </a:r>
            <a:r>
              <a:rPr lang="en-US" sz="1400" dirty="0" err="1"/>
              <a:t>getContext</a:t>
            </a:r>
            <a:r>
              <a:rPr lang="en-US" sz="1400" dirty="0"/>
              <a:t>(); var </a:t>
            </a:r>
            <a:r>
              <a:rPr lang="en-US" sz="1400" dirty="0" err="1"/>
              <a:t>coll</a:t>
            </a:r>
            <a:r>
              <a:rPr lang="en-US" sz="1400" dirty="0"/>
              <a:t> = </a:t>
            </a:r>
            <a:r>
              <a:rPr lang="en-US" sz="1400" dirty="0" err="1"/>
              <a:t>context.getCollection</a:t>
            </a:r>
            <a:r>
              <a:rPr lang="en-US" sz="1400" dirty="0"/>
              <a:t>(); var </a:t>
            </a:r>
            <a:r>
              <a:rPr lang="en-US" sz="1400" dirty="0" err="1"/>
              <a:t>collLink</a:t>
            </a:r>
            <a:r>
              <a:rPr lang="en-US" sz="1400" dirty="0"/>
              <a:t> = </a:t>
            </a:r>
            <a:r>
              <a:rPr lang="en-US" sz="1400" dirty="0" err="1"/>
              <a:t>coll.getSelfLink</a:t>
            </a:r>
            <a:r>
              <a:rPr lang="en-US" sz="1400" dirty="0"/>
              <a:t>();</a:t>
            </a:r>
          </a:p>
          <a:p>
            <a:pPr>
              <a:spcBef>
                <a:spcPts val="600"/>
              </a:spcBef>
              <a:spcAft>
                <a:spcPts val="600"/>
              </a:spcAft>
            </a:pPr>
            <a:r>
              <a:rPr lang="en-US" sz="1400" dirty="0"/>
              <a:t>    var </a:t>
            </a:r>
            <a:r>
              <a:rPr lang="en-US" sz="1400" dirty="0" err="1"/>
              <a:t>aAccepted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docA</a:t>
            </a:r>
            <a:r>
              <a:rPr lang="en-US" sz="1400" dirty="0"/>
              <a:t>, </a:t>
            </a:r>
            <a:r>
              <a:rPr lang="en-US" sz="1400" dirty="0" err="1"/>
              <a:t>docACallback</a:t>
            </a:r>
            <a:r>
              <a:rPr lang="en-US" sz="1400" dirty="0"/>
              <a:t>); </a:t>
            </a:r>
          </a:p>
          <a:p>
            <a:pPr>
              <a:spcBef>
                <a:spcPts val="600"/>
              </a:spcBef>
              <a:spcAft>
                <a:spcPts val="600"/>
              </a:spcAft>
            </a:pPr>
            <a:r>
              <a:rPr lang="en-US" sz="1400" dirty="0"/>
              <a:t>    function </a:t>
            </a:r>
            <a:r>
              <a:rPr lang="en-US" sz="1400" dirty="0" err="1"/>
              <a:t>docACallback</a:t>
            </a:r>
            <a:r>
              <a:rPr lang="en-US" sz="1400" dirty="0"/>
              <a:t>(error, created) {             </a:t>
            </a:r>
          </a:p>
          <a:p>
            <a:pPr>
              <a:spcBef>
                <a:spcPts val="600"/>
              </a:spcBef>
              <a:spcAft>
                <a:spcPts val="600"/>
              </a:spcAft>
            </a:pPr>
            <a:r>
              <a:rPr lang="en-US" sz="1400" dirty="0"/>
              <a:t>        var </a:t>
            </a:r>
            <a:r>
              <a:rPr lang="en-US" sz="1400" dirty="0" err="1"/>
              <a:t>bAccepted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docB</a:t>
            </a:r>
            <a:r>
              <a:rPr lang="en-US" sz="1400" dirty="0"/>
              <a:t>, </a:t>
            </a:r>
            <a:r>
              <a:rPr lang="en-US" sz="1400" dirty="0" err="1"/>
              <a:t>docBCallback</a:t>
            </a:r>
            <a:r>
              <a:rPr lang="en-US" sz="1400" dirty="0"/>
              <a:t>);	</a:t>
            </a:r>
          </a:p>
          <a:p>
            <a:pPr>
              <a:spcBef>
                <a:spcPts val="600"/>
              </a:spcBef>
              <a:spcAft>
                <a:spcPts val="600"/>
              </a:spcAft>
            </a:pPr>
            <a:r>
              <a:rPr lang="en-US" sz="1400" dirty="0"/>
              <a:t>        if (!</a:t>
            </a:r>
            <a:r>
              <a:rPr lang="en-US" sz="1400" dirty="0" err="1"/>
              <a:t>bAccepted</a:t>
            </a:r>
            <a:r>
              <a:rPr lang="en-US" sz="1400" dirty="0"/>
              <a:t>) return;</a:t>
            </a:r>
          </a:p>
          <a:p>
            <a:pPr>
              <a:spcBef>
                <a:spcPts val="600"/>
              </a:spcBef>
              <a:spcAft>
                <a:spcPts val="600"/>
              </a:spcAft>
            </a:pPr>
            <a:r>
              <a:rPr lang="en-US" sz="1400" dirty="0"/>
              <a:t>    };</a:t>
            </a:r>
          </a:p>
          <a:p>
            <a:pPr>
              <a:spcBef>
                <a:spcPts val="600"/>
              </a:spcBef>
              <a:spcAft>
                <a:spcPts val="600"/>
              </a:spcAft>
            </a:pPr>
            <a:r>
              <a:rPr lang="en-US" sz="1400" dirty="0"/>
              <a:t>    function </a:t>
            </a:r>
            <a:r>
              <a:rPr lang="en-US" sz="1400" dirty="0" err="1"/>
              <a:t>docBCallback</a:t>
            </a:r>
            <a:r>
              <a:rPr lang="en-US" sz="1400" dirty="0"/>
              <a:t>(error, created) {             </a:t>
            </a:r>
          </a:p>
          <a:p>
            <a:pPr>
              <a:spcBef>
                <a:spcPts val="600"/>
              </a:spcBef>
              <a:spcAft>
                <a:spcPts val="600"/>
              </a:spcAft>
            </a:pPr>
            <a:r>
              <a:rPr lang="en-US" sz="1400" dirty="0"/>
              <a:t>        </a:t>
            </a:r>
            <a:r>
              <a:rPr lang="en-US" sz="1400" dirty="0" err="1"/>
              <a:t>context.getResponse</a:t>
            </a:r>
            <a:r>
              <a:rPr lang="en-US" sz="1400" dirty="0"/>
              <a:t>().</a:t>
            </a:r>
            <a:r>
              <a:rPr lang="en-US" sz="1400" dirty="0" err="1"/>
              <a:t>setBody</a:t>
            </a:r>
            <a:r>
              <a:rPr lang="en-US" sz="1400" dirty="0"/>
              <a:t>({ </a:t>
            </a:r>
          </a:p>
          <a:p>
            <a:pPr>
              <a:spcBef>
                <a:spcPts val="600"/>
              </a:spcBef>
              <a:spcAft>
                <a:spcPts val="600"/>
              </a:spcAft>
            </a:pPr>
            <a:r>
              <a:rPr lang="en-US" sz="1400" dirty="0"/>
              <a:t>            "</a:t>
            </a:r>
            <a:r>
              <a:rPr lang="en-US" sz="1400" dirty="0" err="1"/>
              <a:t>firstDocId</a:t>
            </a:r>
            <a:r>
              <a:rPr lang="en-US" sz="1400" dirty="0"/>
              <a:t>": created.id, </a:t>
            </a:r>
          </a:p>
          <a:p>
            <a:pPr>
              <a:spcBef>
                <a:spcPts val="600"/>
              </a:spcBef>
              <a:spcAft>
                <a:spcPts val="600"/>
              </a:spcAft>
            </a:pPr>
            <a:r>
              <a:rPr lang="en-US" sz="1400" dirty="0"/>
              <a:t>            "</a:t>
            </a:r>
            <a:r>
              <a:rPr lang="en-US" sz="1400" dirty="0" err="1"/>
              <a:t>secondDocId</a:t>
            </a:r>
            <a:r>
              <a:rPr lang="en-US" sz="1400" dirty="0"/>
              <a:t>": created.id</a:t>
            </a:r>
          </a:p>
          <a:p>
            <a:pPr>
              <a:spcBef>
                <a:spcPts val="600"/>
              </a:spcBef>
              <a:spcAft>
                <a:spcPts val="600"/>
              </a:spcAft>
            </a:pPr>
            <a:r>
              <a:rPr lang="en-US" sz="1400" dirty="0"/>
              <a:t>       });</a:t>
            </a:r>
          </a:p>
          <a:p>
            <a:pPr>
              <a:spcBef>
                <a:spcPts val="600"/>
              </a:spcBef>
              <a:spcAft>
                <a:spcPts val="600"/>
              </a:spcAft>
            </a:pPr>
            <a:r>
              <a:rPr lang="en-US" sz="1400" dirty="0"/>
              <a:t>    };</a:t>
            </a:r>
          </a:p>
          <a:p>
            <a:pPr>
              <a:spcBef>
                <a:spcPts val="600"/>
              </a:spcBef>
              <a:spcAft>
                <a:spcPts val="600"/>
              </a:spcAft>
            </a:pPr>
            <a:r>
              <a:rPr lang="en-US" sz="1400" dirty="0"/>
              <a:t>}</a:t>
            </a:r>
          </a:p>
        </p:txBody>
      </p:sp>
      <p:sp>
        <p:nvSpPr>
          <p:cNvPr id="3" name="Rectangle 2">
            <a:extLst>
              <a:ext uri="{FF2B5EF4-FFF2-40B4-BE49-F238E27FC236}">
                <a16:creationId xmlns:a16="http://schemas.microsoft.com/office/drawing/2014/main" id="{ED923ECD-836E-445E-B89E-40B3F6C74338}"/>
              </a:ext>
            </a:extLst>
          </p:cNvPr>
          <p:cNvSpPr/>
          <p:nvPr/>
        </p:nvSpPr>
        <p:spPr bwMode="auto">
          <a:xfrm>
            <a:off x="353126" y="2150548"/>
            <a:ext cx="7307580" cy="1485900"/>
          </a:xfrm>
          <a:prstGeom prst="rect">
            <a:avLst/>
          </a:prstGeom>
          <a:solidFill>
            <a:srgbClr val="C7C7C7">
              <a:alpha val="14902"/>
            </a:srgb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 name="Connector: Elbow 5">
            <a:extLst>
              <a:ext uri="{FF2B5EF4-FFF2-40B4-BE49-F238E27FC236}">
                <a16:creationId xmlns:a16="http://schemas.microsoft.com/office/drawing/2014/main" id="{B0A28EA1-FE37-4019-9B57-44F2E4D600F1}"/>
              </a:ext>
            </a:extLst>
          </p:cNvPr>
          <p:cNvCxnSpPr>
            <a:cxnSpLocks/>
            <a:stCxn id="3" idx="3"/>
            <a:endCxn id="8" idx="0"/>
          </p:cNvCxnSpPr>
          <p:nvPr/>
        </p:nvCxnSpPr>
        <p:spPr>
          <a:xfrm flipH="1" flipV="1">
            <a:off x="6616700" y="2067998"/>
            <a:ext cx="1044006" cy="825500"/>
          </a:xfrm>
          <a:prstGeom prst="bentConnector4">
            <a:avLst>
              <a:gd name="adj1" fmla="val -21896"/>
              <a:gd name="adj2" fmla="val 127692"/>
            </a:avLst>
          </a:prstGeom>
          <a:solidFill>
            <a:srgbClr val="C7C7C7">
              <a:alpha val="14902"/>
            </a:srgbClr>
          </a:solidFill>
          <a:ln w="12700">
            <a:solidFill>
              <a:schemeClr val="tx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1" name="Rectangle 10">
            <a:extLst>
              <a:ext uri="{FF2B5EF4-FFF2-40B4-BE49-F238E27FC236}">
                <a16:creationId xmlns:a16="http://schemas.microsoft.com/office/drawing/2014/main" id="{4F65979C-1C26-442A-B08C-703E80986228}"/>
              </a:ext>
            </a:extLst>
          </p:cNvPr>
          <p:cNvSpPr/>
          <p:nvPr/>
        </p:nvSpPr>
        <p:spPr bwMode="auto">
          <a:xfrm>
            <a:off x="445671" y="3636448"/>
            <a:ext cx="4450080" cy="2148313"/>
          </a:xfrm>
          <a:prstGeom prst="rect">
            <a:avLst/>
          </a:prstGeom>
          <a:solidFill>
            <a:srgbClr val="C7C7C7">
              <a:alpha val="14902"/>
            </a:srgbClr>
          </a:solid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 name="Connector: Elbow 11">
            <a:extLst>
              <a:ext uri="{FF2B5EF4-FFF2-40B4-BE49-F238E27FC236}">
                <a16:creationId xmlns:a16="http://schemas.microsoft.com/office/drawing/2014/main" id="{4E2FC0D9-5009-4C17-B07B-A717C0C9CCBA}"/>
              </a:ext>
            </a:extLst>
          </p:cNvPr>
          <p:cNvCxnSpPr>
            <a:cxnSpLocks/>
          </p:cNvCxnSpPr>
          <p:nvPr/>
        </p:nvCxnSpPr>
        <p:spPr>
          <a:xfrm flipV="1">
            <a:off x="4895751" y="2976048"/>
            <a:ext cx="2115919" cy="1771387"/>
          </a:xfrm>
          <a:prstGeom prst="bentConnector2">
            <a:avLst/>
          </a:prstGeom>
          <a:solidFill>
            <a:srgbClr val="C7C7C7">
              <a:alpha val="14902"/>
            </a:srgbClr>
          </a:solid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5" name="Picture 2">
            <a:extLst>
              <a:ext uri="{FF2B5EF4-FFF2-40B4-BE49-F238E27FC236}">
                <a16:creationId xmlns:a16="http://schemas.microsoft.com/office/drawing/2014/main" id="{4EFDC4F0-6899-F947-AB5A-85DE50D94C8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2557765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78975"/>
            <a:ext cx="10515600" cy="1325563"/>
          </a:xfrm>
        </p:spPr>
        <p:txBody>
          <a:bodyPr>
            <a:normAutofit/>
          </a:bodyPr>
          <a:lstStyle/>
          <a:p>
            <a:r>
              <a:rPr lang="en-US" sz="4000" dirty="0">
                <a:latin typeface="Arial" panose="020B0604020202020204" pitchFamily="34" charset="0"/>
                <a:cs typeface="Arial" panose="020B0604020202020204" pitchFamily="34" charset="0"/>
              </a:rPr>
              <a:t>Stored Procedure Control Flow</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832092"/>
          </a:xfrm>
        </p:spPr>
        <p:txBody>
          <a:bodyPr>
            <a:normAutofit/>
          </a:bodyPr>
          <a:lstStyle/>
          <a:p>
            <a:pPr>
              <a:spcBef>
                <a:spcPts val="600"/>
              </a:spcBef>
              <a:spcAft>
                <a:spcPts val="600"/>
              </a:spcAft>
            </a:pPr>
            <a:r>
              <a:rPr lang="en-US" sz="1400" dirty="0"/>
              <a:t>function </a:t>
            </a:r>
            <a:r>
              <a:rPr lang="en-US" sz="1400" dirty="0" err="1"/>
              <a:t>createTwoDocuments</a:t>
            </a:r>
            <a:r>
              <a:rPr lang="en-US" sz="1400" dirty="0"/>
              <a:t>(</a:t>
            </a:r>
            <a:r>
              <a:rPr lang="en-US" sz="1400" dirty="0" err="1"/>
              <a:t>docA</a:t>
            </a:r>
            <a:r>
              <a:rPr lang="en-US" sz="1400" dirty="0"/>
              <a:t>, </a:t>
            </a:r>
            <a:r>
              <a:rPr lang="en-US" sz="1400" dirty="0" err="1"/>
              <a:t>docB</a:t>
            </a:r>
            <a:r>
              <a:rPr lang="en-US" sz="1400" dirty="0"/>
              <a:t>) {</a:t>
            </a:r>
          </a:p>
          <a:p>
            <a:pPr>
              <a:spcBef>
                <a:spcPts val="600"/>
              </a:spcBef>
              <a:spcAft>
                <a:spcPts val="600"/>
              </a:spcAft>
            </a:pPr>
            <a:r>
              <a:rPr lang="en-US" sz="1400" dirty="0"/>
              <a:t>    var </a:t>
            </a:r>
            <a:r>
              <a:rPr lang="en-US" sz="1400" dirty="0" err="1"/>
              <a:t>ctxt</a:t>
            </a:r>
            <a:r>
              <a:rPr lang="en-US" sz="1400" dirty="0"/>
              <a:t> = </a:t>
            </a:r>
            <a:r>
              <a:rPr lang="en-US" sz="1400" dirty="0" err="1"/>
              <a:t>getContext</a:t>
            </a:r>
            <a:r>
              <a:rPr lang="en-US" sz="1400" dirty="0"/>
              <a:t>(); var </a:t>
            </a:r>
            <a:r>
              <a:rPr lang="en-US" sz="1400" dirty="0" err="1"/>
              <a:t>coll</a:t>
            </a:r>
            <a:r>
              <a:rPr lang="en-US" sz="1400" dirty="0"/>
              <a:t> = </a:t>
            </a:r>
            <a:r>
              <a:rPr lang="en-US" sz="1400" dirty="0" err="1"/>
              <a:t>context.getCollection</a:t>
            </a:r>
            <a:r>
              <a:rPr lang="en-US" sz="1400" dirty="0"/>
              <a:t>(); var </a:t>
            </a:r>
            <a:r>
              <a:rPr lang="en-US" sz="1400" dirty="0" err="1"/>
              <a:t>collLink</a:t>
            </a:r>
            <a:r>
              <a:rPr lang="en-US" sz="1400" dirty="0"/>
              <a:t> = </a:t>
            </a:r>
            <a:r>
              <a:rPr lang="en-US" sz="1400" dirty="0" err="1"/>
              <a:t>coll.getSelfLink</a:t>
            </a:r>
            <a:r>
              <a:rPr lang="en-US" sz="1400" dirty="0"/>
              <a:t>();</a:t>
            </a:r>
          </a:p>
          <a:p>
            <a:pPr>
              <a:spcBef>
                <a:spcPts val="600"/>
              </a:spcBef>
              <a:spcAft>
                <a:spcPts val="600"/>
              </a:spcAft>
            </a:pPr>
            <a:r>
              <a:rPr lang="en-US" sz="1400" dirty="0"/>
              <a:t>    var </a:t>
            </a:r>
            <a:r>
              <a:rPr lang="en-US" sz="1400" dirty="0" err="1"/>
              <a:t>aAccepted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docA</a:t>
            </a:r>
            <a:r>
              <a:rPr lang="en-US" sz="1400" dirty="0"/>
              <a:t>, function(</a:t>
            </a:r>
            <a:r>
              <a:rPr lang="en-US" sz="1400" dirty="0" err="1"/>
              <a:t>docAError</a:t>
            </a:r>
            <a:r>
              <a:rPr lang="en-US" sz="1400" dirty="0"/>
              <a:t>, </a:t>
            </a:r>
            <a:r>
              <a:rPr lang="en-US" sz="1400" dirty="0" err="1"/>
              <a:t>docACreated</a:t>
            </a:r>
            <a:r>
              <a:rPr lang="en-US" sz="1400" dirty="0"/>
              <a:t>) { </a:t>
            </a:r>
          </a:p>
          <a:p>
            <a:pPr>
              <a:spcBef>
                <a:spcPts val="600"/>
              </a:spcBef>
              <a:spcAft>
                <a:spcPts val="600"/>
              </a:spcAft>
            </a:pPr>
            <a:r>
              <a:rPr lang="en-US" sz="1400" dirty="0"/>
              <a:t>        var </a:t>
            </a:r>
            <a:r>
              <a:rPr lang="en-US" sz="1400" dirty="0" err="1"/>
              <a:t>bAccepted</a:t>
            </a:r>
            <a:r>
              <a:rPr lang="en-US" sz="1400" dirty="0"/>
              <a:t> = </a:t>
            </a:r>
            <a:r>
              <a:rPr lang="en-US" sz="1400" dirty="0" err="1"/>
              <a:t>coll.createDocument</a:t>
            </a:r>
            <a:r>
              <a:rPr lang="en-US" sz="1400" dirty="0"/>
              <a:t>(</a:t>
            </a:r>
            <a:r>
              <a:rPr lang="en-US" sz="1400" dirty="0" err="1"/>
              <a:t>collLink</a:t>
            </a:r>
            <a:r>
              <a:rPr lang="en-US" sz="1400" dirty="0"/>
              <a:t>, </a:t>
            </a:r>
            <a:r>
              <a:rPr lang="en-US" sz="1400" dirty="0" err="1"/>
              <a:t>docB</a:t>
            </a:r>
            <a:r>
              <a:rPr lang="en-US" sz="1400" dirty="0"/>
              <a:t>, function(</a:t>
            </a:r>
            <a:r>
              <a:rPr lang="en-US" sz="1400" dirty="0" err="1"/>
              <a:t>docBError</a:t>
            </a:r>
            <a:r>
              <a:rPr lang="en-US" sz="1400" dirty="0"/>
              <a:t>, </a:t>
            </a:r>
            <a:r>
              <a:rPr lang="en-US" sz="1400" dirty="0" err="1"/>
              <a:t>docBCreated</a:t>
            </a:r>
            <a:r>
              <a:rPr lang="en-US" sz="1400" dirty="0"/>
              <a:t>) {             </a:t>
            </a:r>
          </a:p>
          <a:p>
            <a:pPr>
              <a:spcBef>
                <a:spcPts val="600"/>
              </a:spcBef>
              <a:spcAft>
                <a:spcPts val="600"/>
              </a:spcAft>
            </a:pPr>
            <a:r>
              <a:rPr lang="en-US" sz="1400" dirty="0"/>
              <a:t>            </a:t>
            </a:r>
            <a:r>
              <a:rPr lang="en-US" sz="1400" dirty="0" err="1"/>
              <a:t>context.getResponse</a:t>
            </a:r>
            <a:r>
              <a:rPr lang="en-US" sz="1400" dirty="0"/>
              <a:t>().</a:t>
            </a:r>
            <a:r>
              <a:rPr lang="en-US" sz="1400" dirty="0" err="1"/>
              <a:t>setBody</a:t>
            </a:r>
            <a:r>
              <a:rPr lang="en-US" sz="1400" dirty="0"/>
              <a:t>({ </a:t>
            </a:r>
          </a:p>
          <a:p>
            <a:pPr>
              <a:spcBef>
                <a:spcPts val="600"/>
              </a:spcBef>
              <a:spcAft>
                <a:spcPts val="600"/>
              </a:spcAft>
            </a:pPr>
            <a:r>
              <a:rPr lang="en-US" sz="1400" dirty="0"/>
              <a:t>                "</a:t>
            </a:r>
            <a:r>
              <a:rPr lang="en-US" sz="1400" dirty="0" err="1"/>
              <a:t>firstDocId</a:t>
            </a:r>
            <a:r>
              <a:rPr lang="en-US" sz="1400" dirty="0"/>
              <a:t>": docACreated.id, </a:t>
            </a:r>
          </a:p>
          <a:p>
            <a:pPr>
              <a:spcBef>
                <a:spcPts val="600"/>
              </a:spcBef>
              <a:spcAft>
                <a:spcPts val="600"/>
              </a:spcAft>
            </a:pPr>
            <a:r>
              <a:rPr lang="en-US" sz="1400" dirty="0"/>
              <a:t>                "</a:t>
            </a:r>
            <a:r>
              <a:rPr lang="en-US" sz="1400" dirty="0" err="1"/>
              <a:t>secondDocId</a:t>
            </a:r>
            <a:r>
              <a:rPr lang="en-US" sz="1400" dirty="0"/>
              <a:t>": docBCreated.id</a:t>
            </a:r>
          </a:p>
          <a:p>
            <a:pPr>
              <a:spcBef>
                <a:spcPts val="600"/>
              </a:spcBef>
              <a:spcAft>
                <a:spcPts val="600"/>
              </a:spcAft>
            </a:pPr>
            <a:r>
              <a:rPr lang="en-US" sz="1400" dirty="0"/>
              <a:t>            });</a:t>
            </a:r>
          </a:p>
          <a:p>
            <a:pPr>
              <a:spcBef>
                <a:spcPts val="600"/>
              </a:spcBef>
              <a:spcAft>
                <a:spcPts val="600"/>
              </a:spcAft>
            </a:pPr>
            <a:r>
              <a:rPr lang="en-US" sz="1400" dirty="0"/>
              <a:t>        });	</a:t>
            </a:r>
          </a:p>
          <a:p>
            <a:pPr>
              <a:spcBef>
                <a:spcPts val="600"/>
              </a:spcBef>
              <a:spcAft>
                <a:spcPts val="600"/>
              </a:spcAft>
            </a:pPr>
            <a:r>
              <a:rPr lang="en-US" sz="1400" dirty="0"/>
              <a:t>        if (!</a:t>
            </a:r>
            <a:r>
              <a:rPr lang="en-US" sz="1400" dirty="0" err="1"/>
              <a:t>aAccepted</a:t>
            </a:r>
            <a:r>
              <a:rPr lang="en-US" sz="1400" dirty="0"/>
              <a:t>) return;</a:t>
            </a:r>
          </a:p>
          <a:p>
            <a:pPr>
              <a:spcBef>
                <a:spcPts val="600"/>
              </a:spcBef>
              <a:spcAft>
                <a:spcPts val="600"/>
              </a:spcAft>
            </a:pPr>
            <a:r>
              <a:rPr lang="en-US" sz="1400" dirty="0"/>
              <a:t>    });</a:t>
            </a:r>
          </a:p>
          <a:p>
            <a:pPr>
              <a:spcBef>
                <a:spcPts val="600"/>
              </a:spcBef>
              <a:spcAft>
                <a:spcPts val="600"/>
              </a:spcAft>
            </a:pPr>
            <a:r>
              <a:rPr lang="en-US" sz="1400" dirty="0"/>
              <a:t>    if (!</a:t>
            </a:r>
            <a:r>
              <a:rPr lang="en-US" sz="1400" dirty="0" err="1"/>
              <a:t>bAccepted</a:t>
            </a:r>
            <a:r>
              <a:rPr lang="en-US" sz="1400" dirty="0"/>
              <a:t>) return;</a:t>
            </a:r>
          </a:p>
          <a:p>
            <a:pPr>
              <a:spcBef>
                <a:spcPts val="600"/>
              </a:spcBef>
              <a:spcAft>
                <a:spcPts val="600"/>
              </a:spcAft>
            </a:pPr>
            <a:r>
              <a:rPr lang="en-US" sz="1400" dirty="0"/>
              <a:t>}</a:t>
            </a:r>
          </a:p>
        </p:txBody>
      </p:sp>
      <p:sp>
        <p:nvSpPr>
          <p:cNvPr id="6" name="Speech Bubble: Rectangle 5">
            <a:extLst>
              <a:ext uri="{FF2B5EF4-FFF2-40B4-BE49-F238E27FC236}">
                <a16:creationId xmlns:a16="http://schemas.microsoft.com/office/drawing/2014/main" id="{73FB21C2-7E72-40E8-AD89-6BCFB1210E59}"/>
              </a:ext>
            </a:extLst>
          </p:cNvPr>
          <p:cNvSpPr/>
          <p:nvPr/>
        </p:nvSpPr>
        <p:spPr bwMode="auto">
          <a:xfrm>
            <a:off x="6607926" y="2937315"/>
            <a:ext cx="3093720" cy="830997"/>
          </a:xfrm>
          <a:prstGeom prst="wedgeRectCallout">
            <a:avLst>
              <a:gd name="adj1" fmla="val -40783"/>
              <a:gd name="adj2" fmla="val -8541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0" rIns="91440" bIns="91440" numCol="1" anchor="ctr" anchorCtr="0" compatLnSpc="1">
            <a:prstTxWarp prst="textNoShape">
              <a:avLst/>
            </a:prstTxWarp>
            <a:spAutoFit/>
          </a:bodyPr>
          <a:lstStyle/>
          <a:p>
            <a:pPr algn="ctr"/>
            <a:r>
              <a:rPr lang="en-US" sz="1400">
                <a:gradFill>
                  <a:gsLst>
                    <a:gs pos="0">
                      <a:srgbClr val="505050"/>
                    </a:gs>
                    <a:gs pos="100000">
                      <a:srgbClr val="505050"/>
                    </a:gs>
                  </a:gsLst>
                </a:gradFill>
              </a:rPr>
              <a:t>Nesting your callbacks is just as valid of a method as using named callback functions</a:t>
            </a:r>
          </a:p>
        </p:txBody>
      </p:sp>
      <p:pic>
        <p:nvPicPr>
          <p:cNvPr id="9" name="Picture 2">
            <a:extLst>
              <a:ext uri="{FF2B5EF4-FFF2-40B4-BE49-F238E27FC236}">
                <a16:creationId xmlns:a16="http://schemas.microsoft.com/office/drawing/2014/main" id="{0763C324-B875-AE47-B1FA-7E95AEC4399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24718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4275-969F-4622-B58A-186A22006D3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Rolling Back Transactions</a:t>
            </a:r>
          </a:p>
        </p:txBody>
      </p:sp>
      <p:sp>
        <p:nvSpPr>
          <p:cNvPr id="3" name="Text Placeholder 2">
            <a:extLst>
              <a:ext uri="{FF2B5EF4-FFF2-40B4-BE49-F238E27FC236}">
                <a16:creationId xmlns:a16="http://schemas.microsoft.com/office/drawing/2014/main" id="{05B425B3-0CD3-4929-8D69-EE8865C2EDD7}"/>
              </a:ext>
            </a:extLst>
          </p:cNvPr>
          <p:cNvSpPr>
            <a:spLocks noGrp="1"/>
          </p:cNvSpPr>
          <p:nvPr>
            <p:ph type="body" sz="quarter" idx="10"/>
          </p:nvPr>
        </p:nvSpPr>
        <p:spPr>
          <a:xfrm>
            <a:off x="269239" y="1925685"/>
            <a:ext cx="11655839" cy="1934889"/>
          </a:xfrm>
        </p:spPr>
        <p:txBody>
          <a:bodyPr vert="horz" wrap="square" lIns="91440" tIns="45720" rIns="91440" bIns="45720" rtlCol="0" anchor="t">
            <a:spAutoFit/>
          </a:bodyPr>
          <a:lstStyle/>
          <a:p>
            <a:r>
              <a:rPr lang="en-US" sz="1600" dirty="0">
                <a:solidFill>
                  <a:schemeClr val="tx1"/>
                </a:solidFill>
              </a:rPr>
              <a:t>Transaction Roll-Back</a:t>
            </a:r>
          </a:p>
          <a:p>
            <a:endParaRPr lang="en-US" sz="1600" dirty="0"/>
          </a:p>
          <a:p>
            <a:r>
              <a:rPr lang="en-US" sz="1600" b="0" dirty="0">
                <a:solidFill>
                  <a:schemeClr val="tx1"/>
                </a:solidFill>
              </a:rPr>
              <a:t>Inside a JavaScript function, all operations are automatically wrapped under a single transaction: </a:t>
            </a:r>
          </a:p>
          <a:p>
            <a:pPr marL="285750" indent="-285750">
              <a:buFont typeface="Arial" panose="020B0604020202020204" pitchFamily="34" charset="0"/>
              <a:buChar char="•"/>
            </a:pPr>
            <a:r>
              <a:rPr lang="en-US" sz="1600" b="0" dirty="0">
                <a:solidFill>
                  <a:schemeClr val="tx1"/>
                </a:solidFill>
              </a:rPr>
              <a:t>If the function completes without any exception, all data changes are committed</a:t>
            </a:r>
          </a:p>
          <a:p>
            <a:pPr marL="285750" indent="-285750">
              <a:buFont typeface="Arial" panose="020B0604020202020204" pitchFamily="34" charset="0"/>
              <a:buChar char="•"/>
            </a:pPr>
            <a:r>
              <a:rPr lang="en-US" sz="1600" b="0" dirty="0">
                <a:solidFill>
                  <a:schemeClr val="tx1"/>
                </a:solidFill>
              </a:rPr>
              <a:t>If there is any exception that’s thrown from the script, Azure Cosmos DB’s JavaScript runtime will roll back the whole transaction.</a:t>
            </a:r>
          </a:p>
        </p:txBody>
      </p:sp>
      <p:grpSp>
        <p:nvGrpSpPr>
          <p:cNvPr id="58" name="Group 57">
            <a:extLst>
              <a:ext uri="{FF2B5EF4-FFF2-40B4-BE49-F238E27FC236}">
                <a16:creationId xmlns:a16="http://schemas.microsoft.com/office/drawing/2014/main" id="{5AF52763-A9AB-4FBF-AD72-7C80E8F9DF8C}"/>
              </a:ext>
            </a:extLst>
          </p:cNvPr>
          <p:cNvGrpSpPr/>
          <p:nvPr/>
        </p:nvGrpSpPr>
        <p:grpSpPr>
          <a:xfrm>
            <a:off x="702489" y="4284752"/>
            <a:ext cx="10680616" cy="2105946"/>
            <a:chOff x="702489" y="4284752"/>
            <a:chExt cx="10680616" cy="2105946"/>
          </a:xfrm>
        </p:grpSpPr>
        <p:cxnSp>
          <p:nvCxnSpPr>
            <p:cNvPr id="4" name="Straight Arrow Connector 3">
              <a:extLst>
                <a:ext uri="{FF2B5EF4-FFF2-40B4-BE49-F238E27FC236}">
                  <a16:creationId xmlns:a16="http://schemas.microsoft.com/office/drawing/2014/main" id="{97969D07-7696-449D-9E10-A151CFAEB765}"/>
                </a:ext>
              </a:extLst>
            </p:cNvPr>
            <p:cNvCxnSpPr>
              <a:cxnSpLocks/>
            </p:cNvCxnSpPr>
            <p:nvPr/>
          </p:nvCxnSpPr>
          <p:spPr>
            <a:xfrm>
              <a:off x="36232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5" name="Cylinder 513">
              <a:extLst>
                <a:ext uri="{FF2B5EF4-FFF2-40B4-BE49-F238E27FC236}">
                  <a16:creationId xmlns:a16="http://schemas.microsoft.com/office/drawing/2014/main" id="{F080DD81-328E-4BF2-A17D-AF4A5A8B4E8C}"/>
                </a:ext>
              </a:extLst>
            </p:cNvPr>
            <p:cNvSpPr/>
            <p:nvPr/>
          </p:nvSpPr>
          <p:spPr bwMode="auto">
            <a:xfrm>
              <a:off x="10872906" y="5084618"/>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5DCE5BFB-0796-401F-B477-DF721AEFE9C8}"/>
                </a:ext>
              </a:extLst>
            </p:cNvPr>
            <p:cNvCxnSpPr>
              <a:cxnSpLocks/>
            </p:cNvCxnSpPr>
            <p:nvPr/>
          </p:nvCxnSpPr>
          <p:spPr>
            <a:xfrm>
              <a:off x="2120911" y="5419755"/>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260C5AE5-E316-4348-8407-81E84FB98CE0}"/>
                </a:ext>
              </a:extLst>
            </p:cNvPr>
            <p:cNvGrpSpPr/>
            <p:nvPr/>
          </p:nvGrpSpPr>
          <p:grpSpPr>
            <a:xfrm>
              <a:off x="3107964" y="5239148"/>
              <a:ext cx="402639" cy="361217"/>
              <a:chOff x="1275510" y="6072184"/>
              <a:chExt cx="508602" cy="456278"/>
            </a:xfrm>
          </p:grpSpPr>
          <p:grpSp>
            <p:nvGrpSpPr>
              <p:cNvPr id="8" name="Group 7">
                <a:extLst>
                  <a:ext uri="{FF2B5EF4-FFF2-40B4-BE49-F238E27FC236}">
                    <a16:creationId xmlns:a16="http://schemas.microsoft.com/office/drawing/2014/main" id="{0E6DD778-E9BD-4BB5-9536-B50A9547FA1B}"/>
                  </a:ext>
                </a:extLst>
              </p:cNvPr>
              <p:cNvGrpSpPr/>
              <p:nvPr/>
            </p:nvGrpSpPr>
            <p:grpSpPr>
              <a:xfrm>
                <a:off x="1275510" y="6224570"/>
                <a:ext cx="508602" cy="151498"/>
                <a:chOff x="551886" y="4945335"/>
                <a:chExt cx="508602" cy="151498"/>
              </a:xfrm>
            </p:grpSpPr>
            <p:sp>
              <p:nvSpPr>
                <p:cNvPr id="17" name="Rectangle 16">
                  <a:extLst>
                    <a:ext uri="{FF2B5EF4-FFF2-40B4-BE49-F238E27FC236}">
                      <a16:creationId xmlns:a16="http://schemas.microsoft.com/office/drawing/2014/main" id="{1B0E2F12-65CD-47E0-B498-F8CA250588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8" name="Oval 17">
                  <a:extLst>
                    <a:ext uri="{FF2B5EF4-FFF2-40B4-BE49-F238E27FC236}">
                      <a16:creationId xmlns:a16="http://schemas.microsoft.com/office/drawing/2014/main" id="{A3D9604D-4BD3-4FAA-A5AC-C4C0168690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33E4A65B-11AD-45B9-8521-CD2A34BE941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279A6AD-6D59-4877-A7DB-97287616C2E4}"/>
                  </a:ext>
                </a:extLst>
              </p:cNvPr>
              <p:cNvGrpSpPr/>
              <p:nvPr/>
            </p:nvGrpSpPr>
            <p:grpSpPr>
              <a:xfrm>
                <a:off x="1275510" y="6376964"/>
                <a:ext cx="508602" cy="151498"/>
                <a:chOff x="551886" y="4945335"/>
                <a:chExt cx="508602" cy="151498"/>
              </a:xfrm>
            </p:grpSpPr>
            <p:sp>
              <p:nvSpPr>
                <p:cNvPr id="14" name="Rectangle 13">
                  <a:extLst>
                    <a:ext uri="{FF2B5EF4-FFF2-40B4-BE49-F238E27FC236}">
                      <a16:creationId xmlns:a16="http://schemas.microsoft.com/office/drawing/2014/main" id="{7151DC31-493B-45CF-91C6-FAA87DF3F04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Oval 14">
                  <a:extLst>
                    <a:ext uri="{FF2B5EF4-FFF2-40B4-BE49-F238E27FC236}">
                      <a16:creationId xmlns:a16="http://schemas.microsoft.com/office/drawing/2014/main" id="{922904B5-65AC-469D-9800-23757AAEBA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6AEEA6D1-1E83-4521-90AB-2761609EC4F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729B803-08A0-4644-BDDA-A65DCD6722E7}"/>
                  </a:ext>
                </a:extLst>
              </p:cNvPr>
              <p:cNvGrpSpPr/>
              <p:nvPr/>
            </p:nvGrpSpPr>
            <p:grpSpPr>
              <a:xfrm>
                <a:off x="1275510" y="6072184"/>
                <a:ext cx="508602" cy="151498"/>
                <a:chOff x="551886" y="4945335"/>
                <a:chExt cx="508602" cy="151498"/>
              </a:xfrm>
            </p:grpSpPr>
            <p:sp>
              <p:nvSpPr>
                <p:cNvPr id="11" name="Rectangle 10">
                  <a:extLst>
                    <a:ext uri="{FF2B5EF4-FFF2-40B4-BE49-F238E27FC236}">
                      <a16:creationId xmlns:a16="http://schemas.microsoft.com/office/drawing/2014/main" id="{606A83FC-1360-4C4B-BB49-5C672F73B2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 name="Oval 11">
                  <a:extLst>
                    <a:ext uri="{FF2B5EF4-FFF2-40B4-BE49-F238E27FC236}">
                      <a16:creationId xmlns:a16="http://schemas.microsoft.com/office/drawing/2014/main" id="{08FF7291-DA4D-4302-8F3C-D3D4615F1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 name="Straight Connector 12">
                  <a:extLst>
                    <a:ext uri="{FF2B5EF4-FFF2-40B4-BE49-F238E27FC236}">
                      <a16:creationId xmlns:a16="http://schemas.microsoft.com/office/drawing/2014/main" id="{7624438B-8ACC-450A-B3AD-B6E024548AC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Arrow Connector 19">
              <a:extLst>
                <a:ext uri="{FF2B5EF4-FFF2-40B4-BE49-F238E27FC236}">
                  <a16:creationId xmlns:a16="http://schemas.microsoft.com/office/drawing/2014/main" id="{0B2287E2-36C9-492B-BDD0-E39666F08DF2}"/>
                </a:ext>
              </a:extLst>
            </p:cNvPr>
            <p:cNvCxnSpPr>
              <a:cxnSpLocks/>
            </p:cNvCxnSpPr>
            <p:nvPr/>
          </p:nvCxnSpPr>
          <p:spPr>
            <a:xfrm>
              <a:off x="4499563" y="5419756"/>
              <a:ext cx="36576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a:extLst>
                <a:ext uri="{FF2B5EF4-FFF2-40B4-BE49-F238E27FC236}">
                  <a16:creationId xmlns:a16="http://schemas.microsoft.com/office/drawing/2014/main" id="{25B69601-21F1-441B-B820-AF42BAE47943}"/>
                </a:ext>
              </a:extLst>
            </p:cNvPr>
            <p:cNvGrpSpPr/>
            <p:nvPr/>
          </p:nvGrpSpPr>
          <p:grpSpPr>
            <a:xfrm>
              <a:off x="4114113" y="5346698"/>
              <a:ext cx="292842" cy="146116"/>
              <a:chOff x="7300545" y="609388"/>
              <a:chExt cx="292842" cy="146116"/>
            </a:xfrm>
          </p:grpSpPr>
          <p:sp>
            <p:nvSpPr>
              <p:cNvPr id="22" name="Line 23">
                <a:extLst>
                  <a:ext uri="{FF2B5EF4-FFF2-40B4-BE49-F238E27FC236}">
                    <a16:creationId xmlns:a16="http://schemas.microsoft.com/office/drawing/2014/main" id="{4F13D401-E23F-4FAE-A83E-91F17D1F79D4}"/>
                  </a:ext>
                </a:extLst>
              </p:cNvPr>
              <p:cNvSpPr>
                <a:spLocks noChangeShapeType="1"/>
              </p:cNvSpPr>
              <p:nvPr/>
            </p:nvSpPr>
            <p:spPr bwMode="auto">
              <a:xfrm>
                <a:off x="7413110" y="623644"/>
                <a:ext cx="67712" cy="13186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3" name="Freeform 24">
                <a:extLst>
                  <a:ext uri="{FF2B5EF4-FFF2-40B4-BE49-F238E27FC236}">
                    <a16:creationId xmlns:a16="http://schemas.microsoft.com/office/drawing/2014/main" id="{98E9629B-CAA7-4AAF-AA76-341EBD0D007C}"/>
                  </a:ext>
                </a:extLst>
              </p:cNvPr>
              <p:cNvSpPr>
                <a:spLocks/>
              </p:cNvSpPr>
              <p:nvPr/>
            </p:nvSpPr>
            <p:spPr bwMode="auto">
              <a:xfrm>
                <a:off x="7525675" y="609389"/>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sp>
            <p:nvSpPr>
              <p:cNvPr id="24" name="Freeform 24">
                <a:extLst>
                  <a:ext uri="{FF2B5EF4-FFF2-40B4-BE49-F238E27FC236}">
                    <a16:creationId xmlns:a16="http://schemas.microsoft.com/office/drawing/2014/main" id="{5FA067E8-FC7E-481A-9839-B59845DB1D78}"/>
                  </a:ext>
                </a:extLst>
              </p:cNvPr>
              <p:cNvSpPr>
                <a:spLocks/>
              </p:cNvSpPr>
              <p:nvPr/>
            </p:nvSpPr>
            <p:spPr bwMode="auto">
              <a:xfrm flipH="1">
                <a:off x="7300545" y="609388"/>
                <a:ext cx="67712" cy="146115"/>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solidFill>
                    <a:srgbClr val="3F3F3F"/>
                  </a:solidFill>
                  <a:effectLst/>
                  <a:uLnTx/>
                  <a:uFillTx/>
                  <a:latin typeface="Arial" panose="020B0604020202020204" pitchFamily="34" charset="0"/>
                  <a:ea typeface="+mn-ea"/>
                  <a:cs typeface="+mn-cs"/>
                </a:endParaRPr>
              </a:p>
            </p:txBody>
          </p:sp>
        </p:grpSp>
        <p:pic>
          <p:nvPicPr>
            <p:cNvPr id="25" name="Picture 2">
              <a:extLst>
                <a:ext uri="{FF2B5EF4-FFF2-40B4-BE49-F238E27FC236}">
                  <a16:creationId xmlns:a16="http://schemas.microsoft.com/office/drawing/2014/main" id="{4EEB5339-18C0-420F-B400-3D6C30E197D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123976" y="4905790"/>
              <a:ext cx="273115" cy="273115"/>
            </a:xfrm>
            <a:prstGeom prst="rect">
              <a:avLst/>
            </a:prstGeom>
            <a:solidFill>
              <a:schemeClr val="bg1"/>
            </a:solidFill>
            <a:extLst/>
          </p:spPr>
        </p:pic>
        <p:grpSp>
          <p:nvGrpSpPr>
            <p:cNvPr id="40" name="Group 39">
              <a:extLst>
                <a:ext uri="{FF2B5EF4-FFF2-40B4-BE49-F238E27FC236}">
                  <a16:creationId xmlns:a16="http://schemas.microsoft.com/office/drawing/2014/main" id="{681D8989-D989-4282-8281-1C569D19E3BA}"/>
                </a:ext>
              </a:extLst>
            </p:cNvPr>
            <p:cNvGrpSpPr/>
            <p:nvPr/>
          </p:nvGrpSpPr>
          <p:grpSpPr>
            <a:xfrm>
              <a:off x="4951166" y="5104500"/>
              <a:ext cx="4791392" cy="640080"/>
              <a:chOff x="4303456" y="5104500"/>
              <a:chExt cx="4791392" cy="640080"/>
            </a:xfrm>
          </p:grpSpPr>
          <p:sp useBgFill="1">
            <p:nvSpPr>
              <p:cNvPr id="26" name="Rectangle 25">
                <a:extLst>
                  <a:ext uri="{FF2B5EF4-FFF2-40B4-BE49-F238E27FC236}">
                    <a16:creationId xmlns:a16="http://schemas.microsoft.com/office/drawing/2014/main" id="{84CDC088-930E-4181-AC06-B75E41FD60B7}"/>
                  </a:ext>
                </a:extLst>
              </p:cNvPr>
              <p:cNvSpPr/>
              <p:nvPr/>
            </p:nvSpPr>
            <p:spPr bwMode="auto">
              <a:xfrm>
                <a:off x="4303456"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Create New Document</a:t>
                </a:r>
              </a:p>
            </p:txBody>
          </p:sp>
          <p:sp useBgFill="1">
            <p:nvSpPr>
              <p:cNvPr id="27" name="Rectangle 26">
                <a:extLst>
                  <a:ext uri="{FF2B5EF4-FFF2-40B4-BE49-F238E27FC236}">
                    <a16:creationId xmlns:a16="http://schemas.microsoft.com/office/drawing/2014/main" id="{131FD830-69F9-42B1-92BF-684C4E5DB719}"/>
                  </a:ext>
                </a:extLst>
              </p:cNvPr>
              <p:cNvSpPr/>
              <p:nvPr/>
            </p:nvSpPr>
            <p:spPr bwMode="auto">
              <a:xfrm>
                <a:off x="5534827"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Query Collection</a:t>
                </a:r>
              </a:p>
            </p:txBody>
          </p:sp>
          <p:sp useBgFill="1">
            <p:nvSpPr>
              <p:cNvPr id="28" name="Rectangle 27">
                <a:extLst>
                  <a:ext uri="{FF2B5EF4-FFF2-40B4-BE49-F238E27FC236}">
                    <a16:creationId xmlns:a16="http://schemas.microsoft.com/office/drawing/2014/main" id="{8D87A40B-8FF3-41A8-8AB4-439DA88578F5}"/>
                  </a:ext>
                </a:extLst>
              </p:cNvPr>
              <p:cNvSpPr/>
              <p:nvPr/>
            </p:nvSpPr>
            <p:spPr bwMode="auto">
              <a:xfrm>
                <a:off x="676619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Update Existing Document</a:t>
                </a:r>
              </a:p>
            </p:txBody>
          </p:sp>
          <p:sp useBgFill="1">
            <p:nvSpPr>
              <p:cNvPr id="29" name="Rectangle 28">
                <a:extLst>
                  <a:ext uri="{FF2B5EF4-FFF2-40B4-BE49-F238E27FC236}">
                    <a16:creationId xmlns:a16="http://schemas.microsoft.com/office/drawing/2014/main" id="{21A8C7C5-F2D6-4AD6-A17C-9E415C2D3F6A}"/>
                  </a:ext>
                </a:extLst>
              </p:cNvPr>
              <p:cNvSpPr/>
              <p:nvPr/>
            </p:nvSpPr>
            <p:spPr bwMode="auto">
              <a:xfrm>
                <a:off x="7997568" y="5104500"/>
                <a:ext cx="1097280" cy="640080"/>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Delete Existing Document</a:t>
                </a:r>
              </a:p>
            </p:txBody>
          </p:sp>
        </p:grpSp>
        <p:sp>
          <p:nvSpPr>
            <p:cNvPr id="30" name="Flowchart: Alternate Process 29">
              <a:extLst>
                <a:ext uri="{FF2B5EF4-FFF2-40B4-BE49-F238E27FC236}">
                  <a16:creationId xmlns:a16="http://schemas.microsoft.com/office/drawing/2014/main" id="{C408612E-B087-4C9A-9C95-5CF43A70B80B}"/>
                </a:ext>
              </a:extLst>
            </p:cNvPr>
            <p:cNvSpPr/>
            <p:nvPr/>
          </p:nvSpPr>
          <p:spPr bwMode="auto">
            <a:xfrm>
              <a:off x="10075978" y="5243602"/>
              <a:ext cx="525834" cy="352309"/>
            </a:xfrm>
            <a:prstGeom prst="flowChartAlternateProcess">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Connector: Elbow 30">
              <a:extLst>
                <a:ext uri="{FF2B5EF4-FFF2-40B4-BE49-F238E27FC236}">
                  <a16:creationId xmlns:a16="http://schemas.microsoft.com/office/drawing/2014/main" id="{898EC25F-E6C5-401D-8239-C650AEC580ED}"/>
                </a:ext>
              </a:extLst>
            </p:cNvPr>
            <p:cNvCxnSpPr>
              <a:cxnSpLocks/>
              <a:stCxn id="39" idx="1"/>
            </p:cNvCxnSpPr>
            <p:nvPr/>
          </p:nvCxnSpPr>
          <p:spPr>
            <a:xfrm rot="5400000">
              <a:off x="4450483" y="3486697"/>
              <a:ext cx="349579" cy="5458423"/>
            </a:xfrm>
            <a:prstGeom prst="bentConnector4">
              <a:avLst>
                <a:gd name="adj1" fmla="val 100269"/>
                <a:gd name="adj2" fmla="val 51245"/>
              </a:avLst>
            </a:prstGeom>
            <a:ln w="19050">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2" name="Connector: Elbow 42">
              <a:extLst>
                <a:ext uri="{FF2B5EF4-FFF2-40B4-BE49-F238E27FC236}">
                  <a16:creationId xmlns:a16="http://schemas.microsoft.com/office/drawing/2014/main" id="{78E3C62E-AD84-4F06-9812-D15DD6DBD659}"/>
                </a:ext>
              </a:extLst>
            </p:cNvPr>
            <p:cNvCxnSpPr>
              <a:cxnSpLocks/>
            </p:cNvCxnSpPr>
            <p:nvPr/>
          </p:nvCxnSpPr>
          <p:spPr>
            <a:xfrm>
              <a:off x="10651440" y="5419757"/>
              <a:ext cx="182880" cy="0"/>
            </a:xfrm>
            <a:prstGeom prst="straightConnector1">
              <a:avLst/>
            </a:prstGeom>
            <a:ln w="19050">
              <a:solidFill>
                <a:srgbClr val="00B05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585946B1-8278-40B2-9042-0C5414F70ECF}"/>
                </a:ext>
              </a:extLst>
            </p:cNvPr>
            <p:cNvSpPr txBox="1"/>
            <p:nvPr/>
          </p:nvSpPr>
          <p:spPr>
            <a:xfrm>
              <a:off x="3664792" y="6191116"/>
              <a:ext cx="1770101" cy="166199"/>
            </a:xfrm>
            <a:prstGeom prst="rect">
              <a:avLst/>
            </a:prstGeom>
            <a:noFill/>
            <a:ln>
              <a:noFill/>
            </a:ln>
          </p:spPr>
          <p:txBody>
            <a:bodyPr wrap="none" lIns="0" tIns="0" rIns="0" bIns="0" rtlCol="0">
              <a:spAutoFit/>
            </a:bodyPr>
            <a:lstStyle/>
            <a:p>
              <a:pPr algn="ctr">
                <a:lnSpc>
                  <a:spcPct val="90000"/>
                </a:lnSpc>
                <a:spcAft>
                  <a:spcPts val="600"/>
                </a:spcAft>
              </a:pPr>
              <a:r>
                <a:rPr lang="en-US" sz="1200">
                  <a:solidFill>
                    <a:srgbClr val="FF0000"/>
                  </a:solidFill>
                </a:rPr>
                <a:t>If exception, undo changes</a:t>
              </a:r>
            </a:p>
          </p:txBody>
        </p:sp>
        <p:cxnSp>
          <p:nvCxnSpPr>
            <p:cNvPr id="34" name="Connector: Elbow 42">
              <a:extLst>
                <a:ext uri="{FF2B5EF4-FFF2-40B4-BE49-F238E27FC236}">
                  <a16:creationId xmlns:a16="http://schemas.microsoft.com/office/drawing/2014/main" id="{B0899148-BA6B-4837-842B-09D26CE061FE}"/>
                </a:ext>
              </a:extLst>
            </p:cNvPr>
            <p:cNvCxnSpPr>
              <a:cxnSpLocks/>
            </p:cNvCxnSpPr>
            <p:nvPr/>
          </p:nvCxnSpPr>
          <p:spPr>
            <a:xfrm>
              <a:off x="9782024" y="5419757"/>
              <a:ext cx="26347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Speech Bubble: Rectangle 36">
              <a:extLst>
                <a:ext uri="{FF2B5EF4-FFF2-40B4-BE49-F238E27FC236}">
                  <a16:creationId xmlns:a16="http://schemas.microsoft.com/office/drawing/2014/main" id="{0D4C5016-01DB-4DBB-8544-28E2A5FB882A}"/>
                </a:ext>
              </a:extLst>
            </p:cNvPr>
            <p:cNvSpPr/>
            <p:nvPr/>
          </p:nvSpPr>
          <p:spPr bwMode="auto">
            <a:xfrm>
              <a:off x="9128099" y="4284752"/>
              <a:ext cx="1950470"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COMMIT TRANSACTION</a:t>
              </a:r>
              <a:endParaRPr lang="en-US" sz="1200" dirty="0">
                <a:gradFill>
                  <a:gsLst>
                    <a:gs pos="0">
                      <a:srgbClr val="505050"/>
                    </a:gs>
                    <a:gs pos="100000">
                      <a:srgbClr val="505050"/>
                    </a:gs>
                  </a:gsLst>
                </a:gradFill>
              </a:endParaRPr>
            </a:p>
          </p:txBody>
        </p:sp>
        <p:sp>
          <p:nvSpPr>
            <p:cNvPr id="39" name="Left Bracket 38">
              <a:extLst>
                <a:ext uri="{FF2B5EF4-FFF2-40B4-BE49-F238E27FC236}">
                  <a16:creationId xmlns:a16="http://schemas.microsoft.com/office/drawing/2014/main" id="{5E7A27FF-DB98-4E76-9AAE-A65ECF842F90}"/>
                </a:ext>
              </a:extLst>
            </p:cNvPr>
            <p:cNvSpPr/>
            <p:nvPr/>
          </p:nvSpPr>
          <p:spPr>
            <a:xfrm rot="16200000" flipV="1">
              <a:off x="7218591" y="3416726"/>
              <a:ext cx="271783" cy="4977002"/>
            </a:xfrm>
            <a:prstGeom prst="leftBracket">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659A4476-510B-450E-A42D-86CC1B2821BC}"/>
                </a:ext>
              </a:extLst>
            </p:cNvPr>
            <p:cNvSpPr txBox="1"/>
            <p:nvPr/>
          </p:nvSpPr>
          <p:spPr>
            <a:xfrm>
              <a:off x="6759255" y="5827892"/>
              <a:ext cx="1190454" cy="166199"/>
            </a:xfrm>
            <a:prstGeom prst="rect">
              <a:avLst/>
            </a:prstGeom>
            <a:noFill/>
            <a:ln>
              <a:noFill/>
            </a:ln>
          </p:spPr>
          <p:txBody>
            <a:bodyPr wrap="none" lIns="0" tIns="0" rIns="0" bIns="0" rtlCol="0">
              <a:spAutoFit/>
            </a:bodyPr>
            <a:lstStyle/>
            <a:p>
              <a:pPr algn="ctr">
                <a:lnSpc>
                  <a:spcPct val="90000"/>
                </a:lnSpc>
                <a:spcAft>
                  <a:spcPts val="600"/>
                </a:spcAft>
              </a:pPr>
              <a:r>
                <a:rPr lang="en-US" sz="1200"/>
                <a:t>Transaction Scope</a:t>
              </a:r>
            </a:p>
          </p:txBody>
        </p:sp>
        <p:sp>
          <p:nvSpPr>
            <p:cNvPr id="55" name="Speech Bubble: Rectangle 54">
              <a:extLst>
                <a:ext uri="{FF2B5EF4-FFF2-40B4-BE49-F238E27FC236}">
                  <a16:creationId xmlns:a16="http://schemas.microsoft.com/office/drawing/2014/main" id="{52AD7CB2-D063-467F-ADE3-331CBCE6FC78}"/>
                </a:ext>
              </a:extLst>
            </p:cNvPr>
            <p:cNvSpPr/>
            <p:nvPr/>
          </p:nvSpPr>
          <p:spPr bwMode="auto">
            <a:xfrm>
              <a:off x="3516343" y="4284752"/>
              <a:ext cx="1807354" cy="553998"/>
            </a:xfrm>
            <a:prstGeom prst="wedgeRectCallout">
              <a:avLst>
                <a:gd name="adj1" fmla="val 12245"/>
                <a:gd name="adj2" fmla="val 99306"/>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BEGIN TRANSACTION</a:t>
              </a:r>
              <a:endParaRPr lang="en-US" sz="1200" dirty="0">
                <a:gradFill>
                  <a:gsLst>
                    <a:gs pos="0">
                      <a:srgbClr val="505050"/>
                    </a:gs>
                    <a:gs pos="100000">
                      <a:srgbClr val="505050"/>
                    </a:gs>
                  </a:gsLst>
                </a:gradFill>
              </a:endParaRPr>
            </a:p>
          </p:txBody>
        </p:sp>
        <p:sp>
          <p:nvSpPr>
            <p:cNvPr id="56" name="Speech Bubble: Rectangle 55">
              <a:extLst>
                <a:ext uri="{FF2B5EF4-FFF2-40B4-BE49-F238E27FC236}">
                  <a16:creationId xmlns:a16="http://schemas.microsoft.com/office/drawing/2014/main" id="{FDC79613-9B77-43B1-BD5C-9ACDF3A1F48A}"/>
                </a:ext>
              </a:extLst>
            </p:cNvPr>
            <p:cNvSpPr/>
            <p:nvPr/>
          </p:nvSpPr>
          <p:spPr bwMode="auto">
            <a:xfrm>
              <a:off x="702489" y="5637118"/>
              <a:ext cx="2147191" cy="553998"/>
            </a:xfrm>
            <a:prstGeom prst="wedgeRectCallout">
              <a:avLst>
                <a:gd name="adj1" fmla="val 36125"/>
                <a:gd name="adj2" fmla="val 74548"/>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91440" tIns="91440" rIns="91440" bIns="91440" numCol="1" anchor="ctr" anchorCtr="0" compatLnSpc="1">
              <a:prstTxWarp prst="textNoShape">
                <a:avLst/>
              </a:prstTxWarp>
              <a:spAutoFit/>
            </a:bodyPr>
            <a:lstStyle/>
            <a:p>
              <a:pPr algn="ctr"/>
              <a:r>
                <a:rPr lang="en-US" sz="1200" dirty="0">
                  <a:gradFill>
                    <a:gsLst>
                      <a:gs pos="0">
                        <a:srgbClr val="505050"/>
                      </a:gs>
                      <a:gs pos="100000">
                        <a:srgbClr val="505050"/>
                      </a:gs>
                    </a:gsLst>
                  </a:gradFill>
                  <a:cs typeface="Arial" panose="020B0604020202020204" pitchFamily="34" charset="0"/>
                </a:rPr>
                <a:t>Implicit</a:t>
              </a:r>
              <a:br>
                <a:rPr lang="en-US" sz="1200" dirty="0">
                  <a:gradFill>
                    <a:gsLst>
                      <a:gs pos="0">
                        <a:srgbClr val="505050"/>
                      </a:gs>
                      <a:gs pos="100000">
                        <a:srgbClr val="505050"/>
                      </a:gs>
                    </a:gsLst>
                  </a:gradFill>
                  <a:cs typeface="Arial" panose="020B0604020202020204" pitchFamily="34" charset="0"/>
                </a:rPr>
              </a:br>
              <a:r>
                <a:rPr lang="en-US" sz="1200" dirty="0">
                  <a:gradFill>
                    <a:gsLst>
                      <a:gs pos="0">
                        <a:srgbClr val="505050"/>
                      </a:gs>
                      <a:gs pos="100000">
                        <a:srgbClr val="505050"/>
                      </a:gs>
                    </a:gsLst>
                  </a:gradFill>
                  <a:cs typeface="Arial" panose="020B0604020202020204" pitchFamily="34" charset="0"/>
                </a:rPr>
                <a:t>ROLLBACK TRANSACTION</a:t>
              </a:r>
              <a:endParaRPr lang="en-US" sz="1200" dirty="0">
                <a:gradFill>
                  <a:gsLst>
                    <a:gs pos="0">
                      <a:srgbClr val="505050"/>
                    </a:gs>
                    <a:gs pos="100000">
                      <a:srgbClr val="505050"/>
                    </a:gs>
                  </a:gsLst>
                </a:gradFill>
              </a:endParaRPr>
            </a:p>
          </p:txBody>
        </p:sp>
      </p:grpSp>
    </p:spTree>
    <p:extLst>
      <p:ext uri="{BB962C8B-B14F-4D97-AF65-F5344CB8AC3E}">
        <p14:creationId xmlns:p14="http://schemas.microsoft.com/office/powerpoint/2010/main" val="184572643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95552" y="297658"/>
            <a:ext cx="12000896" cy="899665"/>
          </a:xfrm>
        </p:spPr>
        <p:txBody>
          <a:bodyPr>
            <a:normAutofit/>
          </a:bodyPr>
          <a:lstStyle/>
          <a:p>
            <a:r>
              <a:rPr lang="en-US" sz="4000" dirty="0">
                <a:latin typeface="Arial" panose="020B0604020202020204" pitchFamily="34" charset="0"/>
                <a:cs typeface="Arial" panose="020B0604020202020204" pitchFamily="34" charset="0"/>
              </a:rPr>
              <a:t>Transaction Rollback in Stored Procedure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collection.getSelfLink</a:t>
            </a:r>
            <a:r>
              <a:rPr lang="en-US" sz="1600"/>
              <a:t>(),</a:t>
            </a:r>
          </a:p>
          <a:p>
            <a:pPr>
              <a:spcBef>
                <a:spcPts val="600"/>
              </a:spcBef>
              <a:spcAft>
                <a:spcPts val="600"/>
              </a:spcAft>
            </a:pPr>
            <a:r>
              <a:rPr lang="en-US" sz="1600"/>
              <a:t>	</a:t>
            </a:r>
            <a:r>
              <a:rPr lang="en-US" sz="1600" err="1"/>
              <a:t>documentToCreate</a:t>
            </a:r>
            <a:r>
              <a:rPr lang="en-US" sz="1600"/>
              <a:t>,</a:t>
            </a:r>
          </a:p>
          <a:p>
            <a:pPr>
              <a:spcBef>
                <a:spcPts val="600"/>
              </a:spcBef>
              <a:spcAft>
                <a:spcPts val="600"/>
              </a:spcAft>
            </a:pPr>
            <a:r>
              <a:rPr lang="en-US" sz="1600"/>
              <a:t>	function (error, </a:t>
            </a:r>
            <a:r>
              <a:rPr lang="en-US" sz="1600" err="1"/>
              <a:t>documentCreated</a:t>
            </a:r>
            <a:r>
              <a:rPr lang="en-US" sz="1600"/>
              <a:t>) {</a:t>
            </a:r>
          </a:p>
          <a:p>
            <a:pPr>
              <a:spcBef>
                <a:spcPts val="600"/>
              </a:spcBef>
              <a:spcAft>
                <a:spcPts val="600"/>
              </a:spcAft>
            </a:pPr>
            <a:r>
              <a:rPr lang="en-US" sz="1600"/>
              <a:t>		if (error) throw "Unable to create document, aborting...";</a:t>
            </a:r>
            <a:endParaRPr lang="en-US">
              <a:solidFill>
                <a:schemeClr val="tx1"/>
              </a:solidFill>
            </a:endParaRPr>
          </a:p>
          <a:p>
            <a:pPr>
              <a:spcBef>
                <a:spcPts val="600"/>
              </a:spcBef>
              <a:spcAft>
                <a:spcPts val="600"/>
              </a:spcAft>
            </a:pPr>
            <a:r>
              <a:rPr lang="en-US" sz="1600"/>
              <a:t>	}</a:t>
            </a:r>
          </a:p>
          <a:p>
            <a:pPr>
              <a:spcBef>
                <a:spcPts val="600"/>
              </a:spcBef>
              <a:spcAft>
                <a:spcPts val="600"/>
              </a:spcAft>
            </a:pPr>
            <a:r>
              <a:rPr lang="en-US" sz="1600"/>
              <a:t>);</a:t>
            </a:r>
          </a:p>
          <a:p>
            <a:pPr>
              <a:spcBef>
                <a:spcPts val="600"/>
              </a:spcBef>
              <a:spcAft>
                <a:spcPts val="600"/>
              </a:spcAft>
            </a:pPr>
            <a:r>
              <a:rPr lang="en-US" sz="1600" err="1"/>
              <a:t>collection.createDocument</a:t>
            </a:r>
            <a:r>
              <a:rPr lang="en-US" sz="1600"/>
              <a:t>(</a:t>
            </a:r>
          </a:p>
          <a:p>
            <a:pPr>
              <a:spcBef>
                <a:spcPts val="600"/>
              </a:spcBef>
              <a:spcAft>
                <a:spcPts val="600"/>
              </a:spcAft>
            </a:pPr>
            <a:r>
              <a:rPr lang="en-US" sz="1600"/>
              <a:t>	</a:t>
            </a:r>
            <a:r>
              <a:rPr lang="en-US" sz="1600" err="1"/>
              <a:t>documentToReplace</a:t>
            </a:r>
            <a:r>
              <a:rPr lang="en-US" sz="1600"/>
              <a:t>._self,</a:t>
            </a:r>
          </a:p>
          <a:p>
            <a:pPr>
              <a:spcBef>
                <a:spcPts val="600"/>
              </a:spcBef>
              <a:spcAft>
                <a:spcPts val="600"/>
              </a:spcAft>
            </a:pPr>
            <a:r>
              <a:rPr lang="en-US" sz="1600"/>
              <a:t>	</a:t>
            </a:r>
            <a:r>
              <a:rPr lang="en-US" sz="1600" err="1"/>
              <a:t>replacementDocument</a:t>
            </a:r>
            <a:r>
              <a:rPr lang="en-US" sz="1600"/>
              <a:t>,</a:t>
            </a:r>
          </a:p>
          <a:p>
            <a:pPr>
              <a:spcBef>
                <a:spcPts val="600"/>
              </a:spcBef>
              <a:spcAft>
                <a:spcPts val="600"/>
              </a:spcAft>
            </a:pPr>
            <a:r>
              <a:rPr lang="en-US" sz="1600"/>
              <a:t>	function (error, </a:t>
            </a:r>
            <a:r>
              <a:rPr lang="en-US" sz="1600" err="1"/>
              <a:t>documentReplaced</a:t>
            </a:r>
            <a:r>
              <a:rPr lang="en-US" sz="1600"/>
              <a:t>) {</a:t>
            </a:r>
          </a:p>
          <a:p>
            <a:pPr>
              <a:spcBef>
                <a:spcPts val="600"/>
              </a:spcBef>
              <a:spcAft>
                <a:spcPts val="600"/>
              </a:spcAft>
            </a:pPr>
            <a:r>
              <a:rPr lang="en-US" sz="1600"/>
              <a:t>		if (error) throw "Unable to update document, aborting...";</a:t>
            </a:r>
          </a:p>
          <a:p>
            <a:pPr>
              <a:spcBef>
                <a:spcPts val="600"/>
              </a:spcBef>
              <a:spcAft>
                <a:spcPts val="600"/>
              </a:spcAft>
            </a:pPr>
            <a:r>
              <a:rPr lang="en-US" sz="1600"/>
              <a:t>	}</a:t>
            </a:r>
          </a:p>
          <a:p>
            <a:pPr>
              <a:spcBef>
                <a:spcPts val="600"/>
              </a:spcBef>
              <a:spcAft>
                <a:spcPts val="600"/>
              </a:spcAft>
            </a:pPr>
            <a:r>
              <a:rPr lang="en-US" sz="1600"/>
              <a:t>);</a:t>
            </a:r>
          </a:p>
        </p:txBody>
      </p:sp>
      <p:pic>
        <p:nvPicPr>
          <p:cNvPr id="8" name="Picture 2">
            <a:extLst>
              <a:ext uri="{FF2B5EF4-FFF2-40B4-BE49-F238E27FC236}">
                <a16:creationId xmlns:a16="http://schemas.microsoft.com/office/drawing/2014/main" id="{8DDED33A-81DB-4143-983E-EBA4ED4513F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3245548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CD6B-AEE7-4E7F-BCFD-B5D518305095}"/>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3" name="Text Placeholder 2">
            <a:extLst>
              <a:ext uri="{FF2B5EF4-FFF2-40B4-BE49-F238E27FC236}">
                <a16:creationId xmlns:a16="http://schemas.microsoft.com/office/drawing/2014/main" id="{11B0F5FA-B6CB-42BB-8ADF-243E04BBDD38}"/>
              </a:ext>
            </a:extLst>
          </p:cNvPr>
          <p:cNvSpPr>
            <a:spLocks noGrp="1"/>
          </p:cNvSpPr>
          <p:nvPr>
            <p:ph type="body" sz="quarter" idx="10"/>
          </p:nvPr>
        </p:nvSpPr>
        <p:spPr>
          <a:xfrm>
            <a:off x="269239" y="1925685"/>
            <a:ext cx="11655839" cy="3713324"/>
          </a:xfrm>
        </p:spPr>
        <p:txBody>
          <a:bodyPr vert="horz" wrap="square" lIns="91440" tIns="45720" rIns="91440" bIns="45720" rtlCol="0" anchor="t">
            <a:spAutoFit/>
          </a:bodyPr>
          <a:lstStyle/>
          <a:p>
            <a:r>
              <a:rPr lang="en-US" sz="1600" dirty="0"/>
              <a:t>CONSOLE LOGGING</a:t>
            </a:r>
          </a:p>
          <a:p>
            <a:endParaRPr lang="en-US" sz="1600" dirty="0"/>
          </a:p>
          <a:p>
            <a:r>
              <a:rPr lang="en-US" sz="1600" b="0" dirty="0">
                <a:solidFill>
                  <a:schemeClr val="tx1"/>
                </a:solidFill>
                <a:latin typeface="+mn-lt"/>
              </a:rPr>
              <a:t>Much like with traditional JavaScript applications, you can use </a:t>
            </a:r>
            <a:r>
              <a:rPr lang="en-US" sz="1600" dirty="0">
                <a:solidFill>
                  <a:schemeClr val="tx1"/>
                </a:solidFill>
              </a:rPr>
              <a:t>console.log() </a:t>
            </a:r>
            <a:r>
              <a:rPr lang="en-US" sz="1600" b="0" dirty="0">
                <a:solidFill>
                  <a:schemeClr val="tx1"/>
                </a:solidFill>
                <a:latin typeface="+mn-lt"/>
              </a:rPr>
              <a:t>to capture various telemetry and data points for your running code.</a:t>
            </a:r>
          </a:p>
          <a:p>
            <a:endParaRPr lang="en-US" sz="1600" dirty="0"/>
          </a:p>
          <a:p>
            <a:r>
              <a:rPr lang="en-US" sz="1600" dirty="0"/>
              <a:t>VIEWING SCRIPT LOGS</a:t>
            </a:r>
          </a:p>
          <a:p>
            <a:endParaRPr lang="en-US" sz="1600" dirty="0"/>
          </a:p>
          <a:p>
            <a:r>
              <a:rPr lang="en-US" sz="1600" dirty="0">
                <a:solidFill>
                  <a:schemeClr val="tx1"/>
                </a:solidFill>
              </a:rPr>
              <a:t>.NET</a:t>
            </a:r>
          </a:p>
          <a:p>
            <a:pPr marL="335915" lvl="1" indent="0">
              <a:buNone/>
            </a:pPr>
            <a:r>
              <a:rPr lang="en-US" sz="1600" b="0" dirty="0">
                <a:solidFill>
                  <a:schemeClr val="tx1"/>
                </a:solidFill>
                <a:latin typeface="+mn-lt"/>
              </a:rPr>
              <a:t>You must </a:t>
            </a:r>
            <a:r>
              <a:rPr lang="en-US" sz="1600" dirty="0">
                <a:solidFill>
                  <a:schemeClr val="tx1"/>
                </a:solidFill>
                <a:latin typeface="Arial" panose="020B0604020202020204" pitchFamily="34" charset="0"/>
                <a:cs typeface="Arial" panose="020B0604020202020204" pitchFamily="34" charset="0"/>
              </a:rPr>
              <a:t>opt-in</a:t>
            </a:r>
            <a:r>
              <a:rPr lang="en-US" sz="1600" b="0" dirty="0">
                <a:solidFill>
                  <a:schemeClr val="tx1"/>
                </a:solidFill>
                <a:latin typeface="+mn-lt"/>
              </a:rPr>
              <a:t> to viewing and capturing console output using the </a:t>
            </a:r>
            <a:r>
              <a:rPr lang="en-US" sz="1600" dirty="0" err="1">
                <a:solidFill>
                  <a:schemeClr val="tx1"/>
                </a:solidFill>
                <a:latin typeface="Arial" panose="020B0604020202020204" pitchFamily="34" charset="0"/>
                <a:cs typeface="Arial" panose="020B0604020202020204" pitchFamily="34" charset="0"/>
              </a:rPr>
              <a:t>EnableScriptLogging</a:t>
            </a:r>
            <a:r>
              <a:rPr lang="en-US" sz="1600" b="0" dirty="0">
                <a:solidFill>
                  <a:schemeClr val="tx1"/>
                </a:solidFill>
                <a:latin typeface="+mn-lt"/>
              </a:rPr>
              <a:t> </a:t>
            </a:r>
            <a:r>
              <a:rPr lang="en-US" sz="1600" b="0" dirty="0" err="1">
                <a:solidFill>
                  <a:schemeClr val="tx1"/>
                </a:solidFill>
                <a:latin typeface="+mn-lt"/>
              </a:rPr>
              <a:t>boolean</a:t>
            </a:r>
            <a:r>
              <a:rPr lang="en-US" sz="1600" b="0" dirty="0">
                <a:solidFill>
                  <a:schemeClr val="tx1"/>
                </a:solidFill>
                <a:latin typeface="+mn-lt"/>
              </a:rPr>
              <a:t> property available in the client SDK. The </a:t>
            </a:r>
            <a:r>
              <a:rPr lang="en-US" sz="1600" dirty="0"/>
              <a:t>SDK </a:t>
            </a:r>
            <a:r>
              <a:rPr lang="en-US" sz="1600" b="0" dirty="0">
                <a:solidFill>
                  <a:schemeClr val="tx1"/>
                </a:solidFill>
                <a:latin typeface="+mn-lt"/>
              </a:rPr>
              <a:t>has a </a:t>
            </a:r>
            <a:r>
              <a:rPr lang="en-US" sz="1600" dirty="0" err="1">
                <a:solidFill>
                  <a:schemeClr val="tx1"/>
                </a:solidFill>
                <a:latin typeface="Arial" panose="020B0604020202020204" pitchFamily="34" charset="0"/>
                <a:cs typeface="Arial" panose="020B0604020202020204" pitchFamily="34" charset="0"/>
              </a:rPr>
              <a:t>ScriptLog</a:t>
            </a:r>
            <a:r>
              <a:rPr lang="en-US" sz="1600" b="0" dirty="0">
                <a:solidFill>
                  <a:schemeClr val="tx1"/>
                </a:solidFill>
                <a:latin typeface="+mn-lt"/>
              </a:rPr>
              <a:t> property </a:t>
            </a:r>
            <a:r>
              <a:rPr lang="en-US" sz="1600" dirty="0"/>
              <a:t>on</a:t>
            </a:r>
            <a:r>
              <a:rPr lang="en-US" sz="1600" b="0" dirty="0">
                <a:solidFill>
                  <a:schemeClr val="tx1"/>
                </a:solidFill>
                <a:latin typeface="+mn-lt"/>
              </a:rPr>
              <a:t> the </a:t>
            </a:r>
            <a:r>
              <a:rPr lang="en-US" sz="1600" b="1" dirty="0" err="1">
                <a:solidFill>
                  <a:schemeClr val="tx1"/>
                </a:solidFill>
                <a:latin typeface="Arial" panose="020B0604020202020204" pitchFamily="34" charset="0"/>
                <a:cs typeface="Arial" panose="020B0604020202020204" pitchFamily="34" charset="0"/>
              </a:rPr>
              <a:t>StoredProcedureResponse</a:t>
            </a:r>
            <a:r>
              <a:rPr lang="en-US" sz="1600" b="1" dirty="0">
                <a:solidFill>
                  <a:schemeClr val="tx1"/>
                </a:solidFill>
                <a:latin typeface="Arial" panose="020B0604020202020204" pitchFamily="34" charset="0"/>
                <a:cs typeface="Arial" panose="020B0604020202020204" pitchFamily="34" charset="0"/>
              </a:rPr>
              <a:t> </a:t>
            </a:r>
            <a:r>
              <a:rPr lang="en-US" sz="1600" b="0" dirty="0">
                <a:solidFill>
                  <a:schemeClr val="tx1"/>
                </a:solidFill>
                <a:latin typeface="+mn-lt"/>
              </a:rPr>
              <a:t>class that contains the captured output of the JavaScript console log.</a:t>
            </a:r>
            <a:endParaRPr lang="en-US" sz="1600" b="0" dirty="0">
              <a:solidFill>
                <a:schemeClr val="tx1"/>
              </a:solidFill>
              <a:latin typeface="+mn-lt"/>
              <a:cs typeface="Arial" panose="020B0604020202020204" pitchFamily="34" charset="0"/>
            </a:endParaRPr>
          </a:p>
          <a:p>
            <a:endParaRPr lang="en-US" sz="1600" dirty="0"/>
          </a:p>
        </p:txBody>
      </p:sp>
    </p:spTree>
    <p:extLst>
      <p:ext uri="{BB962C8B-B14F-4D97-AF65-F5344CB8AC3E}">
        <p14:creationId xmlns:p14="http://schemas.microsoft.com/office/powerpoint/2010/main" val="2448959433"/>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0"/>
            <a:ext cx="10515600" cy="1325563"/>
          </a:xfrm>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normAutofit/>
          </a:bodyPr>
          <a:lstStyle/>
          <a:p>
            <a:pPr>
              <a:spcBef>
                <a:spcPts val="600"/>
              </a:spcBef>
              <a:spcAft>
                <a:spcPts val="600"/>
              </a:spcAft>
            </a:pPr>
            <a:r>
              <a:rPr lang="en-US" sz="1600" dirty="0"/>
              <a:t>var response = await </a:t>
            </a:r>
            <a:r>
              <a:rPr lang="en-US" sz="1600" dirty="0" err="1"/>
              <a:t>client.ExecuteStoredProcedureAsync</a:t>
            </a:r>
            <a:r>
              <a:rPr lang="en-US" sz="1600" dirty="0"/>
              <a:t>(</a:t>
            </a:r>
          </a:p>
          <a:p>
            <a:pPr>
              <a:spcBef>
                <a:spcPts val="600"/>
              </a:spcBef>
              <a:spcAft>
                <a:spcPts val="600"/>
              </a:spcAft>
            </a:pPr>
            <a:r>
              <a:rPr lang="en-US" sz="1600" dirty="0"/>
              <a:t>    </a:t>
            </a:r>
            <a:r>
              <a:rPr lang="en-US" sz="1600" dirty="0" err="1"/>
              <a:t>document.SelfLink</a:t>
            </a:r>
            <a:r>
              <a:rPr lang="en-US" sz="1600" dirty="0"/>
              <a:t>,</a:t>
            </a:r>
          </a:p>
          <a:p>
            <a:pPr>
              <a:spcBef>
                <a:spcPts val="600"/>
              </a:spcBef>
              <a:spcAft>
                <a:spcPts val="600"/>
              </a:spcAft>
            </a:pPr>
            <a:r>
              <a:rPr lang="en-US" sz="1600" dirty="0"/>
              <a:t>    new </a:t>
            </a:r>
            <a:r>
              <a:rPr lang="en-US" sz="1600" dirty="0" err="1"/>
              <a:t>RequestOptions</a:t>
            </a:r>
            <a:r>
              <a:rPr lang="en-US" sz="1600" dirty="0"/>
              <a:t> </a:t>
            </a:r>
          </a:p>
          <a:p>
            <a:pPr>
              <a:spcBef>
                <a:spcPts val="600"/>
              </a:spcBef>
              <a:spcAft>
                <a:spcPts val="600"/>
              </a:spcAft>
            </a:pPr>
            <a:r>
              <a:rPr lang="en-US" sz="1600" dirty="0"/>
              <a:t>    {</a:t>
            </a:r>
          </a:p>
          <a:p>
            <a:pPr>
              <a:spcBef>
                <a:spcPts val="600"/>
              </a:spcBef>
              <a:spcAft>
                <a:spcPts val="600"/>
              </a:spcAft>
            </a:pPr>
            <a:r>
              <a:rPr lang="en-US" sz="1600" dirty="0"/>
              <a:t>        </a:t>
            </a:r>
            <a:r>
              <a:rPr lang="en-US" sz="1600" dirty="0" err="1"/>
              <a:t>EnableScriptLogging</a:t>
            </a:r>
            <a:r>
              <a:rPr lang="en-US" sz="1600" dirty="0"/>
              <a:t> = true </a:t>
            </a:r>
          </a:p>
          <a:p>
            <a:pPr>
              <a:spcBef>
                <a:spcPts val="600"/>
              </a:spcBef>
              <a:spcAft>
                <a:spcPts val="600"/>
              </a:spcAft>
            </a:pPr>
            <a:r>
              <a:rPr lang="en-US" sz="1600" dirty="0"/>
              <a:t>    } </a:t>
            </a:r>
          </a:p>
          <a:p>
            <a:pPr>
              <a:spcBef>
                <a:spcPts val="600"/>
              </a:spcBef>
              <a:spcAft>
                <a:spcPts val="600"/>
              </a:spcAft>
            </a:pPr>
            <a:r>
              <a:rPr lang="en-US" sz="1600" dirty="0"/>
              <a:t>);</a:t>
            </a:r>
          </a:p>
          <a:p>
            <a:pPr>
              <a:spcBef>
                <a:spcPts val="600"/>
              </a:spcBef>
              <a:spcAft>
                <a:spcPts val="600"/>
              </a:spcAft>
            </a:pPr>
            <a:r>
              <a:rPr lang="en-US" sz="1600" dirty="0"/>
              <a:t>String </a:t>
            </a:r>
            <a:r>
              <a:rPr lang="en-US" sz="1600" dirty="0" err="1"/>
              <a:t>logData</a:t>
            </a:r>
            <a:r>
              <a:rPr lang="en-US" sz="1600" dirty="0"/>
              <a:t> = </a:t>
            </a:r>
            <a:r>
              <a:rPr lang="en-US" sz="1600" dirty="0" err="1"/>
              <a:t>response.ScriptLog</a:t>
            </a:r>
            <a:r>
              <a:rPr lang="en-US" sz="1600" dirty="0"/>
              <a:t>;</a:t>
            </a:r>
            <a:endParaRPr lang="en-US" sz="3200" dirty="0"/>
          </a:p>
        </p:txBody>
      </p:sp>
      <p:grpSp>
        <p:nvGrpSpPr>
          <p:cNvPr id="8" name="Group 7">
            <a:extLst>
              <a:ext uri="{FF2B5EF4-FFF2-40B4-BE49-F238E27FC236}">
                <a16:creationId xmlns:a16="http://schemas.microsoft.com/office/drawing/2014/main" id="{C7FF3725-E5D7-4343-9311-4C66ADCFB6FA}"/>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CCBC0DAF-4713-41A0-95CB-7CEDCBE18EA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1C54456A-9EA7-462B-8719-77913B444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7010727"/>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3210"/>
            <a:ext cx="10515600" cy="1325563"/>
          </a:xfrm>
        </p:spPr>
        <p:txBody>
          <a:bodyPr>
            <a:normAutofit/>
          </a:bodyPr>
          <a:lstStyle/>
          <a:p>
            <a:r>
              <a:rPr lang="en-US" sz="4000" dirty="0">
                <a:latin typeface="Arial" panose="020B0604020202020204" pitchFamily="34" charset="0"/>
                <a:cs typeface="Arial" panose="020B0604020202020204" pitchFamily="34" charset="0"/>
              </a:rPr>
              <a:t>Debugging Stored Procedures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231654"/>
          </a:xfrm>
        </p:spPr>
        <p:txBody>
          <a:bodyPr>
            <a:normAutofit/>
          </a:bodyPr>
          <a:lstStyle/>
          <a:p>
            <a:pPr>
              <a:spcBef>
                <a:spcPts val="600"/>
              </a:spcBef>
              <a:spcAft>
                <a:spcPts val="600"/>
              </a:spcAft>
            </a:pPr>
            <a:r>
              <a:rPr lang="en-US" sz="1600" err="1"/>
              <a:t>RequestOptions</a:t>
            </a:r>
            <a:r>
              <a:rPr lang="en-US" sz="1600"/>
              <a:t> </a:t>
            </a:r>
            <a:r>
              <a:rPr lang="en-US" sz="1600" err="1"/>
              <a:t>requestOptions</a:t>
            </a:r>
            <a:r>
              <a:rPr lang="en-US" sz="1600"/>
              <a:t> = new </a:t>
            </a:r>
            <a:r>
              <a:rPr lang="en-US" sz="1600" err="1"/>
              <a:t>RequestOptions</a:t>
            </a:r>
            <a:r>
              <a:rPr lang="en-US" sz="1600"/>
              <a:t>();</a:t>
            </a:r>
          </a:p>
          <a:p>
            <a:pPr>
              <a:spcBef>
                <a:spcPts val="600"/>
              </a:spcBef>
              <a:spcAft>
                <a:spcPts val="600"/>
              </a:spcAft>
            </a:pPr>
            <a:r>
              <a:rPr lang="en-US" sz="1600" err="1"/>
              <a:t>requestOptions.EnableScriptLogging</a:t>
            </a:r>
            <a:r>
              <a:rPr lang="en-US" sz="1600"/>
              <a:t> = true;</a:t>
            </a:r>
          </a:p>
          <a:p>
            <a:pPr>
              <a:spcBef>
                <a:spcPts val="600"/>
              </a:spcBef>
              <a:spcAft>
                <a:spcPts val="600"/>
              </a:spcAft>
            </a:pPr>
            <a:endParaRPr lang="en-US" sz="1600"/>
          </a:p>
          <a:p>
            <a:pPr>
              <a:spcBef>
                <a:spcPts val="600"/>
              </a:spcBef>
              <a:spcAft>
                <a:spcPts val="600"/>
              </a:spcAft>
            </a:pPr>
            <a:r>
              <a:rPr lang="en-US" sz="1600" err="1"/>
              <a:t>StoredProcedureResponse</a:t>
            </a:r>
            <a:r>
              <a:rPr lang="en-US" sz="1600"/>
              <a:t> response = </a:t>
            </a:r>
            <a:r>
              <a:rPr lang="en-US" sz="1600" err="1"/>
              <a:t>client.executeStoredProcedure</a:t>
            </a:r>
            <a:r>
              <a:rPr lang="en-US" sz="1600"/>
              <a:t>(</a:t>
            </a:r>
          </a:p>
          <a:p>
            <a:pPr>
              <a:spcBef>
                <a:spcPts val="600"/>
              </a:spcBef>
              <a:spcAft>
                <a:spcPts val="600"/>
              </a:spcAft>
            </a:pPr>
            <a:r>
              <a:rPr lang="en-US" sz="1600"/>
              <a:t>    storedProcLink,</a:t>
            </a:r>
          </a:p>
          <a:p>
            <a:pPr>
              <a:spcBef>
                <a:spcPts val="600"/>
              </a:spcBef>
              <a:spcAft>
                <a:spcPts val="600"/>
              </a:spcAft>
            </a:pPr>
            <a:r>
              <a:rPr lang="en-US" sz="1600"/>
              <a:t>    requestOptions, </a:t>
            </a:r>
          </a:p>
          <a:p>
            <a:pPr>
              <a:spcBef>
                <a:spcPts val="600"/>
              </a:spcBef>
              <a:spcAft>
                <a:spcPts val="600"/>
              </a:spcAft>
            </a:pPr>
            <a:r>
              <a:rPr lang="en-US" sz="1600"/>
              <a:t>    new Object[]{}</a:t>
            </a:r>
          </a:p>
          <a:p>
            <a:pPr>
              <a:spcBef>
                <a:spcPts val="600"/>
              </a:spcBef>
              <a:spcAft>
                <a:spcPts val="600"/>
              </a:spcAft>
            </a:pPr>
            <a:r>
              <a:rPr lang="en-US" sz="1600"/>
              <a:t>);</a:t>
            </a:r>
          </a:p>
        </p:txBody>
      </p:sp>
      <p:pic>
        <p:nvPicPr>
          <p:cNvPr id="8" name="Picture 7">
            <a:extLst>
              <a:ext uri="{FF2B5EF4-FFF2-40B4-BE49-F238E27FC236}">
                <a16:creationId xmlns:a16="http://schemas.microsoft.com/office/drawing/2014/main" id="{A7089076-2A11-4707-ADC6-4159BD56BC27}"/>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3643671245"/>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Stored Procedures</a:t>
            </a:r>
          </a:p>
        </p:txBody>
      </p:sp>
    </p:spTree>
    <p:extLst>
      <p:ext uri="{BB962C8B-B14F-4D97-AF65-F5344CB8AC3E}">
        <p14:creationId xmlns:p14="http://schemas.microsoft.com/office/powerpoint/2010/main" val="39498949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91A1B-BDD9-4261-B31C-3FE79E8A4EAC}"/>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User-Defined Functions</a:t>
            </a:r>
          </a:p>
        </p:txBody>
      </p:sp>
      <p:sp>
        <p:nvSpPr>
          <p:cNvPr id="3" name="Text Placeholder 2">
            <a:extLst>
              <a:ext uri="{FF2B5EF4-FFF2-40B4-BE49-F238E27FC236}">
                <a16:creationId xmlns:a16="http://schemas.microsoft.com/office/drawing/2014/main" id="{008E8D6C-85A9-40B0-8A4F-81D5B9275016}"/>
              </a:ext>
            </a:extLst>
          </p:cNvPr>
          <p:cNvSpPr>
            <a:spLocks noGrp="1"/>
          </p:cNvSpPr>
          <p:nvPr>
            <p:ph type="body" sz="quarter" idx="10"/>
          </p:nvPr>
        </p:nvSpPr>
        <p:spPr>
          <a:xfrm>
            <a:off x="269239" y="1925685"/>
            <a:ext cx="10295396" cy="1934889"/>
          </a:xfrm>
        </p:spPr>
        <p:txBody>
          <a:bodyPr vert="horz" wrap="square" lIns="91440" tIns="45720" rIns="91440" bIns="45720" rtlCol="0" anchor="t">
            <a:spAutoFit/>
          </a:bodyPr>
          <a:lstStyle/>
          <a:p>
            <a:r>
              <a:rPr lang="en-US" sz="1600" dirty="0"/>
              <a:t>UDF</a:t>
            </a:r>
          </a:p>
          <a:p>
            <a:endParaRPr lang="en-US" sz="1600" dirty="0"/>
          </a:p>
          <a:p>
            <a:pPr marL="285750" indent="-285750">
              <a:buChar char="•"/>
            </a:pPr>
            <a:r>
              <a:rPr lang="en-US" sz="1600" b="0" dirty="0">
                <a:solidFill>
                  <a:schemeClr val="tx1"/>
                </a:solidFill>
                <a:latin typeface="+mn-lt"/>
              </a:rPr>
              <a:t>User-defined functions (UDFs) are used to extend the Azure Cosmos DB SQL API’s query language grammar and implement custom business logic. UDFs can only be called from inside queries</a:t>
            </a:r>
          </a:p>
          <a:p>
            <a:pPr marL="285750" indent="-285750">
              <a:buChar char="•"/>
            </a:pPr>
            <a:endParaRPr lang="en-US" sz="1600" b="0" dirty="0">
              <a:solidFill>
                <a:schemeClr val="tx1"/>
              </a:solidFill>
              <a:latin typeface="+mn-lt"/>
            </a:endParaRPr>
          </a:p>
          <a:p>
            <a:pPr marL="285750" indent="-285750">
              <a:buChar char="•"/>
            </a:pPr>
            <a:r>
              <a:rPr lang="en-US" sz="1600" b="0" dirty="0">
                <a:solidFill>
                  <a:schemeClr val="tx1"/>
                </a:solidFill>
                <a:latin typeface="+mn-lt"/>
              </a:rPr>
              <a:t>They do not have access to the context object and are meant to be used as compute-only code</a:t>
            </a:r>
          </a:p>
        </p:txBody>
      </p:sp>
    </p:spTree>
    <p:extLst>
      <p:ext uri="{BB962C8B-B14F-4D97-AF65-F5344CB8AC3E}">
        <p14:creationId xmlns:p14="http://schemas.microsoft.com/office/powerpoint/2010/main" val="24703229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54687B13-94E5-4827-B3AA-5377A0D06B2E}"/>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Resource Model</a:t>
            </a:r>
            <a:endParaRPr lang="en-US" dirty="0"/>
          </a:p>
        </p:txBody>
      </p:sp>
    </p:spTree>
    <p:extLst>
      <p:ext uri="{BB962C8B-B14F-4D97-AF65-F5344CB8AC3E}">
        <p14:creationId xmlns:p14="http://schemas.microsoft.com/office/powerpoint/2010/main" val="1819224947"/>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6486"/>
            <a:ext cx="10515600" cy="1325563"/>
          </a:xfrm>
        </p:spPr>
        <p:txBody>
          <a:bodyPr>
            <a:normAutofit/>
          </a:bodyPr>
          <a:lstStyle/>
          <a:p>
            <a:r>
              <a:rPr lang="en-US" sz="4000" dirty="0">
                <a:latin typeface="Arial" panose="020B0604020202020204" pitchFamily="34" charset="0"/>
                <a:cs typeface="Arial" panose="020B0604020202020204" pitchFamily="34" charset="0"/>
              </a:rPr>
              <a:t>User-Defined Function Definition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5632311"/>
          </a:xfrm>
        </p:spPr>
        <p:txBody>
          <a:bodyPr vert="horz" wrap="square" lIns="146304" tIns="91440" rIns="146304" bIns="91440" rtlCol="0" anchor="t">
            <a:spAutoFit/>
          </a:bodyPr>
          <a:lstStyle/>
          <a:p>
            <a:pPr>
              <a:spcBef>
                <a:spcPts val="600"/>
              </a:spcBef>
              <a:spcAft>
                <a:spcPts val="600"/>
              </a:spcAft>
            </a:pPr>
            <a:r>
              <a:rPr lang="en-US" sz="1800" err="1"/>
              <a:t>var</a:t>
            </a:r>
            <a:r>
              <a:rPr lang="en-US" sz="1800"/>
              <a:t> </a:t>
            </a:r>
            <a:r>
              <a:rPr lang="en-US" sz="1800" err="1"/>
              <a:t>taxUdf</a:t>
            </a:r>
            <a:r>
              <a:rPr lang="en-US" sz="1800"/>
              <a:t> = {</a:t>
            </a:r>
          </a:p>
          <a:p>
            <a:pPr>
              <a:spcBef>
                <a:spcPts val="600"/>
              </a:spcBef>
              <a:spcAft>
                <a:spcPts val="600"/>
              </a:spcAft>
            </a:pPr>
            <a:r>
              <a:rPr lang="en-US" sz="1800"/>
              <a:t>	id: "tax",</a:t>
            </a:r>
          </a:p>
          <a:p>
            <a:pPr>
              <a:spcBef>
                <a:spcPts val="600"/>
              </a:spcBef>
              <a:spcAft>
                <a:spcPts val="600"/>
              </a:spcAft>
            </a:pPr>
            <a:r>
              <a:rPr lang="en-US" sz="1800"/>
              <a:t>	</a:t>
            </a:r>
            <a:r>
              <a:rPr lang="en-US" sz="1800" err="1"/>
              <a:t>serverScript</a:t>
            </a:r>
            <a:r>
              <a:rPr lang="en-US" sz="1800"/>
              <a:t>: function tax(income) {</a:t>
            </a:r>
          </a:p>
          <a:p>
            <a:pPr>
              <a:spcBef>
                <a:spcPts val="600"/>
              </a:spcBef>
              <a:spcAft>
                <a:spcPts val="600"/>
              </a:spcAft>
            </a:pPr>
            <a:r>
              <a:rPr lang="en-US" sz="1800"/>
              <a:t>		if (income == undefined) </a:t>
            </a:r>
          </a:p>
          <a:p>
            <a:pPr>
              <a:spcBef>
                <a:spcPts val="600"/>
              </a:spcBef>
              <a:spcAft>
                <a:spcPts val="600"/>
              </a:spcAft>
            </a:pPr>
            <a:r>
              <a:rPr lang="en-US" sz="1800"/>
              <a:t>			throw 'no input’;</a:t>
            </a:r>
          </a:p>
          <a:p>
            <a:pPr>
              <a:spcBef>
                <a:spcPts val="600"/>
              </a:spcBef>
              <a:spcAft>
                <a:spcPts val="600"/>
              </a:spcAft>
            </a:pPr>
            <a:r>
              <a:rPr lang="en-US" sz="1800"/>
              <a:t>		if (income &lt; 1000) </a:t>
            </a:r>
          </a:p>
          <a:p>
            <a:pPr>
              <a:spcBef>
                <a:spcPts val="600"/>
              </a:spcBef>
              <a:spcAft>
                <a:spcPts val="600"/>
              </a:spcAft>
            </a:pPr>
            <a:r>
              <a:rPr lang="en-US" sz="1800"/>
              <a:t>			return income * 0.1;</a:t>
            </a:r>
          </a:p>
          <a:p>
            <a:pPr>
              <a:spcBef>
                <a:spcPts val="600"/>
              </a:spcBef>
              <a:spcAft>
                <a:spcPts val="600"/>
              </a:spcAft>
            </a:pPr>
            <a:r>
              <a:rPr lang="en-US" sz="1800"/>
              <a:t>		else if (income &lt; 10000) </a:t>
            </a:r>
          </a:p>
          <a:p>
            <a:pPr>
              <a:spcBef>
                <a:spcPts val="600"/>
              </a:spcBef>
              <a:spcAft>
                <a:spcPts val="600"/>
              </a:spcAft>
            </a:pPr>
            <a:r>
              <a:rPr lang="en-US" sz="1800"/>
              <a:t>			return income * 0.2;</a:t>
            </a:r>
          </a:p>
          <a:p>
            <a:pPr>
              <a:spcBef>
                <a:spcPts val="600"/>
              </a:spcBef>
              <a:spcAft>
                <a:spcPts val="600"/>
              </a:spcAft>
            </a:pPr>
            <a:r>
              <a:rPr lang="en-US" sz="1800"/>
              <a:t>		else</a:t>
            </a:r>
          </a:p>
          <a:p>
            <a:pPr>
              <a:spcBef>
                <a:spcPts val="600"/>
              </a:spcBef>
              <a:spcAft>
                <a:spcPts val="600"/>
              </a:spcAft>
            </a:pPr>
            <a:r>
              <a:rPr lang="en-US" sz="1800"/>
              <a:t>			return income * 0.4;</a:t>
            </a:r>
          </a:p>
          <a:p>
            <a:pPr>
              <a:spcBef>
                <a:spcPts val="600"/>
              </a:spcBef>
              <a:spcAft>
                <a:spcPts val="600"/>
              </a:spcAft>
            </a:pPr>
            <a:r>
              <a:rPr lang="en-US" sz="1800"/>
              <a:t>	}</a:t>
            </a:r>
          </a:p>
          <a:p>
            <a:pPr>
              <a:spcBef>
                <a:spcPts val="600"/>
              </a:spcBef>
              <a:spcAft>
                <a:spcPts val="600"/>
              </a:spcAft>
            </a:pPr>
            <a:r>
              <a:rPr lang="en-US" sz="1800"/>
              <a:t>}</a:t>
            </a:r>
          </a:p>
        </p:txBody>
      </p:sp>
      <p:pic>
        <p:nvPicPr>
          <p:cNvPr id="8" name="Picture 2">
            <a:extLst>
              <a:ext uri="{FF2B5EF4-FFF2-40B4-BE49-F238E27FC236}">
                <a16:creationId xmlns:a16="http://schemas.microsoft.com/office/drawing/2014/main" id="{0C462EF8-6F27-0147-8557-7E363C0CBFE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1132059" y="5963796"/>
            <a:ext cx="554112" cy="554112"/>
          </a:xfrm>
          <a:prstGeom prst="rect">
            <a:avLst/>
          </a:prstGeom>
          <a:solidFill>
            <a:schemeClr val="bg1"/>
          </a:solidFill>
          <a:extLst/>
        </p:spPr>
      </p:pic>
    </p:spTree>
    <p:extLst>
      <p:ext uri="{BB962C8B-B14F-4D97-AF65-F5344CB8AC3E}">
        <p14:creationId xmlns:p14="http://schemas.microsoft.com/office/powerpoint/2010/main" val="763303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94669"/>
            <a:ext cx="10515600" cy="1325563"/>
          </a:xfrm>
        </p:spPr>
        <p:txBody>
          <a:bodyPr>
            <a:normAutofit/>
          </a:bodyPr>
          <a:lstStyle/>
          <a:p>
            <a:r>
              <a:rPr lang="en-US" sz="4000" dirty="0">
                <a:latin typeface="Arial" panose="020B0604020202020204" pitchFamily="34" charset="0"/>
                <a:cs typeface="Arial" panose="020B0604020202020204" pitchFamily="34" charset="0"/>
              </a:rPr>
              <a:t>User-Defined Function Usage In Queries</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800767"/>
          </a:xfrm>
        </p:spPr>
        <p:txBody>
          <a:bodyPr>
            <a:normAutofit/>
          </a:bodyPr>
          <a:lstStyle/>
          <a:p>
            <a:pPr>
              <a:spcBef>
                <a:spcPts val="600"/>
              </a:spcBef>
              <a:spcAft>
                <a:spcPts val="600"/>
              </a:spcAft>
            </a:pPr>
            <a:r>
              <a:rPr lang="en-US" sz="2000"/>
              <a:t>SELECT </a:t>
            </a:r>
          </a:p>
          <a:p>
            <a:pPr>
              <a:spcBef>
                <a:spcPts val="600"/>
              </a:spcBef>
              <a:spcAft>
                <a:spcPts val="600"/>
              </a:spcAft>
            </a:pPr>
            <a:r>
              <a:rPr lang="en-US" sz="2000"/>
              <a:t>	* </a:t>
            </a:r>
          </a:p>
          <a:p>
            <a:pPr>
              <a:spcBef>
                <a:spcPts val="600"/>
              </a:spcBef>
              <a:spcAft>
                <a:spcPts val="600"/>
              </a:spcAft>
            </a:pPr>
            <a:r>
              <a:rPr lang="en-US" sz="2000"/>
              <a:t>FROM </a:t>
            </a:r>
          </a:p>
          <a:p>
            <a:pPr>
              <a:spcBef>
                <a:spcPts val="600"/>
              </a:spcBef>
              <a:spcAft>
                <a:spcPts val="600"/>
              </a:spcAft>
            </a:pPr>
            <a:r>
              <a:rPr lang="en-US" sz="2000"/>
              <a:t>	</a:t>
            </a:r>
            <a:r>
              <a:rPr lang="en-US" sz="2000" err="1"/>
              <a:t>TaxPayers</a:t>
            </a:r>
            <a:r>
              <a:rPr lang="en-US" sz="2000"/>
              <a:t> t </a:t>
            </a:r>
          </a:p>
          <a:p>
            <a:pPr>
              <a:spcBef>
                <a:spcPts val="600"/>
              </a:spcBef>
              <a:spcAft>
                <a:spcPts val="600"/>
              </a:spcAft>
            </a:pPr>
            <a:r>
              <a:rPr lang="en-US" sz="2000"/>
              <a:t>WHERE </a:t>
            </a:r>
          </a:p>
          <a:p>
            <a:pPr>
              <a:spcBef>
                <a:spcPts val="600"/>
              </a:spcBef>
              <a:spcAft>
                <a:spcPts val="600"/>
              </a:spcAft>
            </a:pPr>
            <a:r>
              <a:rPr lang="en-US" sz="2000"/>
              <a:t>	</a:t>
            </a:r>
            <a:r>
              <a:rPr lang="en-US" sz="2000" err="1"/>
              <a:t>udf.tax</a:t>
            </a:r>
            <a:r>
              <a:rPr lang="en-US" sz="2000"/>
              <a:t>(</a:t>
            </a:r>
            <a:r>
              <a:rPr lang="en-US" sz="2000" err="1"/>
              <a:t>t.income</a:t>
            </a:r>
            <a:r>
              <a:rPr lang="en-US" sz="2000"/>
              <a:t>) &gt; 20000</a:t>
            </a:r>
          </a:p>
        </p:txBody>
      </p:sp>
      <p:sp>
        <p:nvSpPr>
          <p:cNvPr id="7" name="TextBox 6">
            <a:extLst>
              <a:ext uri="{FF2B5EF4-FFF2-40B4-BE49-F238E27FC236}">
                <a16:creationId xmlns:a16="http://schemas.microsoft.com/office/drawing/2014/main" id="{C1427114-59E0-7345-AB84-AC56515004EC}"/>
              </a:ext>
            </a:extLst>
          </p:cNvPr>
          <p:cNvSpPr txBox="1"/>
          <p:nvPr/>
        </p:nvSpPr>
        <p:spPr>
          <a:xfrm>
            <a:off x="11073373" y="6199157"/>
            <a:ext cx="803169" cy="369332"/>
          </a:xfrm>
          <a:prstGeom prst="rect">
            <a:avLst/>
          </a:prstGeom>
          <a:noFill/>
        </p:spPr>
        <p:txBody>
          <a:bodyPr wrap="square" rtlCol="0" anchor="ctr">
            <a:spAutoFit/>
          </a:bodyPr>
          <a:lstStyle/>
          <a:p>
            <a:pPr algn="ctr"/>
            <a:r>
              <a:rPr lang="en-US" dirty="0">
                <a:solidFill>
                  <a:schemeClr val="tx2"/>
                </a:solidFill>
                <a:latin typeface="Arial" panose="020B0604020202020204" pitchFamily="34" charset="0"/>
                <a:cs typeface="Arial" panose="020B0604020202020204" pitchFamily="34" charset="0"/>
              </a:rPr>
              <a:t>SQL</a:t>
            </a:r>
          </a:p>
        </p:txBody>
      </p:sp>
    </p:spTree>
    <p:extLst>
      <p:ext uri="{BB962C8B-B14F-4D97-AF65-F5344CB8AC3E}">
        <p14:creationId xmlns:p14="http://schemas.microsoft.com/office/powerpoint/2010/main" val="187967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60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Authoring User-Defined Functions</a:t>
            </a:r>
          </a:p>
        </p:txBody>
      </p:sp>
    </p:spTree>
    <p:extLst>
      <p:ext uri="{BB962C8B-B14F-4D97-AF65-F5344CB8AC3E}">
        <p14:creationId xmlns:p14="http://schemas.microsoft.com/office/powerpoint/2010/main" val="10606876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D9A35EB7-2034-4D9C-8ED7-B88AB74444DB}"/>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Concurrency</a:t>
            </a:r>
            <a:endParaRPr lang="en-US" dirty="0"/>
          </a:p>
        </p:txBody>
      </p:sp>
    </p:spTree>
    <p:extLst>
      <p:ext uri="{BB962C8B-B14F-4D97-AF65-F5344CB8AC3E}">
        <p14:creationId xmlns:p14="http://schemas.microsoft.com/office/powerpoint/2010/main" val="249367064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Write Optimized Database Engine</a:t>
            </a: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302209" y="1444413"/>
            <a:ext cx="11655839" cy="3777444"/>
          </a:xfrm>
        </p:spPr>
        <p:txBody>
          <a:bodyPr vert="horz" wrap="square" lIns="91440" tIns="45720" rIns="91440" bIns="45720" rtlCol="0" anchor="t">
            <a:spAutoFit/>
          </a:bodyPr>
          <a:lstStyle/>
          <a:p>
            <a:r>
              <a:rPr lang="en-US" sz="1600" dirty="0">
                <a:solidFill>
                  <a:schemeClr val="tx1"/>
                </a:solidFill>
              </a:rPr>
              <a:t>Optimistic Concurrency</a:t>
            </a:r>
          </a:p>
          <a:p>
            <a:endParaRPr lang="en-US" sz="1600" dirty="0"/>
          </a:p>
          <a:p>
            <a:pPr marL="285750" indent="-285750">
              <a:buChar char="•"/>
            </a:pPr>
            <a:r>
              <a:rPr lang="en-US" sz="1600" b="0" dirty="0">
                <a:solidFill>
                  <a:srgbClr val="505050"/>
                </a:solidFill>
              </a:rPr>
              <a:t>The SQL API supports optimistic concurrency control (OCC) through HTTP entity tags, or </a:t>
            </a:r>
            <a:r>
              <a:rPr lang="en-US" sz="1600" b="0" dirty="0" err="1">
                <a:solidFill>
                  <a:srgbClr val="505050"/>
                </a:solidFill>
              </a:rPr>
              <a:t>ETags</a:t>
            </a:r>
            <a:endParaRPr lang="en-US" sz="1600" b="0" dirty="0">
              <a:solidFill>
                <a:srgbClr val="505050"/>
              </a:solidFill>
            </a:endParaRP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Every SQL API resource has an </a:t>
            </a:r>
            <a:r>
              <a:rPr lang="en-US" sz="1600" b="0" dirty="0" err="1">
                <a:solidFill>
                  <a:srgbClr val="505050"/>
                </a:solidFill>
              </a:rPr>
              <a:t>ETag</a:t>
            </a:r>
            <a:r>
              <a:rPr lang="en-US" sz="1600" b="0" dirty="0">
                <a:solidFill>
                  <a:srgbClr val="505050"/>
                </a:solidFill>
              </a:rPr>
              <a:t> system property, and the </a:t>
            </a:r>
            <a:r>
              <a:rPr lang="en-US" sz="1600" b="0" dirty="0" err="1">
                <a:solidFill>
                  <a:srgbClr val="505050"/>
                </a:solidFill>
              </a:rPr>
              <a:t>ETag</a:t>
            </a:r>
            <a:r>
              <a:rPr lang="en-US" sz="1600" b="0" dirty="0">
                <a:solidFill>
                  <a:srgbClr val="505050"/>
                </a:solidFill>
              </a:rPr>
              <a:t> value is generated on the server every time a document is updated.</a:t>
            </a: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If the </a:t>
            </a:r>
            <a:r>
              <a:rPr lang="en-US" sz="1600" b="0" dirty="0" err="1">
                <a:solidFill>
                  <a:srgbClr val="505050"/>
                </a:solidFill>
              </a:rPr>
              <a:t>ETag</a:t>
            </a:r>
            <a:r>
              <a:rPr lang="en-US" sz="1600" b="0" dirty="0">
                <a:solidFill>
                  <a:srgbClr val="505050"/>
                </a:solidFill>
              </a:rPr>
              <a:t> value stays constant – that means no other process has updated the document. If the </a:t>
            </a:r>
            <a:r>
              <a:rPr lang="en-US" sz="1600" b="0" dirty="0" err="1">
                <a:solidFill>
                  <a:srgbClr val="505050"/>
                </a:solidFill>
              </a:rPr>
              <a:t>ETag</a:t>
            </a:r>
            <a:r>
              <a:rPr lang="en-US" sz="1600" b="0" dirty="0">
                <a:solidFill>
                  <a:srgbClr val="505050"/>
                </a:solidFill>
              </a:rPr>
              <a:t> value unexpectedly mutates – then another concurrent process has updated the document.</a:t>
            </a:r>
          </a:p>
          <a:p>
            <a:pPr marL="285750" indent="-285750">
              <a:buChar char="•"/>
            </a:pPr>
            <a:endParaRPr lang="en-US" sz="1600" b="0" dirty="0">
              <a:solidFill>
                <a:srgbClr val="505050"/>
              </a:solidFill>
            </a:endParaRPr>
          </a:p>
          <a:p>
            <a:pPr marL="285750" indent="-285750">
              <a:buChar char="•"/>
            </a:pPr>
            <a:r>
              <a:rPr lang="en-US" sz="1600" dirty="0" err="1">
                <a:solidFill>
                  <a:srgbClr val="505050"/>
                </a:solidFill>
              </a:rPr>
              <a:t>ETags</a:t>
            </a:r>
            <a:r>
              <a:rPr lang="en-US" sz="1600" dirty="0">
                <a:solidFill>
                  <a:srgbClr val="505050"/>
                </a:solidFill>
              </a:rPr>
              <a:t>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Arial" panose="020B0604020202020204" pitchFamily="34"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dirty="0">
                  <a:solidFill>
                    <a:srgbClr val="FF0000"/>
                  </a:solidFill>
                  <a:latin typeface="Arial" panose="020B0604020202020204" pitchFamily="34"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Check </a:t>
              </a:r>
              <a:r>
                <a:rPr lang="en-US" sz="1200" dirty="0" err="1">
                  <a:gradFill>
                    <a:gsLst>
                      <a:gs pos="0">
                        <a:srgbClr val="FFFFFF"/>
                      </a:gs>
                      <a:gs pos="100000">
                        <a:srgbClr val="FFFFFF"/>
                      </a:gs>
                    </a:gsLst>
                    <a:lin ang="5400000" scaled="0"/>
                  </a:gradFill>
                  <a:ea typeface="Segoe UI" pitchFamily="34" charset="0"/>
                  <a:cs typeface="Arial" panose="020B0604020202020204" pitchFamily="34" charset="0"/>
                </a:rPr>
                <a:t>ETag</a:t>
              </a:r>
              <a:endParaRPr lang="en-US" sz="1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01840598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47A323-0F63-4AF2-9F47-7AFCC8AAF0C6}"/>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Control Concurrency Using </a:t>
            </a:r>
            <a:r>
              <a:rPr lang="en-US" sz="4000" dirty="0" err="1">
                <a:latin typeface="Arial" panose="020B0604020202020204" pitchFamily="34" charset="0"/>
                <a:cs typeface="Arial" panose="020B0604020202020204" pitchFamily="34" charset="0"/>
              </a:rPr>
              <a:t>Etags</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28B31088-4980-41F8-8657-4D53CA429783}"/>
              </a:ext>
            </a:extLst>
          </p:cNvPr>
          <p:cNvSpPr>
            <a:spLocks noGrp="1"/>
          </p:cNvSpPr>
          <p:nvPr>
            <p:ph type="body" sz="quarter" idx="10"/>
          </p:nvPr>
        </p:nvSpPr>
        <p:spPr>
          <a:xfrm>
            <a:off x="289327" y="1423401"/>
            <a:ext cx="11655839" cy="3777444"/>
          </a:xfrm>
        </p:spPr>
        <p:txBody>
          <a:bodyPr vert="horz" wrap="square" lIns="91440" tIns="45720" rIns="91440" bIns="45720" rtlCol="0" anchor="t">
            <a:spAutoFit/>
          </a:bodyPr>
          <a:lstStyle/>
          <a:p>
            <a:r>
              <a:rPr lang="en-US" sz="1600" dirty="0">
                <a:solidFill>
                  <a:schemeClr val="tx1"/>
                </a:solidFill>
              </a:rPr>
              <a:t>Optimistic Concurrency</a:t>
            </a:r>
          </a:p>
          <a:p>
            <a:endParaRPr lang="en-US" sz="1600" dirty="0"/>
          </a:p>
          <a:p>
            <a:pPr marL="285750" indent="-285750">
              <a:buChar char="•"/>
            </a:pPr>
            <a:r>
              <a:rPr lang="en-US" sz="1600" b="0" dirty="0">
                <a:solidFill>
                  <a:srgbClr val="505050"/>
                </a:solidFill>
              </a:rPr>
              <a:t>The SQL API supports optimistic concurrency control (OCC) through HTTP entity tags, or </a:t>
            </a:r>
            <a:r>
              <a:rPr lang="en-US" sz="1600" b="0" dirty="0" err="1">
                <a:solidFill>
                  <a:srgbClr val="505050"/>
                </a:solidFill>
              </a:rPr>
              <a:t>ETags</a:t>
            </a:r>
            <a:endParaRPr lang="en-US" sz="1600" b="0" dirty="0">
              <a:solidFill>
                <a:srgbClr val="505050"/>
              </a:solidFill>
            </a:endParaRP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Every SQL API resource has an </a:t>
            </a:r>
            <a:r>
              <a:rPr lang="en-US" sz="1600" b="0" dirty="0" err="1">
                <a:solidFill>
                  <a:srgbClr val="505050"/>
                </a:solidFill>
              </a:rPr>
              <a:t>ETag</a:t>
            </a:r>
            <a:r>
              <a:rPr lang="en-US" sz="1600" b="0" dirty="0">
                <a:solidFill>
                  <a:srgbClr val="505050"/>
                </a:solidFill>
              </a:rPr>
              <a:t> system property, and the </a:t>
            </a:r>
            <a:r>
              <a:rPr lang="en-US" sz="1600" b="0" dirty="0" err="1">
                <a:solidFill>
                  <a:srgbClr val="505050"/>
                </a:solidFill>
              </a:rPr>
              <a:t>ETag</a:t>
            </a:r>
            <a:r>
              <a:rPr lang="en-US" sz="1600" b="0" dirty="0">
                <a:solidFill>
                  <a:srgbClr val="505050"/>
                </a:solidFill>
              </a:rPr>
              <a:t> value is generated on the server every time a document is updated.</a:t>
            </a:r>
          </a:p>
          <a:p>
            <a:pPr marL="285750" indent="-285750">
              <a:buChar char="•"/>
            </a:pPr>
            <a:endParaRPr lang="en-US" sz="1600" b="0" dirty="0">
              <a:solidFill>
                <a:srgbClr val="505050"/>
              </a:solidFill>
            </a:endParaRPr>
          </a:p>
          <a:p>
            <a:pPr marL="285750" indent="-285750">
              <a:buChar char="•"/>
            </a:pPr>
            <a:r>
              <a:rPr lang="en-US" sz="1600" b="0" dirty="0">
                <a:solidFill>
                  <a:srgbClr val="505050"/>
                </a:solidFill>
              </a:rPr>
              <a:t>If the </a:t>
            </a:r>
            <a:r>
              <a:rPr lang="en-US" sz="1600" b="0" dirty="0" err="1">
                <a:solidFill>
                  <a:srgbClr val="505050"/>
                </a:solidFill>
              </a:rPr>
              <a:t>ETag</a:t>
            </a:r>
            <a:r>
              <a:rPr lang="en-US" sz="1600" b="0" dirty="0">
                <a:solidFill>
                  <a:srgbClr val="505050"/>
                </a:solidFill>
              </a:rPr>
              <a:t> value stays constant – that means no other process has updated the document. If the </a:t>
            </a:r>
            <a:r>
              <a:rPr lang="en-US" sz="1600" b="0" dirty="0" err="1">
                <a:solidFill>
                  <a:srgbClr val="505050"/>
                </a:solidFill>
              </a:rPr>
              <a:t>ETag</a:t>
            </a:r>
            <a:r>
              <a:rPr lang="en-US" sz="1600" b="0" dirty="0">
                <a:solidFill>
                  <a:srgbClr val="505050"/>
                </a:solidFill>
              </a:rPr>
              <a:t> value unexpectedly mutates – then another concurrent process has updated the document.</a:t>
            </a:r>
          </a:p>
          <a:p>
            <a:pPr marL="285750" indent="-285750">
              <a:buChar char="•"/>
            </a:pPr>
            <a:endParaRPr lang="en-US" sz="1600" b="0" dirty="0">
              <a:solidFill>
                <a:srgbClr val="505050"/>
              </a:solidFill>
            </a:endParaRPr>
          </a:p>
          <a:p>
            <a:pPr marL="285750" indent="-285750">
              <a:buChar char="•"/>
            </a:pPr>
            <a:r>
              <a:rPr lang="en-US" sz="1600" dirty="0" err="1">
                <a:solidFill>
                  <a:srgbClr val="505050"/>
                </a:solidFill>
              </a:rPr>
              <a:t>ETags</a:t>
            </a:r>
            <a:r>
              <a:rPr lang="en-US" sz="1600" dirty="0">
                <a:solidFill>
                  <a:srgbClr val="505050"/>
                </a:solidFill>
              </a:rPr>
              <a:t> can be used with the If-Match HTTP request header to allow the server to decide whether a resource should be updated:</a:t>
            </a:r>
          </a:p>
        </p:txBody>
      </p:sp>
      <p:grpSp>
        <p:nvGrpSpPr>
          <p:cNvPr id="37" name="Group 36">
            <a:extLst>
              <a:ext uri="{FF2B5EF4-FFF2-40B4-BE49-F238E27FC236}">
                <a16:creationId xmlns:a16="http://schemas.microsoft.com/office/drawing/2014/main" id="{C55015A4-3EF7-410A-9DD6-C6BD34BB5E79}"/>
              </a:ext>
            </a:extLst>
          </p:cNvPr>
          <p:cNvGrpSpPr/>
          <p:nvPr/>
        </p:nvGrpSpPr>
        <p:grpSpPr>
          <a:xfrm>
            <a:off x="2780191" y="4998510"/>
            <a:ext cx="6631618" cy="1859490"/>
            <a:chOff x="785182" y="4637141"/>
            <a:chExt cx="6631618" cy="1859490"/>
          </a:xfrm>
        </p:grpSpPr>
        <p:sp>
          <p:nvSpPr>
            <p:cNvPr id="28" name="TextBox 27">
              <a:extLst>
                <a:ext uri="{FF2B5EF4-FFF2-40B4-BE49-F238E27FC236}">
                  <a16:creationId xmlns:a16="http://schemas.microsoft.com/office/drawing/2014/main" id="{1571EB5F-6D37-4658-9577-74A25E408895}"/>
                </a:ext>
              </a:extLst>
            </p:cNvPr>
            <p:cNvSpPr txBox="1"/>
            <p:nvPr/>
          </p:nvSpPr>
          <p:spPr>
            <a:xfrm>
              <a:off x="5276934" y="4692872"/>
              <a:ext cx="13576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Match</a:t>
              </a:r>
            </a:p>
          </p:txBody>
        </p:sp>
        <p:sp>
          <p:nvSpPr>
            <p:cNvPr id="29" name="TextBox 28">
              <a:extLst>
                <a:ext uri="{FF2B5EF4-FFF2-40B4-BE49-F238E27FC236}">
                  <a16:creationId xmlns:a16="http://schemas.microsoft.com/office/drawing/2014/main" id="{0B02D963-24A9-4871-88AA-175B8D756791}"/>
                </a:ext>
              </a:extLst>
            </p:cNvPr>
            <p:cNvSpPr txBox="1"/>
            <p:nvPr/>
          </p:nvSpPr>
          <p:spPr>
            <a:xfrm>
              <a:off x="4624818" y="5705684"/>
              <a:ext cx="1409492"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err="1">
                  <a:gradFill>
                    <a:gsLst>
                      <a:gs pos="2917">
                        <a:schemeClr val="tx1"/>
                      </a:gs>
                      <a:gs pos="30000">
                        <a:schemeClr val="tx1"/>
                      </a:gs>
                    </a:gsLst>
                    <a:lin ang="5400000" scaled="0"/>
                  </a:gradFill>
                  <a:latin typeface="Arial" panose="020B0604020202020204" pitchFamily="34" charset="0"/>
                </a:rPr>
                <a:t>ETag</a:t>
              </a:r>
              <a:r>
                <a:rPr lang="en-US" sz="1400" dirty="0">
                  <a:gradFill>
                    <a:gsLst>
                      <a:gs pos="2917">
                        <a:schemeClr val="tx1"/>
                      </a:gs>
                      <a:gs pos="30000">
                        <a:schemeClr val="tx1"/>
                      </a:gs>
                    </a:gsLst>
                    <a:lin ang="5400000" scaled="0"/>
                  </a:gradFill>
                  <a:latin typeface="Arial" panose="020B0604020202020204" pitchFamily="34" charset="0"/>
                </a:rPr>
                <a:t> Stale</a:t>
              </a:r>
            </a:p>
          </p:txBody>
        </p:sp>
        <p:cxnSp>
          <p:nvCxnSpPr>
            <p:cNvPr id="6" name="Straight Arrow Connector 5">
              <a:extLst>
                <a:ext uri="{FF2B5EF4-FFF2-40B4-BE49-F238E27FC236}">
                  <a16:creationId xmlns:a16="http://schemas.microsoft.com/office/drawing/2014/main" id="{5BFAA55F-AE32-4EC0-B6DD-FE582CDDC692}"/>
                </a:ext>
              </a:extLst>
            </p:cNvPr>
            <p:cNvCxnSpPr>
              <a:cxnSpLocks/>
            </p:cNvCxnSpPr>
            <p:nvPr/>
          </p:nvCxnSpPr>
          <p:spPr>
            <a:xfrm>
              <a:off x="1599678" y="5136728"/>
              <a:ext cx="1606633"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7" name="Group 6">
              <a:extLst>
                <a:ext uri="{FF2B5EF4-FFF2-40B4-BE49-F238E27FC236}">
                  <a16:creationId xmlns:a16="http://schemas.microsoft.com/office/drawing/2014/main" id="{BF2EF5CF-A2F2-41C1-8C2A-4F04E3CCBB8D}"/>
                </a:ext>
              </a:extLst>
            </p:cNvPr>
            <p:cNvGrpSpPr/>
            <p:nvPr/>
          </p:nvGrpSpPr>
          <p:grpSpPr>
            <a:xfrm>
              <a:off x="785182" y="5284070"/>
              <a:ext cx="485379" cy="412901"/>
              <a:chOff x="5872464" y="2045113"/>
              <a:chExt cx="485379" cy="412901"/>
            </a:xfrm>
            <a:noFill/>
          </p:grpSpPr>
          <p:grpSp>
            <p:nvGrpSpPr>
              <p:cNvPr id="8" name="Group 7">
                <a:extLst>
                  <a:ext uri="{FF2B5EF4-FFF2-40B4-BE49-F238E27FC236}">
                    <a16:creationId xmlns:a16="http://schemas.microsoft.com/office/drawing/2014/main" id="{381387E0-C874-4981-AE2E-553570CCFCF1}"/>
                  </a:ext>
                </a:extLst>
              </p:cNvPr>
              <p:cNvGrpSpPr/>
              <p:nvPr/>
            </p:nvGrpSpPr>
            <p:grpSpPr>
              <a:xfrm>
                <a:off x="5872464" y="2045113"/>
                <a:ext cx="485379" cy="412901"/>
                <a:chOff x="2107244" y="1575258"/>
                <a:chExt cx="310993" cy="264555"/>
              </a:xfrm>
              <a:grpFill/>
            </p:grpSpPr>
            <p:sp>
              <p:nvSpPr>
                <p:cNvPr id="13" name="Rectangle 9">
                  <a:extLst>
                    <a:ext uri="{FF2B5EF4-FFF2-40B4-BE49-F238E27FC236}">
                      <a16:creationId xmlns:a16="http://schemas.microsoft.com/office/drawing/2014/main" id="{61D6054A-02FD-498C-A4EA-B5167685DC27}"/>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 name="Line 10">
                  <a:extLst>
                    <a:ext uri="{FF2B5EF4-FFF2-40B4-BE49-F238E27FC236}">
                      <a16:creationId xmlns:a16="http://schemas.microsoft.com/office/drawing/2014/main" id="{29C3D2FE-36F4-4E20-9E9C-0DF08E196935}"/>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 name="Group 8">
                <a:extLst>
                  <a:ext uri="{FF2B5EF4-FFF2-40B4-BE49-F238E27FC236}">
                    <a16:creationId xmlns:a16="http://schemas.microsoft.com/office/drawing/2014/main" id="{1AC481B6-C99F-46F6-97F2-C3583998A446}"/>
                  </a:ext>
                </a:extLst>
              </p:cNvPr>
              <p:cNvGrpSpPr/>
              <p:nvPr/>
            </p:nvGrpSpPr>
            <p:grpSpPr>
              <a:xfrm>
                <a:off x="6153589" y="2082451"/>
                <a:ext cx="149347" cy="37338"/>
                <a:chOff x="2287367" y="1599181"/>
                <a:chExt cx="95690" cy="23923"/>
              </a:xfrm>
              <a:grpFill/>
            </p:grpSpPr>
            <p:sp>
              <p:nvSpPr>
                <p:cNvPr id="10" name="Oval 11">
                  <a:extLst>
                    <a:ext uri="{FF2B5EF4-FFF2-40B4-BE49-F238E27FC236}">
                      <a16:creationId xmlns:a16="http://schemas.microsoft.com/office/drawing/2014/main" id="{151C7AD5-3492-4DD4-A816-3D9669DBB3C6}"/>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 name="Oval 12">
                  <a:extLst>
                    <a:ext uri="{FF2B5EF4-FFF2-40B4-BE49-F238E27FC236}">
                      <a16:creationId xmlns:a16="http://schemas.microsoft.com/office/drawing/2014/main" id="{7BC10BC5-4150-4FBA-B55F-A80B90714935}"/>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2" name="Oval 13">
                  <a:extLst>
                    <a:ext uri="{FF2B5EF4-FFF2-40B4-BE49-F238E27FC236}">
                      <a16:creationId xmlns:a16="http://schemas.microsoft.com/office/drawing/2014/main" id="{30575F93-5916-434B-B305-71B56D5E5CAF}"/>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 name="TextBox 14">
              <a:extLst>
                <a:ext uri="{FF2B5EF4-FFF2-40B4-BE49-F238E27FC236}">
                  <a16:creationId xmlns:a16="http://schemas.microsoft.com/office/drawing/2014/main" id="{E507589F-B34F-45C5-B730-EDF62DA6DA08}"/>
                </a:ext>
              </a:extLst>
            </p:cNvPr>
            <p:cNvSpPr txBox="1"/>
            <p:nvPr/>
          </p:nvSpPr>
          <p:spPr>
            <a:xfrm>
              <a:off x="3224084" y="4637141"/>
              <a:ext cx="8981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latin typeface="Arial" panose="020B0604020202020204" pitchFamily="34" charset="0"/>
                </a:rPr>
                <a:t>If-Match</a:t>
              </a:r>
            </a:p>
          </p:txBody>
        </p:sp>
        <p:sp>
          <p:nvSpPr>
            <p:cNvPr id="16" name="Rectangle 15">
              <a:extLst>
                <a:ext uri="{FF2B5EF4-FFF2-40B4-BE49-F238E27FC236}">
                  <a16:creationId xmlns:a16="http://schemas.microsoft.com/office/drawing/2014/main" id="{16E7B6FD-8F37-4A12-8A05-0E85BE3B1D18}"/>
                </a:ext>
              </a:extLst>
            </p:cNvPr>
            <p:cNvSpPr/>
            <p:nvPr/>
          </p:nvSpPr>
          <p:spPr bwMode="auto">
            <a:xfrm>
              <a:off x="4135120" y="4667831"/>
              <a:ext cx="3281680" cy="1828800"/>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8CF81B9C-43F4-4D7A-9157-B04144FD7FD5}"/>
                </a:ext>
              </a:extLst>
            </p:cNvPr>
            <p:cNvGrpSpPr>
              <a:grpSpLocks noChangeAspect="1"/>
            </p:cNvGrpSpPr>
            <p:nvPr/>
          </p:nvGrpSpPr>
          <p:grpSpPr>
            <a:xfrm>
              <a:off x="6987913" y="6114440"/>
              <a:ext cx="350654" cy="302239"/>
              <a:chOff x="9192685" y="1928657"/>
              <a:chExt cx="644698" cy="555680"/>
            </a:xfrm>
          </p:grpSpPr>
          <p:sp>
            <p:nvSpPr>
              <p:cNvPr id="18" name="Star: 4 Points 8">
                <a:extLst>
                  <a:ext uri="{FF2B5EF4-FFF2-40B4-BE49-F238E27FC236}">
                    <a16:creationId xmlns:a16="http://schemas.microsoft.com/office/drawing/2014/main" id="{BD9F8F2F-013D-4B3C-804F-FD99BC7D488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BA71168F-7564-4329-BD99-EE2B7BBF3B16}"/>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EF6F9A3D-1429-4F01-B7EA-01570AE7D0E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BDA8A5E0-168A-4AA5-B52B-C1636359B3F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22" name="Straight Arrow Connector 21">
              <a:extLst>
                <a:ext uri="{FF2B5EF4-FFF2-40B4-BE49-F238E27FC236}">
                  <a16:creationId xmlns:a16="http://schemas.microsoft.com/office/drawing/2014/main" id="{81B85E94-34C7-491F-AAF7-6A56EA8AB627}"/>
                </a:ext>
              </a:extLst>
            </p:cNvPr>
            <p:cNvCxnSpPr>
              <a:cxnSpLocks/>
              <a:stCxn id="32" idx="3"/>
            </p:cNvCxnSpPr>
            <p:nvPr/>
          </p:nvCxnSpPr>
          <p:spPr>
            <a:xfrm>
              <a:off x="5206456" y="5131042"/>
              <a:ext cx="1372859" cy="0"/>
            </a:xfrm>
            <a:prstGeom prst="straightConnector1">
              <a:avLst/>
            </a:prstGeom>
            <a:noFill/>
            <a:ln w="19050" cap="sq">
              <a:solidFill>
                <a:srgbClr val="00B05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Cylinder 513">
              <a:extLst>
                <a:ext uri="{FF2B5EF4-FFF2-40B4-BE49-F238E27FC236}">
                  <a16:creationId xmlns:a16="http://schemas.microsoft.com/office/drawing/2014/main" id="{252DD9B9-2625-4B99-A6B5-8DE762BFE1F8}"/>
                </a:ext>
              </a:extLst>
            </p:cNvPr>
            <p:cNvSpPr/>
            <p:nvPr/>
          </p:nvSpPr>
          <p:spPr bwMode="auto">
            <a:xfrm>
              <a:off x="6732814" y="4795904"/>
              <a:ext cx="510199" cy="670277"/>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3" name="Flowchart: Document 2">
              <a:extLst>
                <a:ext uri="{FF2B5EF4-FFF2-40B4-BE49-F238E27FC236}">
                  <a16:creationId xmlns:a16="http://schemas.microsoft.com/office/drawing/2014/main" id="{249DC47E-0029-4359-A3D4-D3BF6C822289}"/>
                </a:ext>
              </a:extLst>
            </p:cNvPr>
            <p:cNvSpPr/>
            <p:nvPr/>
          </p:nvSpPr>
          <p:spPr bwMode="auto">
            <a:xfrm>
              <a:off x="3459801" y="4993777"/>
              <a:ext cx="426720" cy="285902"/>
            </a:xfrm>
            <a:prstGeom prst="flowChartDocumen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Arrow Connector 26">
              <a:extLst>
                <a:ext uri="{FF2B5EF4-FFF2-40B4-BE49-F238E27FC236}">
                  <a16:creationId xmlns:a16="http://schemas.microsoft.com/office/drawing/2014/main" id="{16AE7086-498C-4D61-807A-43C7BE6C1852}"/>
                </a:ext>
              </a:extLst>
            </p:cNvPr>
            <p:cNvCxnSpPr>
              <a:cxnSpLocks/>
              <a:stCxn id="32" idx="2"/>
            </p:cNvCxnSpPr>
            <p:nvPr/>
          </p:nvCxnSpPr>
          <p:spPr>
            <a:xfrm rot="5400000">
              <a:off x="2842521" y="4109180"/>
              <a:ext cx="468900" cy="3213255"/>
            </a:xfrm>
            <a:prstGeom prst="bentConnector2">
              <a:avLst/>
            </a:prstGeom>
            <a:noFill/>
            <a:ln w="19050" cap="sq">
              <a:solidFill>
                <a:srgbClr val="FF000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0" name="TextBox 29">
              <a:extLst>
                <a:ext uri="{FF2B5EF4-FFF2-40B4-BE49-F238E27FC236}">
                  <a16:creationId xmlns:a16="http://schemas.microsoft.com/office/drawing/2014/main" id="{1BC65ABC-6E91-48F6-80F2-2D2E1BB7347A}"/>
                </a:ext>
              </a:extLst>
            </p:cNvPr>
            <p:cNvSpPr txBox="1"/>
            <p:nvPr/>
          </p:nvSpPr>
          <p:spPr>
            <a:xfrm>
              <a:off x="1909646" y="5523729"/>
              <a:ext cx="1357670" cy="489365"/>
            </a:xfrm>
            <a:prstGeom prst="rect">
              <a:avLst/>
            </a:prstGeom>
            <a:noFill/>
            <a:ln>
              <a:noFill/>
            </a:ln>
          </p:spPr>
          <p:txBody>
            <a:bodyPr wrap="square" lIns="182880" tIns="146304" rIns="182880" bIns="146304" rtlCol="0">
              <a:spAutoFit/>
            </a:bodyPr>
            <a:lstStyle/>
            <a:p>
              <a:pPr>
                <a:lnSpc>
                  <a:spcPct val="90000"/>
                </a:lnSpc>
                <a:spcAft>
                  <a:spcPts val="600"/>
                </a:spcAft>
              </a:pPr>
              <a:r>
                <a:rPr lang="en-US" sz="1400" dirty="0">
                  <a:solidFill>
                    <a:srgbClr val="FF0000"/>
                  </a:solidFill>
                  <a:latin typeface="Arial" panose="020B0604020202020204" pitchFamily="34" charset="0"/>
                </a:rPr>
                <a:t>HTTP 412</a:t>
              </a:r>
            </a:p>
          </p:txBody>
        </p:sp>
        <p:sp>
          <p:nvSpPr>
            <p:cNvPr id="32" name="Flowchart: Decision 31">
              <a:extLst>
                <a:ext uri="{FF2B5EF4-FFF2-40B4-BE49-F238E27FC236}">
                  <a16:creationId xmlns:a16="http://schemas.microsoft.com/office/drawing/2014/main" id="{33D5C2F8-92CE-4C23-8D1B-566BF83C718C}"/>
                </a:ext>
              </a:extLst>
            </p:cNvPr>
            <p:cNvSpPr/>
            <p:nvPr/>
          </p:nvSpPr>
          <p:spPr bwMode="auto">
            <a:xfrm>
              <a:off x="4160739" y="4780727"/>
              <a:ext cx="1045717" cy="700630"/>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Check </a:t>
              </a:r>
              <a:r>
                <a:rPr lang="en-US" sz="1200" dirty="0" err="1">
                  <a:gradFill>
                    <a:gsLst>
                      <a:gs pos="0">
                        <a:srgbClr val="FFFFFF"/>
                      </a:gs>
                      <a:gs pos="100000">
                        <a:srgbClr val="FFFFFF"/>
                      </a:gs>
                    </a:gsLst>
                    <a:lin ang="5400000" scaled="0"/>
                  </a:gradFill>
                  <a:ea typeface="Segoe UI" pitchFamily="34" charset="0"/>
                  <a:cs typeface="Arial" panose="020B0604020202020204" pitchFamily="34" charset="0"/>
                </a:rPr>
                <a:t>ETag</a:t>
              </a:r>
              <a:endParaRPr lang="en-US" sz="1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385851747"/>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2642A9D-3D27-400A-9844-7377154DD181}"/>
              </a:ext>
            </a:extLst>
          </p:cNvPr>
          <p:cNvSpPr txBox="1">
            <a:spLocks/>
          </p:cNvSpPr>
          <p:nvPr/>
        </p:nvSpPr>
        <p:spPr>
          <a:xfrm>
            <a:off x="536923" y="289958"/>
            <a:ext cx="11655078"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dirty="0">
                <a:gradFill>
                  <a:gsLst>
                    <a:gs pos="1250">
                      <a:srgbClr val="353535"/>
                    </a:gs>
                    <a:gs pos="100000">
                      <a:srgbClr val="353535"/>
                    </a:gs>
                  </a:gsLst>
                  <a:lin ang="5400000" scaled="0"/>
                </a:gradFill>
                <a:latin typeface="Arial" panose="020B0604020202020204" pitchFamily="34" charset="0"/>
                <a:cs typeface="Arial" panose="020B0604020202020204" pitchFamily="34" charset="0"/>
              </a:rPr>
              <a:t>Sample Document</a:t>
            </a:r>
          </a:p>
        </p:txBody>
      </p:sp>
      <p:sp>
        <p:nvSpPr>
          <p:cNvPr id="2" name="Rectangle 1">
            <a:extLst>
              <a:ext uri="{FF2B5EF4-FFF2-40B4-BE49-F238E27FC236}">
                <a16:creationId xmlns:a16="http://schemas.microsoft.com/office/drawing/2014/main" id="{731A58F1-B948-49E2-9D74-CAB7D31B3CDC}"/>
              </a:ext>
            </a:extLst>
          </p:cNvPr>
          <p:cNvSpPr>
            <a:spLocks noChangeArrowheads="1"/>
          </p:cNvSpPr>
          <p:nvPr/>
        </p:nvSpPr>
        <p:spPr bwMode="auto">
          <a:xfrm>
            <a:off x="1320800" y="2166888"/>
            <a:ext cx="927850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rPr>
              <a:t>{</a:t>
            </a:r>
          </a:p>
          <a:p>
            <a:pPr lvl="0" eaLnBrk="0" fontAlgn="base" hangingPunct="0">
              <a:spcBef>
                <a:spcPct val="0"/>
              </a:spcBef>
              <a:spcAft>
                <a:spcPct val="0"/>
              </a:spcAft>
            </a:pPr>
            <a:r>
              <a:rPr lang="en-US" altLang="en-US" dirty="0">
                <a:latin typeface="Arial" panose="020B0604020202020204" pitchFamily="34" charset="0"/>
              </a:rPr>
              <a:t>  "id": "2c9cddbb-a011-4947-94c2-6f8ccf421d2e",</a:t>
            </a:r>
          </a:p>
          <a:p>
            <a:pPr lvl="0" eaLnBrk="0" fontAlgn="base" hangingPunct="0">
              <a:spcBef>
                <a:spcPct val="0"/>
              </a:spcBef>
              <a:spcAft>
                <a:spcPct val="0"/>
              </a:spcAft>
            </a:pPr>
            <a:r>
              <a:rPr lang="en-US" altLang="en-US" dirty="0">
                <a:latin typeface="Arial" panose="020B0604020202020204" pitchFamily="34" charset="0"/>
              </a:rPr>
              <a:t>  "_rid": "o8ExAJlS4xRIAAAAAAAAAA==",</a:t>
            </a:r>
          </a:p>
          <a:p>
            <a:pPr lvl="0" eaLnBrk="0" fontAlgn="base" hangingPunct="0">
              <a:spcBef>
                <a:spcPct val="0"/>
              </a:spcBef>
              <a:spcAft>
                <a:spcPct val="0"/>
              </a:spcAft>
            </a:pPr>
            <a:r>
              <a:rPr lang="en-US" altLang="en-US" dirty="0">
                <a:latin typeface="Arial" panose="020B0604020202020204" pitchFamily="34" charset="0"/>
              </a:rPr>
              <a:t>  "_self": "</a:t>
            </a:r>
            <a:r>
              <a:rPr lang="en-US" altLang="en-US" dirty="0" err="1">
                <a:latin typeface="Arial" panose="020B0604020202020204" pitchFamily="34" charset="0"/>
              </a:rPr>
              <a:t>dbs</a:t>
            </a:r>
            <a:r>
              <a:rPr lang="en-US" altLang="en-US" dirty="0">
                <a:latin typeface="Arial" panose="020B0604020202020204" pitchFamily="34" charset="0"/>
              </a:rPr>
              <a:t>/o8ExAA==/</a:t>
            </a:r>
            <a:r>
              <a:rPr lang="en-US" altLang="en-US" dirty="0" err="1">
                <a:latin typeface="Arial" panose="020B0604020202020204" pitchFamily="34" charset="0"/>
              </a:rPr>
              <a:t>colls</a:t>
            </a:r>
            <a:r>
              <a:rPr lang="en-US" altLang="en-US" dirty="0">
                <a:latin typeface="Arial" panose="020B0604020202020204" pitchFamily="34" charset="0"/>
              </a:rPr>
              <a:t>/o8ExAJlS4xQ=/docs/o8ExAJlS4xRIAAAAAAAAAA==/",</a:t>
            </a:r>
          </a:p>
          <a:p>
            <a:pPr lvl="0" eaLnBrk="0" fontAlgn="base" hangingPunct="0">
              <a:spcBef>
                <a:spcPct val="0"/>
              </a:spcBef>
              <a:spcAft>
                <a:spcPct val="0"/>
              </a:spcAft>
            </a:pPr>
            <a:r>
              <a:rPr lang="en-US" altLang="en-US" dirty="0">
                <a:highlight>
                  <a:srgbClr val="FFFF00"/>
                </a:highlight>
                <a:latin typeface="Arial" panose="020B0604020202020204" pitchFamily="34" charset="0"/>
              </a:rPr>
              <a:t>  "_</a:t>
            </a:r>
            <a:r>
              <a:rPr lang="en-US" altLang="en-US" dirty="0" err="1">
                <a:highlight>
                  <a:srgbClr val="FFFF00"/>
                </a:highlight>
                <a:latin typeface="Arial" panose="020B0604020202020204" pitchFamily="34" charset="0"/>
              </a:rPr>
              <a:t>etag</a:t>
            </a:r>
            <a:r>
              <a:rPr lang="en-US" altLang="en-US" dirty="0">
                <a:highlight>
                  <a:srgbClr val="FFFF00"/>
                </a:highlight>
                <a:latin typeface="Arial" panose="020B0604020202020204" pitchFamily="34" charset="0"/>
              </a:rPr>
              <a:t>": "\"2e004542-0000-0000-0000-5af31e8c0000\"",</a:t>
            </a:r>
          </a:p>
          <a:p>
            <a:pPr lvl="0" eaLnBrk="0" fontAlgn="base" hangingPunct="0">
              <a:spcBef>
                <a:spcPct val="0"/>
              </a:spcBef>
              <a:spcAft>
                <a:spcPct val="0"/>
              </a:spcAft>
            </a:pPr>
            <a:r>
              <a:rPr lang="en-US" altLang="en-US" dirty="0">
                <a:latin typeface="Arial" panose="020B0604020202020204" pitchFamily="34" charset="0"/>
              </a:rPr>
              <a:t>  "_attachments": "attachments/",</a:t>
            </a:r>
          </a:p>
          <a:p>
            <a:pPr lvl="0" eaLnBrk="0" fontAlgn="base" hangingPunct="0">
              <a:spcBef>
                <a:spcPct val="0"/>
              </a:spcBef>
              <a:spcAft>
                <a:spcPct val="0"/>
              </a:spcAft>
            </a:pPr>
            <a:r>
              <a:rPr lang="en-US" altLang="en-US" dirty="0">
                <a:latin typeface="Arial" panose="020B0604020202020204" pitchFamily="34" charset="0"/>
              </a:rPr>
              <a:t>  "_</a:t>
            </a:r>
            <a:r>
              <a:rPr lang="en-US" altLang="en-US" dirty="0" err="1">
                <a:latin typeface="Arial" panose="020B0604020202020204" pitchFamily="34" charset="0"/>
              </a:rPr>
              <a:t>ts</a:t>
            </a:r>
            <a:r>
              <a:rPr lang="en-US" altLang="en-US" dirty="0">
                <a:latin typeface="Arial" panose="020B0604020202020204" pitchFamily="34" charset="0"/>
              </a:rPr>
              <a:t>": 1525882508</a:t>
            </a:r>
          </a:p>
          <a:p>
            <a:pPr lvl="0" eaLnBrk="0" fontAlgn="base" hangingPunct="0">
              <a:spcBef>
                <a:spcPct val="0"/>
              </a:spcBef>
              <a:spcAft>
                <a:spcPct val="0"/>
              </a:spcAft>
            </a:pPr>
            <a:r>
              <a:rPr lang="en-US" altLang="en-US" dirty="0">
                <a:latin typeface="Arial" panose="020B0604020202020204" pitchFamily="34" charset="0"/>
              </a:rPr>
              <a:t>}</a:t>
            </a:r>
          </a:p>
        </p:txBody>
      </p:sp>
    </p:spTree>
    <p:extLst>
      <p:ext uri="{BB962C8B-B14F-4D97-AF65-F5344CB8AC3E}">
        <p14:creationId xmlns:p14="http://schemas.microsoft.com/office/powerpoint/2010/main" val="5870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128819"/>
            <a:ext cx="10515600" cy="1325563"/>
          </a:xfrm>
        </p:spPr>
        <p:txBody>
          <a:bodyPr>
            <a:normAutofit/>
          </a:bodyPr>
          <a:lstStyle/>
          <a:p>
            <a:r>
              <a:rPr lang="en-US" sz="4000" dirty="0">
                <a:latin typeface="Arial" panose="020B0604020202020204" pitchFamily="34" charset="0"/>
                <a:cs typeface="Arial" panose="020B0604020202020204" pitchFamily="34" charset="0"/>
              </a:rPr>
              <a:t>Control Concurrency Using </a:t>
            </a:r>
            <a:r>
              <a:rPr lang="en-US" sz="4000" dirty="0" err="1">
                <a:latin typeface="Arial" panose="020B0604020202020204" pitchFamily="34" charset="0"/>
                <a:cs typeface="Arial" panose="020B0604020202020204" pitchFamily="34" charset="0"/>
              </a:rPr>
              <a:t>Etags</a:t>
            </a:r>
            <a:endParaRPr lang="en-US" sz="4000" dirty="0">
              <a:latin typeface="Arial" panose="020B0604020202020204" pitchFamily="34" charset="0"/>
              <a:cs typeface="Arial" panose="020B0604020202020204" pitchFamily="34" charset="0"/>
            </a:endParaRP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747187"/>
            <a:ext cx="11653522" cy="4462760"/>
          </a:xfrm>
        </p:spPr>
        <p:txBody>
          <a:bodyPr vert="horz" wrap="square" lIns="146304" tIns="91440" rIns="146304" bIns="91440" rtlCol="0" anchor="t">
            <a:spAutoFit/>
          </a:bodyPr>
          <a:lstStyle/>
          <a:p>
            <a:pPr>
              <a:spcBef>
                <a:spcPts val="600"/>
              </a:spcBef>
              <a:spcAft>
                <a:spcPts val="600"/>
              </a:spcAft>
            </a:pPr>
            <a:r>
              <a:rPr lang="en-US" dirty="0"/>
              <a:t>try</a:t>
            </a:r>
          </a:p>
          <a:p>
            <a:pPr>
              <a:spcBef>
                <a:spcPts val="600"/>
              </a:spcBef>
              <a:spcAft>
                <a:spcPts val="600"/>
              </a:spcAft>
            </a:pPr>
            <a:r>
              <a:rPr lang="en-US" dirty="0"/>
              <a:t>{</a:t>
            </a:r>
          </a:p>
          <a:p>
            <a:pPr>
              <a:spcBef>
                <a:spcPts val="600"/>
              </a:spcBef>
              <a:spcAft>
                <a:spcPts val="600"/>
              </a:spcAft>
            </a:pPr>
            <a:r>
              <a:rPr lang="en-US" dirty="0"/>
              <a:t>    var ac = new </a:t>
            </a:r>
            <a:r>
              <a:rPr lang="en-US" dirty="0" err="1"/>
              <a:t>AccessCondition</a:t>
            </a:r>
            <a:r>
              <a:rPr lang="en-US" dirty="0"/>
              <a:t> { Condition = </a:t>
            </a:r>
            <a:r>
              <a:rPr lang="en-US" dirty="0" err="1"/>
              <a:t>readDoc.ETag</a:t>
            </a:r>
            <a:r>
              <a:rPr lang="en-US" dirty="0"/>
              <a:t>, Type = </a:t>
            </a:r>
            <a:r>
              <a:rPr lang="en-US" dirty="0" err="1"/>
              <a:t>AccessConditionType.IfMatch</a:t>
            </a:r>
            <a:r>
              <a:rPr lang="en-US" dirty="0"/>
              <a:t> };</a:t>
            </a:r>
          </a:p>
          <a:p>
            <a:pPr>
              <a:spcBef>
                <a:spcPts val="600"/>
              </a:spcBef>
              <a:spcAft>
                <a:spcPts val="600"/>
              </a:spcAft>
            </a:pPr>
            <a:r>
              <a:rPr lang="en-US" dirty="0"/>
              <a:t>    </a:t>
            </a:r>
            <a:r>
              <a:rPr lang="en-US" dirty="0" err="1"/>
              <a:t>updatedDoc</a:t>
            </a:r>
            <a:r>
              <a:rPr lang="en-US" dirty="0"/>
              <a:t> = await </a:t>
            </a:r>
            <a:r>
              <a:rPr lang="en-US" dirty="0" err="1"/>
              <a:t>client.ReplaceDocumentAsync</a:t>
            </a:r>
            <a:r>
              <a:rPr lang="en-US" dirty="0"/>
              <a:t>(</a:t>
            </a:r>
            <a:r>
              <a:rPr lang="en-US" dirty="0" err="1"/>
              <a:t>readDoc</a:t>
            </a:r>
            <a:r>
              <a:rPr lang="en-US" dirty="0"/>
              <a:t>, new </a:t>
            </a:r>
            <a:r>
              <a:rPr lang="en-US" dirty="0" err="1"/>
              <a:t>RequestOptions</a:t>
            </a:r>
            <a:r>
              <a:rPr lang="en-US" dirty="0"/>
              <a:t> { </a:t>
            </a:r>
            <a:r>
              <a:rPr lang="en-US" dirty="0" err="1"/>
              <a:t>AccessCondition</a:t>
            </a:r>
            <a:r>
              <a:rPr lang="en-US" dirty="0"/>
              <a:t> = ac });</a:t>
            </a:r>
          </a:p>
          <a:p>
            <a:pPr>
              <a:spcBef>
                <a:spcPts val="600"/>
              </a:spcBef>
              <a:spcAft>
                <a:spcPts val="600"/>
              </a:spcAft>
            </a:pPr>
            <a:r>
              <a:rPr lang="en-US" dirty="0"/>
              <a:t>}</a:t>
            </a:r>
          </a:p>
          <a:p>
            <a:pPr>
              <a:spcBef>
                <a:spcPts val="600"/>
              </a:spcBef>
              <a:spcAft>
                <a:spcPts val="600"/>
              </a:spcAft>
            </a:pPr>
            <a:r>
              <a:rPr lang="en-US" dirty="0"/>
              <a:t>catch (</a:t>
            </a:r>
            <a:r>
              <a:rPr lang="en-US" dirty="0" err="1"/>
              <a:t>DocumentClientException</a:t>
            </a:r>
            <a:r>
              <a:rPr lang="en-US" dirty="0"/>
              <a:t> </a:t>
            </a:r>
            <a:r>
              <a:rPr lang="en-US" dirty="0" err="1"/>
              <a:t>dce</a:t>
            </a:r>
            <a:r>
              <a:rPr lang="en-US" dirty="0"/>
              <a:t>)</a:t>
            </a:r>
          </a:p>
          <a:p>
            <a:pPr>
              <a:spcBef>
                <a:spcPts val="600"/>
              </a:spcBef>
              <a:spcAft>
                <a:spcPts val="600"/>
              </a:spcAft>
            </a:pPr>
            <a:r>
              <a:rPr lang="en-US" dirty="0"/>
              <a:t>{</a:t>
            </a:r>
          </a:p>
          <a:p>
            <a:pPr>
              <a:spcBef>
                <a:spcPts val="600"/>
              </a:spcBef>
              <a:spcAft>
                <a:spcPts val="600"/>
              </a:spcAft>
            </a:pPr>
            <a:r>
              <a:rPr lang="en-US" dirty="0"/>
              <a:t>    if (</a:t>
            </a:r>
            <a:r>
              <a:rPr lang="en-US" dirty="0" err="1"/>
              <a:t>dce.StatusCode</a:t>
            </a:r>
            <a:r>
              <a:rPr lang="en-US" dirty="0"/>
              <a:t> == </a:t>
            </a:r>
            <a:r>
              <a:rPr lang="en-US" dirty="0" err="1"/>
              <a:t>HttpStatusCode.PreconditionFailed</a:t>
            </a:r>
            <a:r>
              <a:rPr lang="en-US" dirty="0"/>
              <a:t>)</a:t>
            </a:r>
          </a:p>
          <a:p>
            <a:pPr>
              <a:spcBef>
                <a:spcPts val="600"/>
              </a:spcBef>
              <a:spcAft>
                <a:spcPts val="600"/>
              </a:spcAft>
            </a:pPr>
            <a:r>
              <a:rPr lang="en-US" dirty="0"/>
              <a:t>    {</a:t>
            </a:r>
          </a:p>
          <a:p>
            <a:pPr>
              <a:spcBef>
                <a:spcPts val="600"/>
              </a:spcBef>
              <a:spcAft>
                <a:spcPts val="600"/>
              </a:spcAft>
            </a:pPr>
            <a:r>
              <a:rPr lang="en-US" dirty="0"/>
              <a:t>        </a:t>
            </a:r>
            <a:r>
              <a:rPr lang="en-US" dirty="0" err="1"/>
              <a:t>Console.WriteLine</a:t>
            </a:r>
            <a:r>
              <a:rPr lang="en-US" dirty="0"/>
              <a:t>("Another concurrent process has updated the record");</a:t>
            </a:r>
          </a:p>
          <a:p>
            <a:pPr>
              <a:spcBef>
                <a:spcPts val="600"/>
              </a:spcBef>
              <a:spcAft>
                <a:spcPts val="600"/>
              </a:spcAft>
            </a:pPr>
            <a:r>
              <a:rPr lang="en-US" dirty="0"/>
              <a:t>    }</a:t>
            </a:r>
          </a:p>
          <a:p>
            <a:pPr>
              <a:spcBef>
                <a:spcPts val="600"/>
              </a:spcBef>
              <a:spcAft>
                <a:spcPts val="600"/>
              </a:spcAft>
            </a:pPr>
            <a:r>
              <a:rPr lang="en-US" dirty="0"/>
              <a:t>}</a:t>
            </a:r>
          </a:p>
        </p:txBody>
      </p:sp>
      <p:grpSp>
        <p:nvGrpSpPr>
          <p:cNvPr id="8" name="Group 7">
            <a:extLst>
              <a:ext uri="{FF2B5EF4-FFF2-40B4-BE49-F238E27FC236}">
                <a16:creationId xmlns:a16="http://schemas.microsoft.com/office/drawing/2014/main" id="{D51DB48E-7BD1-433A-B41E-9246FA781CE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D3C02167-D177-44C4-A09B-86E8EDFD8072}"/>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210BEB4-9101-4B09-BE7A-43382D60BAF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2930000106"/>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4B6EBF4-3E1E-4FC1-91A0-CDF980B7533D}"/>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Global Distribution</a:t>
            </a:r>
            <a:endParaRPr lang="en-US" dirty="0"/>
          </a:p>
        </p:txBody>
      </p:sp>
    </p:spTree>
    <p:extLst>
      <p:ext uri="{BB962C8B-B14F-4D97-AF65-F5344CB8AC3E}">
        <p14:creationId xmlns:p14="http://schemas.microsoft.com/office/powerpoint/2010/main" val="38739325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a:t>Multi-Master – Read/Write in any region</a:t>
            </a:r>
          </a:p>
        </p:txBody>
      </p:sp>
      <p:sp>
        <p:nvSpPr>
          <p:cNvPr id="132" name="Text Placeholder 2">
            <a:extLst>
              <a:ext uri="{FF2B5EF4-FFF2-40B4-BE49-F238E27FC236}">
                <a16:creationId xmlns:a16="http://schemas.microsoft.com/office/drawing/2014/main" id="{E0C9721F-816E-41B8-966C-343E5AED34E0}"/>
              </a:ext>
            </a:extLst>
          </p:cNvPr>
          <p:cNvSpPr txBox="1">
            <a:spLocks/>
          </p:cNvSpPr>
          <p:nvPr/>
        </p:nvSpPr>
        <p:spPr>
          <a:xfrm>
            <a:off x="328507" y="1565962"/>
            <a:ext cx="6014235" cy="441313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ct val="20000"/>
              </a:spcBef>
              <a:spcAft>
                <a:spcPts val="0"/>
              </a:spcAft>
              <a:buClrTx/>
              <a:buSzPct val="90000"/>
              <a:buFont typeface="Arial" pitchFamily="34" charset="0"/>
              <a:buNone/>
              <a:tabLst/>
              <a:defRPr/>
            </a:pPr>
            <a:r>
              <a:rPr lang="en-US" sz="1800" dirty="0">
                <a:solidFill>
                  <a:srgbClr val="0078D7"/>
                </a:solidFill>
                <a:latin typeface="Arial" panose="020B0604020202020204" pitchFamily="34" charset="0"/>
                <a:cs typeface="Arial" panose="020B0604020202020204" pitchFamily="34" charset="0"/>
              </a:rPr>
              <a:t>Benefits</a:t>
            </a:r>
            <a:endParaRPr kumimoji="0" lang="en-US" sz="1800" b="1" i="0" u="none" strike="noStrike" kern="1200" cap="none" spc="0" normalizeH="0" baseline="0" noProof="0" dirty="0">
              <a:ln>
                <a:noFill/>
              </a:ln>
              <a:solidFill>
                <a:srgbClr val="0078D7"/>
              </a:solidFill>
              <a:effectLst/>
              <a:uLnTx/>
              <a:uFillTx/>
              <a:latin typeface="Arial" panose="020B0604020202020204" pitchFamily="34" charset="0"/>
              <a:cs typeface="Arial" panose="020B0604020202020204" pitchFamily="34" charset="0"/>
            </a:endParaRP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Write scalability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Low latency (&lt;10ms P99 for 1kb document) writes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99.999% High Availability around the world</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Well-defined consistency models</a:t>
            </a:r>
          </a:p>
          <a:p>
            <a:pPr marL="342900" marR="0" lvl="0" indent="-342900" algn="l" defTabSz="914367" rtl="0" eaLnBrk="1" fontAlgn="auto" latinLnBrk="0" hangingPunct="1">
              <a:lnSpc>
                <a:spcPct val="2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Arial" panose="020B0604020202020204" pitchFamily="34" charset="0"/>
                <a:ea typeface="Segoe UI Semilight" charset="0"/>
                <a:cs typeface="Arial" panose="020B0604020202020204" pitchFamily="34" charset="0"/>
              </a:rPr>
              <a:t>Automatic conflict management</a:t>
            </a:r>
          </a:p>
        </p:txBody>
      </p:sp>
      <p:pic>
        <p:nvPicPr>
          <p:cNvPr id="4" name="Picture 3" descr="A close up of a map&#10;&#10;Description generated with high confidence">
            <a:extLst>
              <a:ext uri="{FF2B5EF4-FFF2-40B4-BE49-F238E27FC236}">
                <a16:creationId xmlns:a16="http://schemas.microsoft.com/office/drawing/2014/main" id="{932AA1E8-155F-4654-A54B-DF296A6C460C}"/>
              </a:ext>
            </a:extLst>
          </p:cNvPr>
          <p:cNvPicPr>
            <a:picLocks noChangeAspect="1"/>
          </p:cNvPicPr>
          <p:nvPr/>
        </p:nvPicPr>
        <p:blipFill>
          <a:blip r:embed="rId3"/>
          <a:stretch>
            <a:fillRect/>
          </a:stretch>
        </p:blipFill>
        <p:spPr>
          <a:xfrm>
            <a:off x="5296529" y="1704239"/>
            <a:ext cx="7656814" cy="4136576"/>
          </a:xfrm>
          <a:prstGeom prst="rect">
            <a:avLst/>
          </a:prstGeom>
        </p:spPr>
      </p:pic>
    </p:spTree>
    <p:extLst>
      <p:ext uri="{BB962C8B-B14F-4D97-AF65-F5344CB8AC3E}">
        <p14:creationId xmlns:p14="http://schemas.microsoft.com/office/powerpoint/2010/main" val="422063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461665"/>
          </a:xfrm>
        </p:spPr>
        <p:txBody>
          <a:bodyPr>
            <a:normAutofit/>
          </a:bodyPr>
          <a:lstStyle/>
          <a:p>
            <a:endParaRPr lang="en-US"/>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Tree>
    <p:extLst>
      <p:ext uri="{BB962C8B-B14F-4D97-AF65-F5344CB8AC3E}">
        <p14:creationId xmlns:p14="http://schemas.microsoft.com/office/powerpoint/2010/main" val="4251734310"/>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9241" y="1925686"/>
            <a:ext cx="11655839" cy="1106970"/>
          </a:xfrm>
        </p:spPr>
        <p:txBody>
          <a:bodyPr/>
          <a:lstStyle/>
          <a:p>
            <a:pPr marL="571500" indent="-571500">
              <a:buFont typeface="Arial" panose="020B0604020202020204" pitchFamily="34" charset="0"/>
              <a:buChar char="•"/>
            </a:pPr>
            <a:r>
              <a:rPr lang="en-US" sz="2800" b="0" dirty="0"/>
              <a:t>Enable multi-master upon account creation</a:t>
            </a:r>
          </a:p>
          <a:p>
            <a:pPr marL="571500" indent="-571500">
              <a:buFont typeface="Arial" panose="020B0604020202020204" pitchFamily="34" charset="0"/>
              <a:buChar char="•"/>
            </a:pPr>
            <a:endParaRPr lang="en-US" sz="3600" dirty="0">
              <a:latin typeface="+mj-lt"/>
            </a:endParaRPr>
          </a:p>
        </p:txBody>
      </p:sp>
      <p:pic>
        <p:nvPicPr>
          <p:cNvPr id="4" name="Picture 3">
            <a:extLst>
              <a:ext uri="{FF2B5EF4-FFF2-40B4-BE49-F238E27FC236}">
                <a16:creationId xmlns:a16="http://schemas.microsoft.com/office/drawing/2014/main" id="{9FAAC705-D8E2-471C-B813-2A53B28F7657}"/>
              </a:ext>
            </a:extLst>
          </p:cNvPr>
          <p:cNvPicPr>
            <a:picLocks noChangeAspect="1"/>
          </p:cNvPicPr>
          <p:nvPr/>
        </p:nvPicPr>
        <p:blipFill rotWithShape="1">
          <a:blip r:embed="rId2"/>
          <a:srcRect r="45565"/>
          <a:stretch/>
        </p:blipFill>
        <p:spPr>
          <a:xfrm>
            <a:off x="1111070" y="2970894"/>
            <a:ext cx="4984930" cy="3141068"/>
          </a:xfrm>
          <a:prstGeom prst="rect">
            <a:avLst/>
          </a:prstGeom>
        </p:spPr>
      </p:pic>
    </p:spTree>
    <p:extLst>
      <p:ext uri="{BB962C8B-B14F-4D97-AF65-F5344CB8AC3E}">
        <p14:creationId xmlns:p14="http://schemas.microsoft.com/office/powerpoint/2010/main" val="3473140703"/>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8081" y="1533923"/>
            <a:ext cx="11655839" cy="1106970"/>
          </a:xfrm>
        </p:spPr>
        <p:txBody>
          <a:bodyPr/>
          <a:lstStyle/>
          <a:p>
            <a:pPr marL="571500" indent="-571500">
              <a:buFont typeface="Arial" panose="020B0604020202020204" pitchFamily="34" charset="0"/>
              <a:buChar char="•"/>
            </a:pPr>
            <a:r>
              <a:rPr lang="en-US" sz="2800" b="0" dirty="0"/>
              <a:t>Add desired regions via Portal</a:t>
            </a:r>
          </a:p>
          <a:p>
            <a:pPr marL="571500" indent="-571500">
              <a:buFont typeface="Arial" panose="020B0604020202020204" pitchFamily="34" charset="0"/>
              <a:buChar char="•"/>
            </a:pPr>
            <a:endParaRPr lang="en-US" sz="3600" dirty="0">
              <a:latin typeface="+mj-lt"/>
            </a:endParaRPr>
          </a:p>
        </p:txBody>
      </p:sp>
      <p:pic>
        <p:nvPicPr>
          <p:cNvPr id="5" name="Picture 4">
            <a:extLst>
              <a:ext uri="{FF2B5EF4-FFF2-40B4-BE49-F238E27FC236}">
                <a16:creationId xmlns:a16="http://schemas.microsoft.com/office/drawing/2014/main" id="{2CD09D82-C959-4A46-9E4B-A7F4FE86CBF9}"/>
              </a:ext>
            </a:extLst>
          </p:cNvPr>
          <p:cNvPicPr>
            <a:picLocks noChangeAspect="1"/>
          </p:cNvPicPr>
          <p:nvPr/>
        </p:nvPicPr>
        <p:blipFill>
          <a:blip r:embed="rId2"/>
          <a:stretch>
            <a:fillRect/>
          </a:stretch>
        </p:blipFill>
        <p:spPr>
          <a:xfrm>
            <a:off x="1179095" y="2093073"/>
            <a:ext cx="5265248" cy="4570311"/>
          </a:xfrm>
          <a:prstGeom prst="rect">
            <a:avLst/>
          </a:prstGeom>
        </p:spPr>
      </p:pic>
    </p:spTree>
    <p:extLst>
      <p:ext uri="{BB962C8B-B14F-4D97-AF65-F5344CB8AC3E}">
        <p14:creationId xmlns:p14="http://schemas.microsoft.com/office/powerpoint/2010/main" val="1025545316"/>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4DA-6665-4D14-9FAF-F1DBEF15917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How to use it</a:t>
            </a:r>
          </a:p>
        </p:txBody>
      </p:sp>
      <p:sp>
        <p:nvSpPr>
          <p:cNvPr id="3" name="Text Placeholder 2">
            <a:extLst>
              <a:ext uri="{FF2B5EF4-FFF2-40B4-BE49-F238E27FC236}">
                <a16:creationId xmlns:a16="http://schemas.microsoft.com/office/drawing/2014/main" id="{EACD16F3-3925-473F-915E-0C14FA4CEA4E}"/>
              </a:ext>
            </a:extLst>
          </p:cNvPr>
          <p:cNvSpPr>
            <a:spLocks noGrp="1"/>
          </p:cNvSpPr>
          <p:nvPr>
            <p:ph type="body" sz="quarter" idx="10"/>
          </p:nvPr>
        </p:nvSpPr>
        <p:spPr>
          <a:xfrm>
            <a:off x="269241" y="1477462"/>
            <a:ext cx="11655839" cy="480131"/>
          </a:xfrm>
        </p:spPr>
        <p:txBody>
          <a:bodyPr/>
          <a:lstStyle/>
          <a:p>
            <a:pPr marL="571500" indent="-571500">
              <a:buFont typeface="Arial" panose="020B0604020202020204" pitchFamily="34" charset="0"/>
              <a:buChar char="•"/>
            </a:pPr>
            <a:r>
              <a:rPr lang="en-US" sz="2800" b="0" dirty="0"/>
              <a:t>Add preferred regions in SDK</a:t>
            </a:r>
          </a:p>
        </p:txBody>
      </p:sp>
      <p:pic>
        <p:nvPicPr>
          <p:cNvPr id="5" name="Picture 4">
            <a:extLst>
              <a:ext uri="{FF2B5EF4-FFF2-40B4-BE49-F238E27FC236}">
                <a16:creationId xmlns:a16="http://schemas.microsoft.com/office/drawing/2014/main" id="{719F7CC5-7145-4F60-BE33-5C1375D93A64}"/>
              </a:ext>
            </a:extLst>
          </p:cNvPr>
          <p:cNvPicPr>
            <a:picLocks noChangeAspect="1"/>
          </p:cNvPicPr>
          <p:nvPr/>
        </p:nvPicPr>
        <p:blipFill>
          <a:blip r:embed="rId2"/>
          <a:stretch>
            <a:fillRect/>
          </a:stretch>
        </p:blipFill>
        <p:spPr>
          <a:xfrm>
            <a:off x="745893" y="1991446"/>
            <a:ext cx="8107822" cy="4614728"/>
          </a:xfrm>
          <a:prstGeom prst="rect">
            <a:avLst/>
          </a:prstGeom>
        </p:spPr>
      </p:pic>
    </p:spTree>
    <p:extLst>
      <p:ext uri="{BB962C8B-B14F-4D97-AF65-F5344CB8AC3E}">
        <p14:creationId xmlns:p14="http://schemas.microsoft.com/office/powerpoint/2010/main" val="1811305300"/>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5B7C9-3340-411D-A3A9-2DA16CDE323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What happens if region goes down?</a:t>
            </a:r>
          </a:p>
        </p:txBody>
      </p:sp>
      <p:graphicFrame>
        <p:nvGraphicFramePr>
          <p:cNvPr id="4" name="Table 3">
            <a:extLst>
              <a:ext uri="{FF2B5EF4-FFF2-40B4-BE49-F238E27FC236}">
                <a16:creationId xmlns:a16="http://schemas.microsoft.com/office/drawing/2014/main" id="{07AD9B7A-89C7-4A60-B8A8-90F7ABBAFF87}"/>
              </a:ext>
            </a:extLst>
          </p:cNvPr>
          <p:cNvGraphicFramePr>
            <a:graphicFrameLocks noGrp="1"/>
          </p:cNvGraphicFramePr>
          <p:nvPr>
            <p:extLst>
              <p:ext uri="{D42A27DB-BD31-4B8C-83A1-F6EECF244321}">
                <p14:modId xmlns:p14="http://schemas.microsoft.com/office/powerpoint/2010/main" val="1348691323"/>
              </p:ext>
            </p:extLst>
          </p:nvPr>
        </p:nvGraphicFramePr>
        <p:xfrm>
          <a:off x="580571" y="1660071"/>
          <a:ext cx="10958286" cy="4757133"/>
        </p:xfrm>
        <a:graphic>
          <a:graphicData uri="http://schemas.openxmlformats.org/drawingml/2006/table">
            <a:tbl>
              <a:tblPr firstRow="1" bandRow="1">
                <a:tableStyleId>{5C22544A-7EE6-4342-B048-85BDC9FD1C3A}</a:tableStyleId>
              </a:tblPr>
              <a:tblGrid>
                <a:gridCol w="3652762">
                  <a:extLst>
                    <a:ext uri="{9D8B030D-6E8A-4147-A177-3AD203B41FA5}">
                      <a16:colId xmlns:a16="http://schemas.microsoft.com/office/drawing/2014/main" val="1568949128"/>
                    </a:ext>
                  </a:extLst>
                </a:gridCol>
                <a:gridCol w="3652762">
                  <a:extLst>
                    <a:ext uri="{9D8B030D-6E8A-4147-A177-3AD203B41FA5}">
                      <a16:colId xmlns:a16="http://schemas.microsoft.com/office/drawing/2014/main" val="42518321"/>
                    </a:ext>
                  </a:extLst>
                </a:gridCol>
                <a:gridCol w="3652762">
                  <a:extLst>
                    <a:ext uri="{9D8B030D-6E8A-4147-A177-3AD203B41FA5}">
                      <a16:colId xmlns:a16="http://schemas.microsoft.com/office/drawing/2014/main" val="4019442188"/>
                    </a:ext>
                  </a:extLst>
                </a:gridCol>
              </a:tblGrid>
              <a:tr h="519171">
                <a:tc>
                  <a:txBody>
                    <a:bodyPr/>
                    <a:lstStyle/>
                    <a:p>
                      <a:r>
                        <a:rPr lang="en-US" sz="2400"/>
                        <a:t>Account type</a:t>
                      </a:r>
                    </a:p>
                  </a:txBody>
                  <a:tcPr/>
                </a:tc>
                <a:tc>
                  <a:txBody>
                    <a:bodyPr/>
                    <a:lstStyle/>
                    <a:p>
                      <a:r>
                        <a:rPr lang="en-US" sz="2400"/>
                        <a:t>Region goes down</a:t>
                      </a:r>
                    </a:p>
                  </a:txBody>
                  <a:tcPr/>
                </a:tc>
                <a:tc>
                  <a:txBody>
                    <a:bodyPr/>
                    <a:lstStyle/>
                    <a:p>
                      <a:r>
                        <a:rPr lang="en-US" sz="2400"/>
                        <a:t>What happens?</a:t>
                      </a:r>
                    </a:p>
                  </a:txBody>
                  <a:tcPr/>
                </a:tc>
                <a:extLst>
                  <a:ext uri="{0D108BD9-81ED-4DB2-BD59-A6C34878D82A}">
                    <a16:rowId xmlns:a16="http://schemas.microsoft.com/office/drawing/2014/main" val="1186522697"/>
                  </a:ext>
                </a:extLst>
              </a:tr>
              <a:tr h="2010900">
                <a:tc>
                  <a:txBody>
                    <a:bodyPr/>
                    <a:lstStyle/>
                    <a:p>
                      <a:r>
                        <a:rPr lang="en-US" sz="2400"/>
                        <a:t>Single-master</a:t>
                      </a:r>
                    </a:p>
                  </a:txBody>
                  <a:tcPr/>
                </a:tc>
                <a:tc>
                  <a:txBody>
                    <a:bodyPr/>
                    <a:lstStyle/>
                    <a:p>
                      <a:r>
                        <a:rPr lang="en-US" sz="2400"/>
                        <a:t>Write</a:t>
                      </a:r>
                    </a:p>
                  </a:txBody>
                  <a:tcPr/>
                </a:tc>
                <a:tc>
                  <a:txBody>
                    <a:bodyPr/>
                    <a:lstStyle/>
                    <a:p>
                      <a:r>
                        <a:rPr lang="en-US" sz="2400"/>
                        <a:t>Customer needs to enable automatic failover</a:t>
                      </a:r>
                    </a:p>
                    <a:p>
                      <a:endParaRPr lang="en-US" sz="2400"/>
                    </a:p>
                    <a:p>
                      <a:r>
                        <a:rPr lang="en-US" sz="2400"/>
                        <a:t>Read region will be promoted to write region </a:t>
                      </a:r>
                    </a:p>
                  </a:txBody>
                  <a:tcPr/>
                </a:tc>
                <a:extLst>
                  <a:ext uri="{0D108BD9-81ED-4DB2-BD59-A6C34878D82A}">
                    <a16:rowId xmlns:a16="http://schemas.microsoft.com/office/drawing/2014/main" val="925854141"/>
                  </a:ext>
                </a:extLst>
              </a:tr>
              <a:tr h="519171">
                <a:tc>
                  <a:txBody>
                    <a:bodyPr/>
                    <a:lstStyle/>
                    <a:p>
                      <a:endParaRPr lang="en-US" sz="2400"/>
                    </a:p>
                  </a:txBody>
                  <a:tcPr/>
                </a:tc>
                <a:tc>
                  <a:txBody>
                    <a:bodyPr/>
                    <a:lstStyle/>
                    <a:p>
                      <a:r>
                        <a:rPr lang="en-US" sz="2400"/>
                        <a:t>Read</a:t>
                      </a:r>
                    </a:p>
                  </a:txBody>
                  <a:tcPr/>
                </a:tc>
                <a:tc>
                  <a:txBody>
                    <a:bodyPr/>
                    <a:lstStyle/>
                    <a:p>
                      <a:r>
                        <a:rPr lang="en-US" sz="2400"/>
                        <a:t>SDK routes to next preferred region, or write region if none set</a:t>
                      </a:r>
                    </a:p>
                  </a:txBody>
                  <a:tcPr/>
                </a:tc>
                <a:extLst>
                  <a:ext uri="{0D108BD9-81ED-4DB2-BD59-A6C34878D82A}">
                    <a16:rowId xmlns:a16="http://schemas.microsoft.com/office/drawing/2014/main" val="2643505570"/>
                  </a:ext>
                </a:extLst>
              </a:tr>
              <a:tr h="519171">
                <a:tc>
                  <a:txBody>
                    <a:bodyPr/>
                    <a:lstStyle/>
                    <a:p>
                      <a:r>
                        <a:rPr lang="en-US" sz="2400"/>
                        <a:t>Multi-master</a:t>
                      </a:r>
                    </a:p>
                  </a:txBody>
                  <a:tcPr/>
                </a:tc>
                <a:tc>
                  <a:txBody>
                    <a:bodyPr/>
                    <a:lstStyle/>
                    <a:p>
                      <a:r>
                        <a:rPr lang="en-US" sz="2400"/>
                        <a:t>Write</a:t>
                      </a:r>
                    </a:p>
                  </a:txBody>
                  <a:tcPr/>
                </a:tc>
                <a:tc rowSpan="2">
                  <a:txBody>
                    <a:bodyPr/>
                    <a:lstStyle/>
                    <a:p>
                      <a:r>
                        <a:rPr lang="en-US" sz="2400"/>
                        <a:t>SDK routes to next preferred region</a:t>
                      </a:r>
                    </a:p>
                  </a:txBody>
                  <a:tcPr/>
                </a:tc>
                <a:extLst>
                  <a:ext uri="{0D108BD9-81ED-4DB2-BD59-A6C34878D82A}">
                    <a16:rowId xmlns:a16="http://schemas.microsoft.com/office/drawing/2014/main" val="4219998778"/>
                  </a:ext>
                </a:extLst>
              </a:tr>
              <a:tr h="519171">
                <a:tc>
                  <a:txBody>
                    <a:bodyPr/>
                    <a:lstStyle/>
                    <a:p>
                      <a:endParaRPr lang="en-US" sz="2400"/>
                    </a:p>
                  </a:txBody>
                  <a:tcPr/>
                </a:tc>
                <a:tc>
                  <a:txBody>
                    <a:bodyPr/>
                    <a:lstStyle/>
                    <a:p>
                      <a:r>
                        <a:rPr lang="en-US" sz="2400"/>
                        <a:t>Read</a:t>
                      </a:r>
                    </a:p>
                  </a:txBody>
                  <a:tcPr/>
                </a:tc>
                <a:tc vMerge="1">
                  <a:txBody>
                    <a:bodyPr/>
                    <a:lstStyle/>
                    <a:p>
                      <a:endParaRPr lang="en-US" sz="2400"/>
                    </a:p>
                  </a:txBody>
                  <a:tcPr/>
                </a:tc>
                <a:extLst>
                  <a:ext uri="{0D108BD9-81ED-4DB2-BD59-A6C34878D82A}">
                    <a16:rowId xmlns:a16="http://schemas.microsoft.com/office/drawing/2014/main" val="1286063526"/>
                  </a:ext>
                </a:extLst>
              </a:tr>
            </a:tbl>
          </a:graphicData>
        </a:graphic>
      </p:graphicFrame>
    </p:spTree>
    <p:extLst>
      <p:ext uri="{BB962C8B-B14F-4D97-AF65-F5344CB8AC3E}">
        <p14:creationId xmlns:p14="http://schemas.microsoft.com/office/powerpoint/2010/main" val="2902974584"/>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8222D-6523-444D-8E2D-8A9922FE1E6E}"/>
              </a:ext>
            </a:extLst>
          </p:cNvPr>
          <p:cNvSpPr>
            <a:spLocks noGrp="1"/>
          </p:cNvSpPr>
          <p:nvPr>
            <p:ph type="title"/>
          </p:nvPr>
        </p:nvSpPr>
        <p:spPr>
          <a:xfrm>
            <a:off x="269240" y="289511"/>
            <a:ext cx="11655840" cy="1107996"/>
          </a:xfrm>
        </p:spPr>
        <p:txBody>
          <a:bodyPr>
            <a:normAutofit/>
          </a:bodyPr>
          <a:lstStyle/>
          <a:p>
            <a:r>
              <a:rPr lang="en-US" sz="4000" dirty="0">
                <a:latin typeface="Arial" panose="020B0604020202020204" pitchFamily="34" charset="0"/>
                <a:cs typeface="Arial" panose="020B0604020202020204" pitchFamily="34" charset="0"/>
              </a:rPr>
              <a:t>Consistency</a:t>
            </a:r>
          </a:p>
        </p:txBody>
      </p:sp>
      <p:sp>
        <p:nvSpPr>
          <p:cNvPr id="3" name="Text Placeholder 2">
            <a:extLst>
              <a:ext uri="{FF2B5EF4-FFF2-40B4-BE49-F238E27FC236}">
                <a16:creationId xmlns:a16="http://schemas.microsoft.com/office/drawing/2014/main" id="{509DEC7C-467E-4CB3-8156-E9917A6B4207}"/>
              </a:ext>
            </a:extLst>
          </p:cNvPr>
          <p:cNvSpPr>
            <a:spLocks noGrp="1"/>
          </p:cNvSpPr>
          <p:nvPr>
            <p:ph type="body" sz="quarter" idx="10"/>
          </p:nvPr>
        </p:nvSpPr>
        <p:spPr>
          <a:xfrm>
            <a:off x="268080" y="1650170"/>
            <a:ext cx="11655839" cy="3970318"/>
          </a:xfrm>
        </p:spPr>
        <p:txBody>
          <a:bodyPr/>
          <a:lstStyle/>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In a distributed system, where data is being replicated across regions, what version of data do readers see?</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Latest version?</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Old version?</a:t>
            </a:r>
          </a:p>
          <a:p>
            <a:pPr defTabSz="914377">
              <a:spcBef>
                <a:spcPts val="0"/>
              </a:spcBef>
              <a:buSzTx/>
              <a:defRPr/>
            </a:pPr>
            <a:endParaRPr lang="en-US" sz="2800" b="0" dirty="0">
              <a:solidFill>
                <a:prstClr val="black"/>
              </a:solidFill>
              <a:latin typeface="Arial" panose="020B0604020202020204" pitchFamily="34" charset="0"/>
              <a:cs typeface="Arial" panose="020B0604020202020204" pitchFamily="34" charset="0"/>
            </a:endParaRPr>
          </a:p>
          <a:p>
            <a:pPr defTabSz="914377">
              <a:spcBef>
                <a:spcPts val="0"/>
              </a:spcBef>
              <a:buSzTx/>
              <a:defRPr/>
            </a:pPr>
            <a:r>
              <a:rPr lang="en-US" sz="2800" b="0" dirty="0">
                <a:solidFill>
                  <a:prstClr val="black"/>
                </a:solidFill>
                <a:latin typeface="Arial" panose="020B0604020202020204" pitchFamily="34" charset="0"/>
                <a:cs typeface="Arial" panose="020B0604020202020204" pitchFamily="34" charset="0"/>
              </a:rPr>
              <a:t>Answer: Depends on consistency level</a:t>
            </a:r>
            <a:endParaRPr lang="en-US" sz="2800" b="0" dirty="0">
              <a:latin typeface="Arial" panose="020B0604020202020204" pitchFamily="34" charset="0"/>
              <a:cs typeface="Arial" panose="020B0604020202020204" pitchFamily="34" charset="0"/>
            </a:endParaRPr>
          </a:p>
          <a:p>
            <a:pPr marL="514338" indent="-514338" defTabSz="914377">
              <a:spcBef>
                <a:spcPts val="0"/>
              </a:spcBef>
              <a:buSzTx/>
              <a:buAutoNum type="arabicParenR"/>
              <a:defRPr/>
            </a:pPr>
            <a:endParaRPr lang="en-US" sz="2800" b="0" dirty="0">
              <a:solidFill>
                <a:prstClr val="black"/>
              </a:solidFill>
              <a:latin typeface="Arial" panose="020B0604020202020204" pitchFamily="34" charset="0"/>
              <a:cs typeface="Arial" panose="020B0604020202020204" pitchFamily="34" charset="0"/>
            </a:endParaRPr>
          </a:p>
          <a:p>
            <a:pPr marL="514338" indent="-514338" defTabSz="914377">
              <a:spcBef>
                <a:spcPts val="0"/>
              </a:spcBef>
              <a:buSzTx/>
              <a:buAutoNum type="arabicParenR"/>
              <a:defRPr/>
            </a:pPr>
            <a:endParaRPr lang="en-US" sz="28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665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64555" y="2228929"/>
            <a:ext cx="10625304" cy="633625"/>
          </a:xfrm>
          <a:prstGeom prst="rect">
            <a:avLst/>
          </a:prstGeom>
          <a:noFill/>
        </p:spPr>
        <p:txBody>
          <a:bodyPr wrap="square" rtlCol="0">
            <a:spAutoFit/>
          </a:bodyPr>
          <a:lstStyle/>
          <a:p>
            <a:pPr algn="ctr" defTabSz="914225">
              <a:defRPr/>
            </a:pPr>
            <a:r>
              <a:rPr lang="en-US" sz="3529" dirty="0">
                <a:solidFill>
                  <a:srgbClr val="00B0F0"/>
                </a:solidFill>
                <a:latin typeface="Arial" panose="020B0604020202020204" pitchFamily="34" charset="0"/>
                <a:cs typeface="Arial" panose="020B0604020202020204" pitchFamily="34" charset="0"/>
              </a:rPr>
              <a:t>A</a:t>
            </a:r>
            <a:r>
              <a:rPr lang="en-US" sz="3529" b="1" u="sng" dirty="0">
                <a:solidFill>
                  <a:srgbClr val="00B0F0"/>
                </a:solidFill>
                <a:latin typeface="Arial" panose="020B0604020202020204" pitchFamily="34" charset="0"/>
                <a:cs typeface="Arial" panose="020B0604020202020204" pitchFamily="34" charset="0"/>
              </a:rPr>
              <a:t>C</a:t>
            </a:r>
            <a:r>
              <a:rPr lang="en-US" sz="3529" dirty="0">
                <a:solidFill>
                  <a:srgbClr val="00B0F0"/>
                </a:solidFill>
                <a:latin typeface="Arial" panose="020B0604020202020204" pitchFamily="34" charset="0"/>
                <a:cs typeface="Arial" panose="020B0604020202020204" pitchFamily="34" charset="0"/>
              </a:rPr>
              <a:t>ID != </a:t>
            </a:r>
            <a:r>
              <a:rPr lang="en-US" sz="3529" b="1" u="sng" dirty="0">
                <a:solidFill>
                  <a:srgbClr val="00B0F0"/>
                </a:solidFill>
                <a:latin typeface="Arial" panose="020B0604020202020204" pitchFamily="34" charset="0"/>
                <a:cs typeface="Arial" panose="020B0604020202020204" pitchFamily="34" charset="0"/>
              </a:rPr>
              <a:t>C</a:t>
            </a:r>
            <a:r>
              <a:rPr lang="en-US" sz="3529" dirty="0">
                <a:solidFill>
                  <a:srgbClr val="00B0F0"/>
                </a:solidFill>
                <a:latin typeface="Arial" panose="020B0604020202020204" pitchFamily="34" charset="0"/>
                <a:cs typeface="Arial" panose="020B0604020202020204" pitchFamily="34" charset="0"/>
              </a:rPr>
              <a:t>AP</a:t>
            </a:r>
            <a:endParaRPr lang="en-US" sz="3529" u="sng" dirty="0">
              <a:solidFill>
                <a:srgbClr val="00B0F0"/>
              </a:solidFill>
              <a:latin typeface="Arial" panose="020B0604020202020204" pitchFamily="34" charset="0"/>
              <a:cs typeface="Arial" panose="020B0604020202020204" pitchFamily="34" charset="0"/>
            </a:endParaRPr>
          </a:p>
        </p:txBody>
      </p:sp>
      <p:sp>
        <p:nvSpPr>
          <p:cNvPr id="3" name="TextBox 2"/>
          <p:cNvSpPr txBox="1"/>
          <p:nvPr/>
        </p:nvSpPr>
        <p:spPr>
          <a:xfrm>
            <a:off x="1113439" y="3570185"/>
            <a:ext cx="10625304" cy="362072"/>
          </a:xfrm>
          <a:prstGeom prst="rect">
            <a:avLst/>
          </a:prstGeom>
          <a:noFill/>
        </p:spPr>
        <p:txBody>
          <a:bodyPr wrap="square" rtlCol="0">
            <a:spAutoFit/>
          </a:bodyPr>
          <a:lstStyle/>
          <a:p>
            <a:pPr algn="ctr" defTabSz="914225">
              <a:defRPr/>
            </a:pPr>
            <a:r>
              <a:rPr lang="en-US" sz="1765" dirty="0">
                <a:solidFill>
                  <a:srgbClr val="505050"/>
                </a:solidFill>
                <a:latin typeface="Arial" panose="020B0604020202020204" pitchFamily="34" charset="0"/>
              </a:rPr>
              <a:t>Consistency </a:t>
            </a:r>
            <a:r>
              <a:rPr lang="en-US" sz="1765" dirty="0" err="1">
                <a:solidFill>
                  <a:srgbClr val="505050"/>
                </a:solidFill>
                <a:latin typeface="Arial" panose="020B0604020202020204" pitchFamily="34" charset="0"/>
              </a:rPr>
              <a:t>w.r.t.</a:t>
            </a:r>
            <a:r>
              <a:rPr lang="en-US" sz="1765" dirty="0">
                <a:solidFill>
                  <a:srgbClr val="505050"/>
                </a:solidFill>
                <a:latin typeface="Arial" panose="020B0604020202020204" pitchFamily="34" charset="0"/>
              </a:rPr>
              <a:t> Transactions is </a:t>
            </a:r>
            <a:r>
              <a:rPr lang="en-US" sz="1765" b="1" u="sng" dirty="0">
                <a:solidFill>
                  <a:srgbClr val="505050"/>
                </a:solidFill>
                <a:latin typeface="Arial" panose="020B0604020202020204" pitchFamily="34" charset="0"/>
              </a:rPr>
              <a:t>NOT</a:t>
            </a:r>
            <a:r>
              <a:rPr lang="en-US" sz="1765" dirty="0">
                <a:solidFill>
                  <a:srgbClr val="505050"/>
                </a:solidFill>
                <a:latin typeface="Arial" panose="020B0604020202020204" pitchFamily="34" charset="0"/>
              </a:rPr>
              <a:t> the same thing as Consistency </a:t>
            </a:r>
            <a:r>
              <a:rPr lang="en-US" sz="1765" dirty="0" err="1">
                <a:solidFill>
                  <a:srgbClr val="505050"/>
                </a:solidFill>
                <a:latin typeface="Arial" panose="020B0604020202020204" pitchFamily="34" charset="0"/>
              </a:rPr>
              <a:t>w.r.t.</a:t>
            </a:r>
            <a:r>
              <a:rPr lang="en-US" sz="1765" dirty="0">
                <a:solidFill>
                  <a:srgbClr val="505050"/>
                </a:solidFill>
                <a:latin typeface="Arial" panose="020B0604020202020204" pitchFamily="34" charset="0"/>
              </a:rPr>
              <a:t> Replication.</a:t>
            </a:r>
            <a:endParaRPr lang="en-US" sz="1961" dirty="0">
              <a:solidFill>
                <a:srgbClr val="D83B01"/>
              </a:solidFill>
              <a:latin typeface="Arial" panose="020B0604020202020204" pitchFamily="34" charset="0"/>
              <a:cs typeface="Arial" panose="020B0604020202020204" pitchFamily="34" charset="0"/>
            </a:endParaRPr>
          </a:p>
        </p:txBody>
      </p:sp>
      <p:cxnSp>
        <p:nvCxnSpPr>
          <p:cNvPr id="6" name="Straight Arrow Connector 5">
            <a:extLst>
              <a:ext uri="{FF2B5EF4-FFF2-40B4-BE49-F238E27FC236}">
                <a16:creationId xmlns:a16="http://schemas.microsoft.com/office/drawing/2014/main" id="{57F8303C-5334-4233-B238-35BB36ED40D5}"/>
              </a:ext>
            </a:extLst>
          </p:cNvPr>
          <p:cNvCxnSpPr/>
          <p:nvPr/>
        </p:nvCxnSpPr>
        <p:spPr>
          <a:xfrm flipV="1">
            <a:off x="4279900" y="3981450"/>
            <a:ext cx="50800" cy="6921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C367C3F-624A-4F6D-A050-A10D5CD8AB7A}"/>
              </a:ext>
            </a:extLst>
          </p:cNvPr>
          <p:cNvCxnSpPr/>
          <p:nvPr/>
        </p:nvCxnSpPr>
        <p:spPr>
          <a:xfrm flipV="1">
            <a:off x="9779000" y="4083050"/>
            <a:ext cx="76200" cy="660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B071CA0-C368-4ABF-BA50-03BD12B3296E}"/>
              </a:ext>
            </a:extLst>
          </p:cNvPr>
          <p:cNvSpPr txBox="1"/>
          <p:nvPr/>
        </p:nvSpPr>
        <p:spPr>
          <a:xfrm>
            <a:off x="1779032" y="4772283"/>
            <a:ext cx="4780518" cy="646331"/>
          </a:xfrm>
          <a:prstGeom prst="rect">
            <a:avLst/>
          </a:prstGeom>
          <a:noFill/>
        </p:spPr>
        <p:txBody>
          <a:bodyPr wrap="square" rtlCol="0">
            <a:spAutoFit/>
          </a:bodyPr>
          <a:lstStyle/>
          <a:p>
            <a:r>
              <a:rPr lang="en-US" i="1" dirty="0"/>
              <a:t>this is about moving from one valid state to another for a single given transaction</a:t>
            </a:r>
          </a:p>
        </p:txBody>
      </p:sp>
      <p:sp>
        <p:nvSpPr>
          <p:cNvPr id="10" name="TextBox 9">
            <a:extLst>
              <a:ext uri="{FF2B5EF4-FFF2-40B4-BE49-F238E27FC236}">
                <a16:creationId xmlns:a16="http://schemas.microsoft.com/office/drawing/2014/main" id="{8997133E-6AA6-47A9-80B2-8C0A0CCCFB0B}"/>
              </a:ext>
            </a:extLst>
          </p:cNvPr>
          <p:cNvSpPr txBox="1"/>
          <p:nvPr/>
        </p:nvSpPr>
        <p:spPr>
          <a:xfrm>
            <a:off x="7661275" y="4774347"/>
            <a:ext cx="4235450" cy="646331"/>
          </a:xfrm>
          <a:prstGeom prst="rect">
            <a:avLst/>
          </a:prstGeom>
          <a:noFill/>
        </p:spPr>
        <p:txBody>
          <a:bodyPr wrap="square" rtlCol="0">
            <a:spAutoFit/>
          </a:bodyPr>
          <a:lstStyle/>
          <a:p>
            <a:r>
              <a:rPr lang="en-US" i="1" dirty="0"/>
              <a:t>this about getting a consistent view across replicated copies of data</a:t>
            </a:r>
          </a:p>
        </p:txBody>
      </p:sp>
    </p:spTree>
    <p:extLst>
      <p:ext uri="{BB962C8B-B14F-4D97-AF65-F5344CB8AC3E}">
        <p14:creationId xmlns:p14="http://schemas.microsoft.com/office/powerpoint/2010/main" val="32472499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AA4E0D-CD21-4E0F-AAC5-D97387289E97}"/>
              </a:ext>
            </a:extLst>
          </p:cNvPr>
          <p:cNvSpPr>
            <a:spLocks noGrp="1"/>
          </p:cNvSpPr>
          <p:nvPr>
            <p:ph type="title"/>
          </p:nvPr>
        </p:nvSpPr>
        <p:spPr>
          <a:xfrm>
            <a:off x="741947" y="24063"/>
            <a:ext cx="10515600" cy="1325563"/>
          </a:xfrm>
        </p:spPr>
        <p:txBody>
          <a:bodyPr>
            <a:normAutofit/>
          </a:bodyPr>
          <a:lstStyle/>
          <a:p>
            <a:r>
              <a:rPr lang="en-US" sz="4000" dirty="0">
                <a:latin typeface="Arial" panose="020B0604020202020204" pitchFamily="34" charset="0"/>
                <a:cs typeface="Arial" panose="020B0604020202020204" pitchFamily="34" charset="0"/>
              </a:rPr>
              <a:t>CAP Theorem</a:t>
            </a:r>
          </a:p>
        </p:txBody>
      </p:sp>
      <p:sp>
        <p:nvSpPr>
          <p:cNvPr id="9" name="Content Placeholder 2">
            <a:extLst>
              <a:ext uri="{FF2B5EF4-FFF2-40B4-BE49-F238E27FC236}">
                <a16:creationId xmlns:a16="http://schemas.microsoft.com/office/drawing/2014/main" id="{EF0F898E-6177-433E-8510-C2B2BF7179CB}"/>
              </a:ext>
            </a:extLst>
          </p:cNvPr>
          <p:cNvSpPr txBox="1">
            <a:spLocks/>
          </p:cNvSpPr>
          <p:nvPr/>
        </p:nvSpPr>
        <p:spPr>
          <a:xfrm>
            <a:off x="192505" y="2098174"/>
            <a:ext cx="1179094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b="1" dirty="0">
                <a:solidFill>
                  <a:prstClr val="black"/>
                </a:solidFill>
                <a:latin typeface="Arial" panose="020B0604020202020204" pitchFamily="34" charset="0"/>
                <a:cs typeface="Arial" panose="020B0604020202020204" pitchFamily="34" charset="0"/>
              </a:rPr>
              <a:t>Brewer’s CAP Theorem</a:t>
            </a:r>
            <a:r>
              <a:rPr lang="en-US" dirty="0">
                <a:solidFill>
                  <a:prstClr val="black"/>
                </a:solidFill>
                <a:latin typeface="Arial" panose="020B0604020202020204" pitchFamily="34" charset="0"/>
                <a:cs typeface="Arial" panose="020B0604020202020204" pitchFamily="34" charset="0"/>
              </a:rPr>
              <a:t>: impossible for distributed data store to simultaneously provide more than 2 out of the following 3 guarantees:</a:t>
            </a:r>
          </a:p>
          <a:p>
            <a:pPr marL="0" indent="0">
              <a:lnSpc>
                <a:spcPct val="100000"/>
              </a:lnSpc>
              <a:spcBef>
                <a:spcPts val="0"/>
              </a:spcBef>
              <a:buFont typeface="Arial" panose="020B0604020202020204" pitchFamily="34" charset="0"/>
              <a:buNone/>
              <a:defRPr/>
            </a:pPr>
            <a:r>
              <a:rPr lang="en-US" dirty="0">
                <a:solidFill>
                  <a:prstClr val="black"/>
                </a:solidFill>
                <a:latin typeface="Arial" panose="020B0604020202020204" pitchFamily="34" charset="0"/>
                <a:cs typeface="Arial" panose="020B0604020202020204" pitchFamily="34" charset="0"/>
              </a:rPr>
              <a:t>Consistency, Availability, Partition Tolerance (in the face of network failures)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reality, we need to ensure partition tolerance, so tradeoff is between </a:t>
            </a:r>
            <a:r>
              <a:rPr lang="en-US" dirty="0">
                <a:solidFill>
                  <a:schemeClr val="accent2"/>
                </a:solidFill>
                <a:latin typeface="Arial" panose="020B0604020202020204" pitchFamily="34" charset="0"/>
                <a:cs typeface="Arial" panose="020B0604020202020204" pitchFamily="34" charset="0"/>
              </a:rPr>
              <a:t>consistency</a:t>
            </a:r>
            <a:r>
              <a:rPr lang="en-US" dirty="0">
                <a:latin typeface="Arial" panose="020B0604020202020204" pitchFamily="34" charset="0"/>
                <a:cs typeface="Arial" panose="020B0604020202020204" pitchFamily="34" charset="0"/>
              </a:rPr>
              <a:t> and </a:t>
            </a:r>
            <a:r>
              <a:rPr lang="en-US" dirty="0">
                <a:solidFill>
                  <a:schemeClr val="accent4"/>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25525541"/>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08188" cy="369332"/>
          </a:xfrm>
          <a:prstGeom prst="rect">
            <a:avLst/>
          </a:prstGeom>
          <a:noFill/>
        </p:spPr>
        <p:txBody>
          <a:bodyPr wrap="none" rtlCol="0">
            <a:spAutoFit/>
          </a:bodyPr>
          <a:lstStyle/>
          <a:p>
            <a:pPr lvl="0">
              <a:defRPr/>
            </a:pPr>
            <a:r>
              <a:rPr lang="en-US">
                <a:solidFill>
                  <a:prstClr val="black"/>
                </a:solidFill>
              </a:rPr>
              <a:t>(West US)</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042273" cy="369332"/>
          </a:xfrm>
          <a:prstGeom prst="rect">
            <a:avLst/>
          </a:prstGeom>
          <a:noFill/>
        </p:spPr>
        <p:txBody>
          <a:bodyPr wrap="none" rtlCol="0">
            <a:spAutoFit/>
          </a:bodyPr>
          <a:lstStyle/>
          <a:p>
            <a:pPr lvl="0">
              <a:defRPr/>
            </a:pPr>
            <a:r>
              <a:rPr lang="en-US">
                <a:solidFill>
                  <a:prstClr val="black"/>
                </a:solidFill>
              </a:rPr>
              <a:t>(East US)</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598002" cy="369332"/>
          </a:xfrm>
          <a:prstGeom prst="rect">
            <a:avLst/>
          </a:prstGeom>
          <a:noFill/>
        </p:spPr>
        <p:txBody>
          <a:bodyPr wrap="none" rtlCol="0">
            <a:spAutoFit/>
          </a:bodyPr>
          <a:lstStyle/>
          <a:p>
            <a:pPr lvl="0">
              <a:defRPr/>
            </a:pPr>
            <a:r>
              <a:rPr lang="en-US">
                <a:solidFill>
                  <a:prstClr val="black"/>
                </a:solidFill>
              </a:rPr>
              <a:t>(North Europe)</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2107607" y="220688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3" name="TextBox 2">
            <a:extLst>
              <a:ext uri="{FF2B5EF4-FFF2-40B4-BE49-F238E27FC236}">
                <a16:creationId xmlns:a16="http://schemas.microsoft.com/office/drawing/2014/main" id="{8741476F-BAE7-4A86-8158-4B568FF0970A}"/>
              </a:ext>
            </a:extLst>
          </p:cNvPr>
          <p:cNvSpPr txBox="1"/>
          <p:nvPr/>
        </p:nvSpPr>
        <p:spPr>
          <a:xfrm>
            <a:off x="4078514" y="291442"/>
            <a:ext cx="9450092" cy="584775"/>
          </a:xfrm>
          <a:prstGeom prst="rect">
            <a:avLst/>
          </a:prstGeom>
          <a:noFill/>
        </p:spPr>
        <p:txBody>
          <a:bodyPr wrap="square" rtlCol="0">
            <a:spAutoFit/>
          </a:bodyPr>
          <a:lstStyle/>
          <a:p>
            <a:r>
              <a:rPr lang="en-US" sz="3200"/>
              <a:t>3 different regions</a:t>
            </a:r>
          </a:p>
        </p:txBody>
      </p:sp>
      <p:sp>
        <p:nvSpPr>
          <p:cNvPr id="6" name="TextBox 5">
            <a:extLst>
              <a:ext uri="{FF2B5EF4-FFF2-40B4-BE49-F238E27FC236}">
                <a16:creationId xmlns:a16="http://schemas.microsoft.com/office/drawing/2014/main" id="{0CAA6F40-BF17-4745-9BA6-C28DF9326ED5}"/>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9" name="TextBox 8">
            <a:extLst>
              <a:ext uri="{FF2B5EF4-FFF2-40B4-BE49-F238E27FC236}">
                <a16:creationId xmlns:a16="http://schemas.microsoft.com/office/drawing/2014/main" id="{0C9DC716-0BE5-4D13-8104-8DB617F3E09B}"/>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0" name="TextBox 9">
            <a:extLst>
              <a:ext uri="{FF2B5EF4-FFF2-40B4-BE49-F238E27FC236}">
                <a16:creationId xmlns:a16="http://schemas.microsoft.com/office/drawing/2014/main" id="{60D32A92-F591-45D3-B94E-BF10AA9D404C}"/>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29550368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mc:AlternateContent xmlns:mc="http://schemas.openxmlformats.org/markup-compatibility/2006" xmlns:p14="http://schemas.microsoft.com/office/powerpoint/2010/main">
        <mc:Choice Requires="p14">
          <p:contentPart p14:bwMode="auto" r:id="rId3">
            <p14:nvContentPartPr>
              <p14:cNvPr id="59" name="Ink 58">
                <a:extLst>
                  <a:ext uri="{FF2B5EF4-FFF2-40B4-BE49-F238E27FC236}">
                    <a16:creationId xmlns:a16="http://schemas.microsoft.com/office/drawing/2014/main" id="{E1B71502-D461-429E-ACD1-5F072ABE56C5}"/>
                  </a:ext>
                </a:extLst>
              </p14:cNvPr>
              <p14:cNvContentPartPr/>
              <p14:nvPr/>
            </p14:nvContentPartPr>
            <p14:xfrm>
              <a:off x="2113727" y="2213009"/>
              <a:ext cx="6480" cy="14400"/>
            </p14:xfrm>
          </p:contentPart>
        </mc:Choice>
        <mc:Fallback xmlns="">
          <p:pic>
            <p:nvPicPr>
              <p:cNvPr id="59" name="Ink 58">
                <a:extLst>
                  <a:ext uri="{FF2B5EF4-FFF2-40B4-BE49-F238E27FC236}">
                    <a16:creationId xmlns:a16="http://schemas.microsoft.com/office/drawing/2014/main" id="{E1B71502-D461-429E-ACD1-5F072ABE56C5}"/>
                  </a:ext>
                </a:extLst>
              </p:cNvPr>
              <p:cNvPicPr/>
              <p:nvPr/>
            </p:nvPicPr>
            <p:blipFill>
              <a:blip r:embed="rId4"/>
              <a:stretch>
                <a:fillRect/>
              </a:stretch>
            </p:blipFill>
            <p:spPr>
              <a:xfrm>
                <a:off x="2107607" y="2206889"/>
                <a:ext cx="18000" cy="25920"/>
              </a:xfrm>
              <a:prstGeom prst="rect">
                <a:avLst/>
              </a:prstGeom>
            </p:spPr>
          </p:pic>
        </mc:Fallback>
      </mc:AlternateContent>
      <p:pic>
        <p:nvPicPr>
          <p:cNvPr id="7" name="Picture 6">
            <a:extLst>
              <a:ext uri="{FF2B5EF4-FFF2-40B4-BE49-F238E27FC236}">
                <a16:creationId xmlns:a16="http://schemas.microsoft.com/office/drawing/2014/main" id="{FB779E6B-7E6B-49C1-9D38-4AD323315DCD}"/>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8" name="TextBox 7">
            <a:extLst>
              <a:ext uri="{FF2B5EF4-FFF2-40B4-BE49-F238E27FC236}">
                <a16:creationId xmlns:a16="http://schemas.microsoft.com/office/drawing/2014/main" id="{9DED62C3-E42D-4530-BE70-39D3B7D4DA33}"/>
              </a:ext>
            </a:extLst>
          </p:cNvPr>
          <p:cNvSpPr txBox="1"/>
          <p:nvPr/>
        </p:nvSpPr>
        <p:spPr>
          <a:xfrm>
            <a:off x="2741908" y="287423"/>
            <a:ext cx="9450092" cy="584775"/>
          </a:xfrm>
          <a:prstGeom prst="rect">
            <a:avLst/>
          </a:prstGeom>
          <a:noFill/>
        </p:spPr>
        <p:txBody>
          <a:bodyPr wrap="square" rtlCol="0">
            <a:spAutoFit/>
          </a:bodyPr>
          <a:lstStyle/>
          <a:p>
            <a:r>
              <a:rPr lang="en-US" sz="3200"/>
              <a:t>3 different regions – value of record = 5</a:t>
            </a:r>
          </a:p>
        </p:txBody>
      </p:sp>
      <p:sp>
        <p:nvSpPr>
          <p:cNvPr id="9" name="TextBox 8">
            <a:extLst>
              <a:ext uri="{FF2B5EF4-FFF2-40B4-BE49-F238E27FC236}">
                <a16:creationId xmlns:a16="http://schemas.microsoft.com/office/drawing/2014/main" id="{39FB7138-4F14-4D8A-A5EC-E902AA7DB503}"/>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0" name="TextBox 9">
            <a:extLst>
              <a:ext uri="{FF2B5EF4-FFF2-40B4-BE49-F238E27FC236}">
                <a16:creationId xmlns:a16="http://schemas.microsoft.com/office/drawing/2014/main" id="{AA9E0641-4211-4FAC-ADF1-797AFFB801F1}"/>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1" name="TextBox 10">
            <a:extLst>
              <a:ext uri="{FF2B5EF4-FFF2-40B4-BE49-F238E27FC236}">
                <a16:creationId xmlns:a16="http://schemas.microsoft.com/office/drawing/2014/main" id="{117B7B2B-2367-48B1-8F2F-6808CFF7C3F9}"/>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42361657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sp>
        <p:nvSpPr>
          <p:cNvPr id="9" name="TextBox 8">
            <a:extLst>
              <a:ext uri="{FF2B5EF4-FFF2-40B4-BE49-F238E27FC236}">
                <a16:creationId xmlns:a16="http://schemas.microsoft.com/office/drawing/2014/main" id="{B934FF61-CC3B-4010-8B67-97D08EC0AC28}"/>
              </a:ext>
            </a:extLst>
          </p:cNvPr>
          <p:cNvSpPr txBox="1"/>
          <p:nvPr/>
        </p:nvSpPr>
        <p:spPr>
          <a:xfrm>
            <a:off x="2090057" y="299073"/>
            <a:ext cx="9450092" cy="584775"/>
          </a:xfrm>
          <a:prstGeom prst="rect">
            <a:avLst/>
          </a:prstGeom>
          <a:noFill/>
        </p:spPr>
        <p:txBody>
          <a:bodyPr wrap="square" rtlCol="0">
            <a:spAutoFit/>
          </a:bodyPr>
          <a:lstStyle/>
          <a:p>
            <a:r>
              <a:rPr lang="en-US" sz="3200"/>
              <a:t>3 different regions – Value updated to 6 in Region A</a:t>
            </a:r>
          </a:p>
        </p:txBody>
      </p:sp>
      <p:sp>
        <p:nvSpPr>
          <p:cNvPr id="10" name="TextBox 9">
            <a:extLst>
              <a:ext uri="{FF2B5EF4-FFF2-40B4-BE49-F238E27FC236}">
                <a16:creationId xmlns:a16="http://schemas.microsoft.com/office/drawing/2014/main" id="{8BAC1E3C-1E82-4844-9365-B26A9024F57A}"/>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1" name="TextBox 10">
            <a:extLst>
              <a:ext uri="{FF2B5EF4-FFF2-40B4-BE49-F238E27FC236}">
                <a16:creationId xmlns:a16="http://schemas.microsoft.com/office/drawing/2014/main" id="{117F7712-30EF-4BE7-86CB-AD20CF4D2276}"/>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2" name="TextBox 11">
            <a:extLst>
              <a:ext uri="{FF2B5EF4-FFF2-40B4-BE49-F238E27FC236}">
                <a16:creationId xmlns:a16="http://schemas.microsoft.com/office/drawing/2014/main" id="{0E5E21C5-2715-4D7C-8A17-78400C21A22C}"/>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332537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4217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4120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078D7"/>
                </a:solidFill>
                <a:effectLst/>
                <a:uLnTx/>
                <a:uFillTx/>
                <a:latin typeface="Arial" panose="020B0604020202020204" pitchFamily="34" charset="0"/>
                <a:ea typeface="+mn-ea"/>
                <a:cs typeface="+mn-cs"/>
              </a:rPr>
              <a:t>IGeAvVUp</a:t>
            </a:r>
            <a:r>
              <a:rPr kumimoji="0" lang="en-US" sz="16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185331534"/>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21023" y="5782414"/>
            <a:ext cx="759855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happens when a network partition is introduced?</a:t>
            </a:r>
          </a:p>
        </p:txBody>
      </p:sp>
      <p:sp>
        <p:nvSpPr>
          <p:cNvPr id="11" name="TextBox 10">
            <a:extLst>
              <a:ext uri="{FF2B5EF4-FFF2-40B4-BE49-F238E27FC236}">
                <a16:creationId xmlns:a16="http://schemas.microsoft.com/office/drawing/2014/main" id="{34C21100-734F-4400-8AA9-0787CDB6E191}"/>
              </a:ext>
            </a:extLst>
          </p:cNvPr>
          <p:cNvSpPr txBox="1"/>
          <p:nvPr/>
        </p:nvSpPr>
        <p:spPr>
          <a:xfrm>
            <a:off x="2090057" y="299073"/>
            <a:ext cx="9450092" cy="584775"/>
          </a:xfrm>
          <a:prstGeom prst="rect">
            <a:avLst/>
          </a:prstGeom>
          <a:noFill/>
        </p:spPr>
        <p:txBody>
          <a:bodyPr wrap="square" rtlCol="0">
            <a:spAutoFit/>
          </a:bodyPr>
          <a:lstStyle/>
          <a:p>
            <a:r>
              <a:rPr lang="en-US" sz="3200"/>
              <a:t>3 different regions – Network failure between A and B</a:t>
            </a:r>
          </a:p>
        </p:txBody>
      </p:sp>
      <p:sp>
        <p:nvSpPr>
          <p:cNvPr id="13" name="TextBox 12">
            <a:extLst>
              <a:ext uri="{FF2B5EF4-FFF2-40B4-BE49-F238E27FC236}">
                <a16:creationId xmlns:a16="http://schemas.microsoft.com/office/drawing/2014/main" id="{582F9555-3B62-4033-AC76-99A7D18BC110}"/>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4" name="TextBox 13">
            <a:extLst>
              <a:ext uri="{FF2B5EF4-FFF2-40B4-BE49-F238E27FC236}">
                <a16:creationId xmlns:a16="http://schemas.microsoft.com/office/drawing/2014/main" id="{E55E5F34-CEE2-4871-B627-F92F2EBA49C9}"/>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5" name="TextBox 14">
            <a:extLst>
              <a:ext uri="{FF2B5EF4-FFF2-40B4-BE49-F238E27FC236}">
                <a16:creationId xmlns:a16="http://schemas.microsoft.com/office/drawing/2014/main" id="{22E35B75-1B07-47D1-BF84-D4E72C8222AF}"/>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Tree>
    <p:extLst>
      <p:ext uri="{BB962C8B-B14F-4D97-AF65-F5344CB8AC3E}">
        <p14:creationId xmlns:p14="http://schemas.microsoft.com/office/powerpoint/2010/main" val="40891163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603572" y="5561429"/>
            <a:ext cx="2416047"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Arial" panose="020B0604020202020204" pitchFamily="34" charset="0"/>
              </a:rPr>
              <a:t>Region B does a read</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Explosion: 8 Points 11">
            <a:extLst>
              <a:ext uri="{FF2B5EF4-FFF2-40B4-BE49-F238E27FC236}">
                <a16:creationId xmlns:a16="http://schemas.microsoft.com/office/drawing/2014/main" id="{A3C86116-30A3-4AFD-A58C-9033B93D1866}"/>
              </a:ext>
            </a:extLst>
          </p:cNvPr>
          <p:cNvSpPr/>
          <p:nvPr/>
        </p:nvSpPr>
        <p:spPr>
          <a:xfrm>
            <a:off x="4887333" y="2893422"/>
            <a:ext cx="860324" cy="535578"/>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91D84938-3778-496B-B231-65280DB9BA1E}"/>
              </a:ext>
            </a:extLst>
          </p:cNvPr>
          <p:cNvCxnSpPr>
            <a:cxnSpLocks/>
          </p:cNvCxnSpPr>
          <p:nvPr/>
        </p:nvCxnSpPr>
        <p:spPr>
          <a:xfrm flipV="1">
            <a:off x="2194560" y="3429001"/>
            <a:ext cx="2692773" cy="21758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38C219-6B51-4831-92CF-DA3EB8733FAF}"/>
              </a:ext>
            </a:extLst>
          </p:cNvPr>
          <p:cNvSpPr txBox="1"/>
          <p:nvPr/>
        </p:nvSpPr>
        <p:spPr>
          <a:xfrm>
            <a:off x="-64435" y="5661781"/>
            <a:ext cx="57374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What happens when a network partition is introduced?</a:t>
            </a:r>
          </a:p>
        </p:txBody>
      </p:sp>
      <p:sp>
        <p:nvSpPr>
          <p:cNvPr id="14" name="TextBox 13">
            <a:extLst>
              <a:ext uri="{FF2B5EF4-FFF2-40B4-BE49-F238E27FC236}">
                <a16:creationId xmlns:a16="http://schemas.microsoft.com/office/drawing/2014/main" id="{B4E62006-07C5-4146-86FE-4DBC7E590001}"/>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5" name="TextBox 14">
            <a:extLst>
              <a:ext uri="{FF2B5EF4-FFF2-40B4-BE49-F238E27FC236}">
                <a16:creationId xmlns:a16="http://schemas.microsoft.com/office/drawing/2014/main" id="{892AB06A-B58F-4A1A-9D20-B31566BEED30}"/>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8" name="TextBox 17">
            <a:extLst>
              <a:ext uri="{FF2B5EF4-FFF2-40B4-BE49-F238E27FC236}">
                <a16:creationId xmlns:a16="http://schemas.microsoft.com/office/drawing/2014/main" id="{5864BD9E-9AAC-48B1-B117-D68364688455}"/>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9" name="TextBox 18">
            <a:extLst>
              <a:ext uri="{FF2B5EF4-FFF2-40B4-BE49-F238E27FC236}">
                <a16:creationId xmlns:a16="http://schemas.microsoft.com/office/drawing/2014/main" id="{47ECCA69-8C97-44AB-BF6D-FAAF13B2E323}"/>
              </a:ext>
            </a:extLst>
          </p:cNvPr>
          <p:cNvSpPr txBox="1"/>
          <p:nvPr/>
        </p:nvSpPr>
        <p:spPr>
          <a:xfrm>
            <a:off x="20247" y="131712"/>
            <a:ext cx="4867086" cy="584775"/>
          </a:xfrm>
          <a:prstGeom prst="rect">
            <a:avLst/>
          </a:prstGeom>
          <a:noFill/>
        </p:spPr>
        <p:txBody>
          <a:bodyPr wrap="square" rtlCol="0">
            <a:spAutoFit/>
          </a:bodyPr>
          <a:lstStyle/>
          <a:p>
            <a:r>
              <a:rPr lang="en-US" sz="3200"/>
              <a:t>What should Region B see? </a:t>
            </a:r>
          </a:p>
        </p:txBody>
      </p:sp>
      <p:sp>
        <p:nvSpPr>
          <p:cNvPr id="20" name="TextBox 19">
            <a:extLst>
              <a:ext uri="{FF2B5EF4-FFF2-40B4-BE49-F238E27FC236}">
                <a16:creationId xmlns:a16="http://schemas.microsoft.com/office/drawing/2014/main" id="{07215200-6F9E-43F6-9E43-DD4D184371BB}"/>
              </a:ext>
            </a:extLst>
          </p:cNvPr>
          <p:cNvSpPr txBox="1"/>
          <p:nvPr/>
        </p:nvSpPr>
        <p:spPr>
          <a:xfrm>
            <a:off x="5120905" y="186044"/>
            <a:ext cx="7354734" cy="830997"/>
          </a:xfrm>
          <a:prstGeom prst="rect">
            <a:avLst/>
          </a:prstGeom>
          <a:noFill/>
        </p:spPr>
        <p:txBody>
          <a:bodyPr wrap="square" rtlCol="0">
            <a:spAutoFit/>
          </a:bodyPr>
          <a:lstStyle/>
          <a:p>
            <a:r>
              <a:rPr lang="en-US" sz="2400"/>
              <a:t>See 5: (prioritize availability)</a:t>
            </a:r>
          </a:p>
          <a:p>
            <a:r>
              <a:rPr lang="en-US" sz="2400"/>
              <a:t>Go offline until network is back: (prioritize consistency</a:t>
            </a:r>
          </a:p>
        </p:txBody>
      </p:sp>
    </p:spTree>
    <p:extLst>
      <p:ext uri="{BB962C8B-B14F-4D97-AF65-F5344CB8AC3E}">
        <p14:creationId xmlns:p14="http://schemas.microsoft.com/office/powerpoint/2010/main" val="84154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AA4E0D-CD21-4E0F-AAC5-D97387289E97}"/>
              </a:ext>
            </a:extLst>
          </p:cNvPr>
          <p:cNvSpPr>
            <a:spLocks noGrp="1"/>
          </p:cNvSpPr>
          <p:nvPr>
            <p:ph type="title"/>
          </p:nvPr>
        </p:nvSpPr>
        <p:spPr>
          <a:xfrm>
            <a:off x="741947" y="24063"/>
            <a:ext cx="10515600" cy="1325563"/>
          </a:xfrm>
        </p:spPr>
        <p:txBody>
          <a:bodyPr>
            <a:normAutofit/>
          </a:bodyPr>
          <a:lstStyle/>
          <a:p>
            <a:r>
              <a:rPr lang="en-US" sz="4000" dirty="0">
                <a:latin typeface="Arial" panose="020B0604020202020204" pitchFamily="34" charset="0"/>
                <a:cs typeface="Arial" panose="020B0604020202020204" pitchFamily="34" charset="0"/>
              </a:rPr>
              <a:t>CAP Theorem</a:t>
            </a:r>
          </a:p>
        </p:txBody>
      </p:sp>
      <p:sp>
        <p:nvSpPr>
          <p:cNvPr id="9" name="Content Placeholder 2">
            <a:extLst>
              <a:ext uri="{FF2B5EF4-FFF2-40B4-BE49-F238E27FC236}">
                <a16:creationId xmlns:a16="http://schemas.microsoft.com/office/drawing/2014/main" id="{EF0F898E-6177-433E-8510-C2B2BF7179CB}"/>
              </a:ext>
            </a:extLst>
          </p:cNvPr>
          <p:cNvSpPr txBox="1">
            <a:spLocks/>
          </p:cNvSpPr>
          <p:nvPr/>
        </p:nvSpPr>
        <p:spPr>
          <a:xfrm>
            <a:off x="192505" y="2098174"/>
            <a:ext cx="11790948"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b="1" dirty="0">
                <a:solidFill>
                  <a:prstClr val="black"/>
                </a:solidFill>
                <a:latin typeface="Arial" panose="020B0604020202020204" pitchFamily="34" charset="0"/>
                <a:cs typeface="Arial" panose="020B0604020202020204" pitchFamily="34" charset="0"/>
              </a:rPr>
              <a:t>Brewer’s CAP Theorem</a:t>
            </a:r>
            <a:r>
              <a:rPr lang="en-US" dirty="0">
                <a:solidFill>
                  <a:prstClr val="black"/>
                </a:solidFill>
                <a:latin typeface="Arial" panose="020B0604020202020204" pitchFamily="34" charset="0"/>
                <a:cs typeface="Arial" panose="020B0604020202020204" pitchFamily="34" charset="0"/>
              </a:rPr>
              <a:t>: impossible for distributed data store to simultaneously provide more than 2 out of the following 3 guarantees:</a:t>
            </a:r>
          </a:p>
          <a:p>
            <a:pPr marL="0" indent="0">
              <a:lnSpc>
                <a:spcPct val="100000"/>
              </a:lnSpc>
              <a:spcBef>
                <a:spcPts val="0"/>
              </a:spcBef>
              <a:buFont typeface="Arial" panose="020B0604020202020204" pitchFamily="34" charset="0"/>
              <a:buNone/>
              <a:defRPr/>
            </a:pPr>
            <a:r>
              <a:rPr lang="en-US" dirty="0">
                <a:solidFill>
                  <a:prstClr val="black"/>
                </a:solidFill>
                <a:latin typeface="Arial" panose="020B0604020202020204" pitchFamily="34" charset="0"/>
                <a:cs typeface="Arial" panose="020B0604020202020204" pitchFamily="34" charset="0"/>
              </a:rPr>
              <a:t>Consistency, Availability, Partition Tolerance (in the face of network failures)</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 reality, we need to ensure partition tolerance, so tradeoff is between </a:t>
            </a:r>
            <a:r>
              <a:rPr lang="en-US" dirty="0">
                <a:solidFill>
                  <a:schemeClr val="accent2"/>
                </a:solidFill>
                <a:latin typeface="Arial" panose="020B0604020202020204" pitchFamily="34" charset="0"/>
                <a:cs typeface="Arial" panose="020B0604020202020204" pitchFamily="34" charset="0"/>
              </a:rPr>
              <a:t>consistency</a:t>
            </a:r>
            <a:r>
              <a:rPr lang="en-US" dirty="0">
                <a:latin typeface="Arial" panose="020B0604020202020204" pitchFamily="34" charset="0"/>
                <a:cs typeface="Arial" panose="020B0604020202020204" pitchFamily="34" charset="0"/>
              </a:rPr>
              <a:t> and </a:t>
            </a:r>
            <a:r>
              <a:rPr lang="en-US" dirty="0">
                <a:solidFill>
                  <a:schemeClr val="accent4"/>
                </a:solidFill>
                <a:latin typeface="Arial" panose="020B0604020202020204" pitchFamily="34" charset="0"/>
                <a:cs typeface="Arial" panose="020B0604020202020204" pitchFamily="34" charset="0"/>
              </a:rPr>
              <a:t>availability</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30482977"/>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3B8-36AA-4FA7-B2EA-D9A67793D939}"/>
              </a:ext>
            </a:extLst>
          </p:cNvPr>
          <p:cNvSpPr>
            <a:spLocks noGrp="1"/>
          </p:cNvSpPr>
          <p:nvPr>
            <p:ph type="title"/>
          </p:nvPr>
        </p:nvSpPr>
        <p:spPr>
          <a:xfrm>
            <a:off x="838200" y="128673"/>
            <a:ext cx="10515600" cy="1325563"/>
          </a:xfrm>
        </p:spPr>
        <p:txBody>
          <a:bodyPr>
            <a:normAutofit/>
          </a:bodyPr>
          <a:lstStyle/>
          <a:p>
            <a:r>
              <a:rPr lang="en-US" sz="4000" dirty="0">
                <a:latin typeface="Arial" panose="020B0604020202020204" pitchFamily="34" charset="0"/>
                <a:cs typeface="Arial" panose="020B0604020202020204" pitchFamily="34" charset="0"/>
              </a:rPr>
              <a:t>What about in a normally functioning system?</a:t>
            </a:r>
          </a:p>
        </p:txBody>
      </p:sp>
      <p:sp>
        <p:nvSpPr>
          <p:cNvPr id="3" name="Content Placeholder 2">
            <a:extLst>
              <a:ext uri="{FF2B5EF4-FFF2-40B4-BE49-F238E27FC236}">
                <a16:creationId xmlns:a16="http://schemas.microsoft.com/office/drawing/2014/main" id="{A1822B42-6995-4E26-AF61-7CFBB951355A}"/>
              </a:ext>
            </a:extLst>
          </p:cNvPr>
          <p:cNvSpPr txBox="1">
            <a:spLocks/>
          </p:cNvSpPr>
          <p:nvPr/>
        </p:nvSpPr>
        <p:spPr>
          <a:xfrm>
            <a:off x="152400" y="1597024"/>
            <a:ext cx="11915274" cy="5160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prstClr val="black"/>
                </a:solidFill>
                <a:latin typeface="Arial" panose="020B0604020202020204" pitchFamily="34" charset="0"/>
                <a:cs typeface="Arial" panose="020B0604020202020204" pitchFamily="34" charset="0"/>
              </a:rPr>
              <a:t>PACELC Theorem:</a:t>
            </a:r>
            <a:r>
              <a:rPr lang="en-US" dirty="0">
                <a:solidFill>
                  <a:prstClr val="black"/>
                </a:solidFill>
                <a:latin typeface="Arial" panose="020B0604020202020204" pitchFamily="34" charset="0"/>
                <a:cs typeface="Arial" panose="020B0604020202020204" pitchFamily="34" charset="0"/>
              </a:rPr>
              <a:t> In the case of network partitioning (P) in a distributed computer system, one has to choose between availability (A) and consistency (C) (CAP Theorem)</a:t>
            </a:r>
          </a:p>
          <a:p>
            <a:pPr marL="0" indent="0">
              <a:buFont typeface="Arial" panose="020B0604020202020204" pitchFamily="34" charset="0"/>
              <a:buNone/>
            </a:pPr>
            <a:endParaRPr lang="en-US"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solidFill>
                  <a:prstClr val="black"/>
                </a:solidFill>
                <a:latin typeface="Arial" panose="020B0604020202020204" pitchFamily="34" charset="0"/>
                <a:cs typeface="Arial" panose="020B0604020202020204" pitchFamily="34" charset="0"/>
              </a:rPr>
              <a:t>but else (E), even when the </a:t>
            </a:r>
            <a:r>
              <a:rPr lang="en-US" b="1" dirty="0">
                <a:solidFill>
                  <a:prstClr val="black"/>
                </a:solidFill>
                <a:latin typeface="Arial" panose="020B0604020202020204" pitchFamily="34" charset="0"/>
                <a:cs typeface="Arial" panose="020B0604020202020204" pitchFamily="34" charset="0"/>
              </a:rPr>
              <a:t>system is running normally</a:t>
            </a:r>
            <a:r>
              <a:rPr lang="en-US" dirty="0">
                <a:solidFill>
                  <a:prstClr val="black"/>
                </a:solidFill>
                <a:latin typeface="Arial" panose="020B0604020202020204" pitchFamily="34" charset="0"/>
                <a:cs typeface="Arial" panose="020B0604020202020204" pitchFamily="34" charset="0"/>
              </a:rPr>
              <a:t> in the absence of network failures, one has to choose between </a:t>
            </a:r>
            <a:r>
              <a:rPr lang="en-US" dirty="0">
                <a:solidFill>
                  <a:schemeClr val="accent4"/>
                </a:solidFill>
                <a:latin typeface="Arial" panose="020B0604020202020204" pitchFamily="34" charset="0"/>
                <a:cs typeface="Arial" panose="020B0604020202020204" pitchFamily="34" charset="0"/>
              </a:rPr>
              <a:t>latency (L)</a:t>
            </a:r>
            <a:r>
              <a:rPr lang="en-US" dirty="0">
                <a:solidFill>
                  <a:prstClr val="black"/>
                </a:solidFill>
                <a:latin typeface="Arial" panose="020B0604020202020204" pitchFamily="34" charset="0"/>
                <a:cs typeface="Arial" panose="020B0604020202020204" pitchFamily="34" charset="0"/>
              </a:rPr>
              <a:t> and </a:t>
            </a:r>
            <a:r>
              <a:rPr lang="en-US" dirty="0">
                <a:solidFill>
                  <a:schemeClr val="accent1"/>
                </a:solidFill>
                <a:latin typeface="Arial" panose="020B0604020202020204" pitchFamily="34" charset="0"/>
                <a:cs typeface="Arial" panose="020B0604020202020204" pitchFamily="34" charset="0"/>
              </a:rPr>
              <a:t>consistency (C).</a:t>
            </a:r>
          </a:p>
          <a:p>
            <a:endParaRPr lang="en-US" dirty="0"/>
          </a:p>
        </p:txBody>
      </p:sp>
    </p:spTree>
    <p:extLst>
      <p:ext uri="{BB962C8B-B14F-4D97-AF65-F5344CB8AC3E}">
        <p14:creationId xmlns:p14="http://schemas.microsoft.com/office/powerpoint/2010/main" val="239400904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9" name="Straight Arrow Connector 8">
            <a:extLst>
              <a:ext uri="{FF2B5EF4-FFF2-40B4-BE49-F238E27FC236}">
                <a16:creationId xmlns:a16="http://schemas.microsoft.com/office/drawing/2014/main" id="{FED8612F-B073-4107-9C68-FEE71760F7D1}"/>
              </a:ext>
            </a:extLst>
          </p:cNvPr>
          <p:cNvCxnSpPr>
            <a:cxnSpLocks/>
          </p:cNvCxnSpPr>
          <p:nvPr/>
        </p:nvCxnSpPr>
        <p:spPr>
          <a:xfrm>
            <a:off x="6075243" y="1110343"/>
            <a:ext cx="77363" cy="796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A1ADB07-A549-460D-808E-E73BDF8CFD46}"/>
              </a:ext>
            </a:extLst>
          </p:cNvPr>
          <p:cNvSpPr txBox="1"/>
          <p:nvPr/>
        </p:nvSpPr>
        <p:spPr>
          <a:xfrm>
            <a:off x="1075154" y="5604821"/>
            <a:ext cx="1083264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Latency: packet of information can travel as fast as speed of light.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Replication between distant geographic regions can take 100’s of milliseconds</a:t>
            </a:r>
          </a:p>
        </p:txBody>
      </p:sp>
      <p:cxnSp>
        <p:nvCxnSpPr>
          <p:cNvPr id="12" name="Straight Arrow Connector 11">
            <a:extLst>
              <a:ext uri="{FF2B5EF4-FFF2-40B4-BE49-F238E27FC236}">
                <a16:creationId xmlns:a16="http://schemas.microsoft.com/office/drawing/2014/main" id="{7938630C-5BEF-48C7-8A7D-5F764E60B239}"/>
              </a:ext>
            </a:extLst>
          </p:cNvPr>
          <p:cNvCxnSpPr>
            <a:cxnSpLocks/>
          </p:cNvCxnSpPr>
          <p:nvPr/>
        </p:nvCxnSpPr>
        <p:spPr>
          <a:xfrm flipH="1">
            <a:off x="5669280" y="1110343"/>
            <a:ext cx="328600" cy="23186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71C1A4-EE83-42D7-9838-956C0112409F}"/>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3" name="TextBox 12">
            <a:extLst>
              <a:ext uri="{FF2B5EF4-FFF2-40B4-BE49-F238E27FC236}">
                <a16:creationId xmlns:a16="http://schemas.microsoft.com/office/drawing/2014/main" id="{0E529416-BB81-4CF3-A396-A3332ABE4087}"/>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4" name="TextBox 13">
            <a:extLst>
              <a:ext uri="{FF2B5EF4-FFF2-40B4-BE49-F238E27FC236}">
                <a16:creationId xmlns:a16="http://schemas.microsoft.com/office/drawing/2014/main" id="{5ADCFA74-2B26-4F57-A47A-095896025320}"/>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5" name="TextBox 14">
            <a:extLst>
              <a:ext uri="{FF2B5EF4-FFF2-40B4-BE49-F238E27FC236}">
                <a16:creationId xmlns:a16="http://schemas.microsoft.com/office/drawing/2014/main" id="{B19C5353-CA01-4E5D-8D83-5FC05DBF6290}"/>
              </a:ext>
            </a:extLst>
          </p:cNvPr>
          <p:cNvSpPr txBox="1"/>
          <p:nvPr/>
        </p:nvSpPr>
        <p:spPr>
          <a:xfrm>
            <a:off x="466914" y="255971"/>
            <a:ext cx="11507372" cy="584775"/>
          </a:xfrm>
          <a:prstGeom prst="rect">
            <a:avLst/>
          </a:prstGeom>
          <a:noFill/>
        </p:spPr>
        <p:txBody>
          <a:bodyPr wrap="square" rtlCol="0">
            <a:spAutoFit/>
          </a:bodyPr>
          <a:lstStyle/>
          <a:p>
            <a:r>
              <a:rPr lang="en-US" sz="3200"/>
              <a:t>Region A updates 5-&gt;6, replicates to region C</a:t>
            </a:r>
          </a:p>
        </p:txBody>
      </p:sp>
    </p:spTree>
    <p:extLst>
      <p:ext uri="{BB962C8B-B14F-4D97-AF65-F5344CB8AC3E}">
        <p14:creationId xmlns:p14="http://schemas.microsoft.com/office/powerpoint/2010/main" val="39387938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72DDD-57F7-471E-938E-6AD032CF722C}"/>
              </a:ext>
            </a:extLst>
          </p:cNvPr>
          <p:cNvSpPr txBox="1"/>
          <p:nvPr/>
        </p:nvSpPr>
        <p:spPr>
          <a:xfrm>
            <a:off x="6218844" y="5561429"/>
            <a:ext cx="318548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B: What is the value?</a:t>
            </a:r>
          </a:p>
        </p:txBody>
      </p: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C: What is the value?</a:t>
            </a:r>
          </a:p>
        </p:txBody>
      </p:sp>
      <p:sp>
        <p:nvSpPr>
          <p:cNvPr id="12" name="TextBox 11">
            <a:extLst>
              <a:ext uri="{FF2B5EF4-FFF2-40B4-BE49-F238E27FC236}">
                <a16:creationId xmlns:a16="http://schemas.microsoft.com/office/drawing/2014/main" id="{59751AA2-C146-4F62-8CDA-DD8DC1A43537}"/>
              </a:ext>
            </a:extLst>
          </p:cNvPr>
          <p:cNvSpPr txBox="1"/>
          <p:nvPr/>
        </p:nvSpPr>
        <p:spPr>
          <a:xfrm>
            <a:off x="3004457" y="2538362"/>
            <a:ext cx="1191293" cy="523220"/>
          </a:xfrm>
          <a:prstGeom prst="rect">
            <a:avLst/>
          </a:prstGeom>
          <a:noFill/>
        </p:spPr>
        <p:txBody>
          <a:bodyPr wrap="square" rtlCol="0">
            <a:spAutoFit/>
          </a:bodyPr>
          <a:lstStyle/>
          <a:p>
            <a:r>
              <a:rPr lang="en-US" sz="2800">
                <a:solidFill>
                  <a:schemeClr val="accent1"/>
                </a:solidFill>
              </a:rPr>
              <a:t>A</a:t>
            </a:r>
          </a:p>
        </p:txBody>
      </p:sp>
      <p:sp>
        <p:nvSpPr>
          <p:cNvPr id="16" name="TextBox 15">
            <a:extLst>
              <a:ext uri="{FF2B5EF4-FFF2-40B4-BE49-F238E27FC236}">
                <a16:creationId xmlns:a16="http://schemas.microsoft.com/office/drawing/2014/main" id="{AAE0DD0B-78E0-4B29-B8D2-76C30A39CDEB}"/>
              </a:ext>
            </a:extLst>
          </p:cNvPr>
          <p:cNvSpPr txBox="1"/>
          <p:nvPr/>
        </p:nvSpPr>
        <p:spPr>
          <a:xfrm>
            <a:off x="5334000" y="4000733"/>
            <a:ext cx="1191293" cy="523220"/>
          </a:xfrm>
          <a:prstGeom prst="rect">
            <a:avLst/>
          </a:prstGeom>
          <a:noFill/>
        </p:spPr>
        <p:txBody>
          <a:bodyPr wrap="square" rtlCol="0">
            <a:spAutoFit/>
          </a:bodyPr>
          <a:lstStyle/>
          <a:p>
            <a:r>
              <a:rPr lang="en-US" sz="2800">
                <a:solidFill>
                  <a:schemeClr val="accent1"/>
                </a:solidFill>
              </a:rPr>
              <a:t>B</a:t>
            </a:r>
          </a:p>
        </p:txBody>
      </p:sp>
      <p:sp>
        <p:nvSpPr>
          <p:cNvPr id="17" name="TextBox 16">
            <a:extLst>
              <a:ext uri="{FF2B5EF4-FFF2-40B4-BE49-F238E27FC236}">
                <a16:creationId xmlns:a16="http://schemas.microsoft.com/office/drawing/2014/main" id="{2B111BE9-FFB6-4C1A-8F4E-E33EE5CE97F2}"/>
              </a:ext>
            </a:extLst>
          </p:cNvPr>
          <p:cNvSpPr txBox="1"/>
          <p:nvPr/>
        </p:nvSpPr>
        <p:spPr>
          <a:xfrm>
            <a:off x="6525293" y="2480305"/>
            <a:ext cx="1191293" cy="523220"/>
          </a:xfrm>
          <a:prstGeom prst="rect">
            <a:avLst/>
          </a:prstGeom>
          <a:noFill/>
        </p:spPr>
        <p:txBody>
          <a:bodyPr wrap="square" rtlCol="0">
            <a:spAutoFit/>
          </a:bodyPr>
          <a:lstStyle/>
          <a:p>
            <a:r>
              <a:rPr lang="en-US" sz="2800">
                <a:solidFill>
                  <a:schemeClr val="accent1"/>
                </a:solidFill>
              </a:rPr>
              <a:t>C</a:t>
            </a:r>
          </a:p>
        </p:txBody>
      </p:sp>
      <p:sp>
        <p:nvSpPr>
          <p:cNvPr id="18" name="TextBox 17">
            <a:extLst>
              <a:ext uri="{FF2B5EF4-FFF2-40B4-BE49-F238E27FC236}">
                <a16:creationId xmlns:a16="http://schemas.microsoft.com/office/drawing/2014/main" id="{68B1CC8C-F227-4C42-AB72-AA4F528B5AAE}"/>
              </a:ext>
            </a:extLst>
          </p:cNvPr>
          <p:cNvSpPr txBox="1"/>
          <p:nvPr/>
        </p:nvSpPr>
        <p:spPr>
          <a:xfrm>
            <a:off x="203696" y="287423"/>
            <a:ext cx="11988304" cy="584775"/>
          </a:xfrm>
          <a:prstGeom prst="rect">
            <a:avLst/>
          </a:prstGeom>
          <a:noFill/>
        </p:spPr>
        <p:txBody>
          <a:bodyPr wrap="square" rtlCol="0">
            <a:spAutoFit/>
          </a:bodyPr>
          <a:lstStyle/>
          <a:p>
            <a:r>
              <a:rPr lang="en-US" sz="3200"/>
              <a:t>Region A updates 5-&gt;6, replicates to region C. </a:t>
            </a:r>
            <a:r>
              <a:rPr lang="en-US" sz="3200">
                <a:solidFill>
                  <a:schemeClr val="accent1"/>
                </a:solidFill>
              </a:rPr>
              <a:t>What value does B see?</a:t>
            </a:r>
          </a:p>
        </p:txBody>
      </p:sp>
    </p:spTree>
    <p:extLst>
      <p:ext uri="{BB962C8B-B14F-4D97-AF65-F5344CB8AC3E}">
        <p14:creationId xmlns:p14="http://schemas.microsoft.com/office/powerpoint/2010/main" val="933261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70DC8-6433-436F-8D30-4B5556259FD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804300" y="1253179"/>
            <a:ext cx="6583401" cy="4351642"/>
          </a:xfrm>
          <a:prstGeom prst="rect">
            <a:avLst/>
          </a:prstGeom>
          <a:solidFill>
            <a:schemeClr val="bg1"/>
          </a:solidFill>
        </p:spPr>
      </p:pic>
      <p:sp>
        <p:nvSpPr>
          <p:cNvPr id="2" name="TextBox 1">
            <a:extLst>
              <a:ext uri="{FF2B5EF4-FFF2-40B4-BE49-F238E27FC236}">
                <a16:creationId xmlns:a16="http://schemas.microsoft.com/office/drawing/2014/main" id="{2BD5317A-FD1E-46C5-BD96-01B50BC7C9E2}"/>
              </a:ext>
            </a:extLst>
          </p:cNvPr>
          <p:cNvSpPr txBox="1"/>
          <p:nvPr/>
        </p:nvSpPr>
        <p:spPr>
          <a:xfrm>
            <a:off x="1358537" y="1253179"/>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 name="TextBox 3">
            <a:extLst>
              <a:ext uri="{FF2B5EF4-FFF2-40B4-BE49-F238E27FC236}">
                <a16:creationId xmlns:a16="http://schemas.microsoft.com/office/drawing/2014/main" id="{73B3967E-D29B-415B-978B-8B74BFCF8AA1}"/>
              </a:ext>
            </a:extLst>
          </p:cNvPr>
          <p:cNvSpPr txBox="1"/>
          <p:nvPr/>
        </p:nvSpPr>
        <p:spPr>
          <a:xfrm>
            <a:off x="9791191" y="2110973"/>
            <a:ext cx="13409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a:t>
            </a:r>
            <a:r>
              <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rPr>
              <a:t>5</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a:t>
            </a:r>
            <a:endParaRPr kumimoji="0" lang="en-US" sz="1800" b="0" i="0" u="none" strike="sng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83FDD259-980E-442A-B490-FBBCF64728C7}"/>
              </a:ext>
            </a:extLst>
          </p:cNvPr>
          <p:cNvSpPr txBox="1"/>
          <p:nvPr/>
        </p:nvSpPr>
        <p:spPr>
          <a:xfrm>
            <a:off x="9270054" y="4000733"/>
            <a:ext cx="11485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Value = 5</a:t>
            </a:r>
          </a:p>
        </p:txBody>
      </p:sp>
      <p:cxnSp>
        <p:nvCxnSpPr>
          <p:cNvPr id="7" name="Straight Arrow Connector 6">
            <a:extLst>
              <a:ext uri="{FF2B5EF4-FFF2-40B4-BE49-F238E27FC236}">
                <a16:creationId xmlns:a16="http://schemas.microsoft.com/office/drawing/2014/main" id="{9F014A11-A323-4F29-919A-4E72C805900D}"/>
              </a:ext>
            </a:extLst>
          </p:cNvPr>
          <p:cNvCxnSpPr/>
          <p:nvPr/>
        </p:nvCxnSpPr>
        <p:spPr>
          <a:xfrm>
            <a:off x="1358537" y="2105763"/>
            <a:ext cx="16720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1561DE-2939-4D85-80A5-C9B190FC94E6}"/>
              </a:ext>
            </a:extLst>
          </p:cNvPr>
          <p:cNvSpPr txBox="1"/>
          <p:nvPr/>
        </p:nvSpPr>
        <p:spPr>
          <a:xfrm>
            <a:off x="466914" y="2105763"/>
            <a:ext cx="1646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Update 5 =&gt; 6</a:t>
            </a:r>
          </a:p>
        </p:txBody>
      </p:sp>
      <p:cxnSp>
        <p:nvCxnSpPr>
          <p:cNvPr id="11" name="Straight Arrow Connector 10">
            <a:extLst>
              <a:ext uri="{FF2B5EF4-FFF2-40B4-BE49-F238E27FC236}">
                <a16:creationId xmlns:a16="http://schemas.microsoft.com/office/drawing/2014/main" id="{DB19AFCC-E421-4A10-A862-576D0EE8476A}"/>
              </a:ext>
            </a:extLst>
          </p:cNvPr>
          <p:cNvCxnSpPr>
            <a:cxnSpLocks/>
          </p:cNvCxnSpPr>
          <p:nvPr/>
        </p:nvCxnSpPr>
        <p:spPr>
          <a:xfrm flipH="1" flipV="1">
            <a:off x="7589527" y="4480562"/>
            <a:ext cx="222062" cy="1124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F9B7F0-3D1F-421B-A0D8-CB4A2473208C}"/>
              </a:ext>
            </a:extLst>
          </p:cNvPr>
          <p:cNvCxnSpPr>
            <a:cxnSpLocks/>
          </p:cNvCxnSpPr>
          <p:nvPr/>
        </p:nvCxnSpPr>
        <p:spPr>
          <a:xfrm flipH="1">
            <a:off x="8782384" y="1402623"/>
            <a:ext cx="1677778" cy="8065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F2947B5-19E1-4A09-9F87-57CA15907FC7}"/>
              </a:ext>
            </a:extLst>
          </p:cNvPr>
          <p:cNvSpPr txBox="1"/>
          <p:nvPr/>
        </p:nvSpPr>
        <p:spPr>
          <a:xfrm>
            <a:off x="9063185" y="876217"/>
            <a:ext cx="292511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Reader A: What is the value?</a:t>
            </a:r>
          </a:p>
        </p:txBody>
      </p:sp>
      <p:sp>
        <p:nvSpPr>
          <p:cNvPr id="12" name="TextBox 11">
            <a:extLst>
              <a:ext uri="{FF2B5EF4-FFF2-40B4-BE49-F238E27FC236}">
                <a16:creationId xmlns:a16="http://schemas.microsoft.com/office/drawing/2014/main" id="{40E684FE-D66D-4F46-AB8D-7306BB5B94FA}"/>
              </a:ext>
            </a:extLst>
          </p:cNvPr>
          <p:cNvSpPr txBox="1"/>
          <p:nvPr/>
        </p:nvSpPr>
        <p:spPr>
          <a:xfrm>
            <a:off x="5710334" y="34652"/>
            <a:ext cx="7354734" cy="830997"/>
          </a:xfrm>
          <a:prstGeom prst="rect">
            <a:avLst/>
          </a:prstGeom>
          <a:noFill/>
        </p:spPr>
        <p:txBody>
          <a:bodyPr wrap="square" rtlCol="0">
            <a:spAutoFit/>
          </a:bodyPr>
          <a:lstStyle/>
          <a:p>
            <a:r>
              <a:rPr lang="en-US" sz="2400"/>
              <a:t>See 5 immediately: (prioritize latency)</a:t>
            </a:r>
          </a:p>
          <a:p>
            <a:r>
              <a:rPr lang="en-US" sz="2400"/>
              <a:t>Wait for 6 to propagate: (prioritize consistency</a:t>
            </a:r>
          </a:p>
        </p:txBody>
      </p:sp>
      <p:sp>
        <p:nvSpPr>
          <p:cNvPr id="16" name="TextBox 15">
            <a:extLst>
              <a:ext uri="{FF2B5EF4-FFF2-40B4-BE49-F238E27FC236}">
                <a16:creationId xmlns:a16="http://schemas.microsoft.com/office/drawing/2014/main" id="{BA4CE30D-D6E1-4744-AEE1-39FCFF55738D}"/>
              </a:ext>
            </a:extLst>
          </p:cNvPr>
          <p:cNvSpPr txBox="1"/>
          <p:nvPr/>
        </p:nvSpPr>
        <p:spPr>
          <a:xfrm>
            <a:off x="203696" y="287423"/>
            <a:ext cx="11988304" cy="584775"/>
          </a:xfrm>
          <a:prstGeom prst="rect">
            <a:avLst/>
          </a:prstGeom>
          <a:noFill/>
        </p:spPr>
        <p:txBody>
          <a:bodyPr wrap="square" rtlCol="0">
            <a:spAutoFit/>
          </a:bodyPr>
          <a:lstStyle/>
          <a:p>
            <a:r>
              <a:rPr lang="en-US" sz="3200">
                <a:solidFill>
                  <a:schemeClr val="accent1"/>
                </a:solidFill>
              </a:rPr>
              <a:t>What value does B see?</a:t>
            </a:r>
          </a:p>
        </p:txBody>
      </p:sp>
    </p:spTree>
    <p:extLst>
      <p:ext uri="{BB962C8B-B14F-4D97-AF65-F5344CB8AC3E}">
        <p14:creationId xmlns:p14="http://schemas.microsoft.com/office/powerpoint/2010/main" val="39129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3D3B8-36AA-4FA7-B2EA-D9A67793D939}"/>
              </a:ext>
            </a:extLst>
          </p:cNvPr>
          <p:cNvSpPr>
            <a:spLocks noGrp="1"/>
          </p:cNvSpPr>
          <p:nvPr>
            <p:ph type="title"/>
          </p:nvPr>
        </p:nvSpPr>
        <p:spPr>
          <a:xfrm>
            <a:off x="838200" y="128673"/>
            <a:ext cx="10515600" cy="1325563"/>
          </a:xfrm>
        </p:spPr>
        <p:txBody>
          <a:bodyPr>
            <a:normAutofit/>
          </a:bodyPr>
          <a:lstStyle/>
          <a:p>
            <a:r>
              <a:rPr lang="en-US" sz="4000" dirty="0">
                <a:latin typeface="Arial" panose="020B0604020202020204" pitchFamily="34" charset="0"/>
                <a:cs typeface="Arial" panose="020B0604020202020204" pitchFamily="34" charset="0"/>
              </a:rPr>
              <a:t>What about in a normally functioning system?</a:t>
            </a:r>
          </a:p>
        </p:txBody>
      </p:sp>
      <p:sp>
        <p:nvSpPr>
          <p:cNvPr id="3" name="Content Placeholder 2">
            <a:extLst>
              <a:ext uri="{FF2B5EF4-FFF2-40B4-BE49-F238E27FC236}">
                <a16:creationId xmlns:a16="http://schemas.microsoft.com/office/drawing/2014/main" id="{A1822B42-6995-4E26-AF61-7CFBB951355A}"/>
              </a:ext>
            </a:extLst>
          </p:cNvPr>
          <p:cNvSpPr txBox="1">
            <a:spLocks/>
          </p:cNvSpPr>
          <p:nvPr/>
        </p:nvSpPr>
        <p:spPr>
          <a:xfrm>
            <a:off x="152400" y="1597024"/>
            <a:ext cx="11915274" cy="5160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prstClr val="black"/>
                </a:solidFill>
                <a:latin typeface="Arial" panose="020B0604020202020204" pitchFamily="34" charset="0"/>
                <a:cs typeface="Arial" panose="020B0604020202020204" pitchFamily="34" charset="0"/>
              </a:rPr>
              <a:t>PACELC Theorem:</a:t>
            </a:r>
            <a:r>
              <a:rPr lang="en-US" dirty="0">
                <a:solidFill>
                  <a:prstClr val="black"/>
                </a:solidFill>
                <a:latin typeface="Arial" panose="020B0604020202020204" pitchFamily="34" charset="0"/>
                <a:cs typeface="Arial" panose="020B0604020202020204" pitchFamily="34" charset="0"/>
              </a:rPr>
              <a:t> In the case of network partitioning (P) in a distributed computer system, one has to choose between availability (A) and consistency (C) (CAP Theorem)</a:t>
            </a:r>
          </a:p>
          <a:p>
            <a:pPr marL="0" indent="0">
              <a:buFont typeface="Arial" panose="020B0604020202020204" pitchFamily="34" charset="0"/>
              <a:buNone/>
            </a:pPr>
            <a:endParaRPr lang="en-US" dirty="0">
              <a:solidFill>
                <a:prstClr val="black"/>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solidFill>
                  <a:prstClr val="black"/>
                </a:solidFill>
                <a:latin typeface="Arial" panose="020B0604020202020204" pitchFamily="34" charset="0"/>
                <a:cs typeface="Arial" panose="020B0604020202020204" pitchFamily="34" charset="0"/>
              </a:rPr>
              <a:t>but else (E), even when the </a:t>
            </a:r>
            <a:r>
              <a:rPr lang="en-US" b="1" dirty="0">
                <a:solidFill>
                  <a:prstClr val="black"/>
                </a:solidFill>
                <a:latin typeface="Arial" panose="020B0604020202020204" pitchFamily="34" charset="0"/>
                <a:cs typeface="Arial" panose="020B0604020202020204" pitchFamily="34" charset="0"/>
              </a:rPr>
              <a:t>system is running normally</a:t>
            </a:r>
            <a:r>
              <a:rPr lang="en-US" dirty="0">
                <a:solidFill>
                  <a:prstClr val="black"/>
                </a:solidFill>
                <a:latin typeface="Arial" panose="020B0604020202020204" pitchFamily="34" charset="0"/>
                <a:cs typeface="Arial" panose="020B0604020202020204" pitchFamily="34" charset="0"/>
              </a:rPr>
              <a:t> in the absence of network failures, one has to choose between </a:t>
            </a:r>
            <a:r>
              <a:rPr lang="en-US" dirty="0">
                <a:solidFill>
                  <a:schemeClr val="accent4"/>
                </a:solidFill>
                <a:latin typeface="Arial" panose="020B0604020202020204" pitchFamily="34" charset="0"/>
                <a:cs typeface="Arial" panose="020B0604020202020204" pitchFamily="34" charset="0"/>
              </a:rPr>
              <a:t>latency (L)</a:t>
            </a:r>
            <a:r>
              <a:rPr lang="en-US" dirty="0">
                <a:solidFill>
                  <a:prstClr val="black"/>
                </a:solidFill>
                <a:latin typeface="Arial" panose="020B0604020202020204" pitchFamily="34" charset="0"/>
                <a:cs typeface="Arial" panose="020B0604020202020204" pitchFamily="34" charset="0"/>
              </a:rPr>
              <a:t> and </a:t>
            </a:r>
            <a:r>
              <a:rPr lang="en-US" dirty="0">
                <a:solidFill>
                  <a:schemeClr val="accent1"/>
                </a:solidFill>
                <a:latin typeface="Arial" panose="020B0604020202020204" pitchFamily="34" charset="0"/>
                <a:cs typeface="Arial" panose="020B0604020202020204" pitchFamily="34" charset="0"/>
              </a:rPr>
              <a:t>consistency (C).</a:t>
            </a:r>
          </a:p>
          <a:p>
            <a:endParaRPr lang="en-US" dirty="0"/>
          </a:p>
        </p:txBody>
      </p:sp>
    </p:spTree>
    <p:extLst>
      <p:ext uri="{BB962C8B-B14F-4D97-AF65-F5344CB8AC3E}">
        <p14:creationId xmlns:p14="http://schemas.microsoft.com/office/powerpoint/2010/main" val="241548313"/>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idx="4294967295"/>
          </p:nvPr>
        </p:nvSpPr>
        <p:spPr>
          <a:xfrm>
            <a:off x="2459038" y="204788"/>
            <a:ext cx="9732962" cy="985837"/>
          </a:xfrm>
        </p:spPr>
        <p:txBody>
          <a:bodyPr>
            <a:normAutofit/>
          </a:bodyPr>
          <a:lstStyle/>
          <a:p>
            <a:r>
              <a:rPr lang="en-US" dirty="0">
                <a:latin typeface="Arial" panose="020B0604020202020204" pitchFamily="34" charset="0"/>
                <a:cs typeface="Arial" panose="020B0604020202020204" pitchFamily="34" charset="0"/>
              </a:rPr>
              <a:t>Programmable Data Consistency </a:t>
            </a:r>
          </a:p>
        </p:txBody>
      </p:sp>
      <p:pic>
        <p:nvPicPr>
          <p:cNvPr id="8" name="Picture 2" descr="http://counterinception.com/sites/default/files/pictures/MatrixBluePillRedPi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071" y="1190944"/>
            <a:ext cx="7645619" cy="4431034"/>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991428" y="5439245"/>
            <a:ext cx="2833169" cy="784831"/>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Strong consistency High latency</a:t>
            </a:r>
          </a:p>
        </p:txBody>
      </p:sp>
      <p:sp>
        <p:nvSpPr>
          <p:cNvPr id="11" name="TextBox 10"/>
          <p:cNvSpPr txBox="1"/>
          <p:nvPr/>
        </p:nvSpPr>
        <p:spPr>
          <a:xfrm>
            <a:off x="6110009" y="5439245"/>
            <a:ext cx="3079694" cy="784830"/>
          </a:xfrm>
          <a:prstGeom prst="rect">
            <a:avLst/>
          </a:prstGeom>
          <a:noFill/>
        </p:spPr>
        <p:txBody>
          <a:bodyPr wrap="square" rtlCol="0">
            <a:spAutoFit/>
          </a:bodyPr>
          <a:lstStyle/>
          <a:p>
            <a:pPr marL="0" marR="0" lvl="0" indent="0" algn="ctr" defTabSz="840201" rtl="0" eaLnBrk="1" fontAlgn="auto" latinLnBrk="0" hangingPunct="1">
              <a:lnSpc>
                <a:spcPct val="100000"/>
              </a:lnSpc>
              <a:spcBef>
                <a:spcPts val="0"/>
              </a:spcBef>
              <a:spcAft>
                <a:spcPts val="0"/>
              </a:spcAft>
              <a:buClrTx/>
              <a:buSzTx/>
              <a:buFontTx/>
              <a:buNone/>
              <a:tabLst/>
              <a:defRPr/>
            </a:pPr>
            <a:r>
              <a:rPr kumimoji="0" lang="en-US" sz="225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Eventual consistency, Low latency</a:t>
            </a:r>
          </a:p>
        </p:txBody>
      </p:sp>
      <p:sp>
        <p:nvSpPr>
          <p:cNvPr id="9" name="Title 1"/>
          <p:cNvSpPr txBox="1">
            <a:spLocks/>
          </p:cNvSpPr>
          <p:nvPr/>
        </p:nvSpPr>
        <p:spPr>
          <a:xfrm>
            <a:off x="-132239" y="1763066"/>
            <a:ext cx="2991585" cy="700233"/>
          </a:xfrm>
          <a:prstGeom prst="rect">
            <a:avLst/>
          </a:prstGeom>
        </p:spPr>
        <p:txBody>
          <a:bodyPr vert="horz" wrap="square" lIns="134444" tIns="84028" rIns="134444" bIns="84028" rtlCol="0" anchor="t">
            <a:noAutofit/>
          </a:bodyPr>
          <a:lstStyle>
            <a:lvl1pPr marL="282575" indent="-282575" algn="l" defTabSz="932742" rtl="0" eaLnBrk="1" latinLnBrk="0" hangingPunct="1">
              <a:lnSpc>
                <a:spcPct val="90000"/>
              </a:lnSpc>
              <a:spcBef>
                <a:spcPct val="0"/>
              </a:spcBef>
              <a:buNone/>
              <a:tabLst>
                <a:tab pos="282575" algn="l"/>
              </a:tabLst>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59644" marR="0" lvl="0" indent="-259644" algn="l" defTabSz="857055" rtl="0" eaLnBrk="1" fontAlgn="auto" latinLnBrk="0" hangingPunct="1">
              <a:lnSpc>
                <a:spcPct val="90000"/>
              </a:lnSpc>
              <a:spcBef>
                <a:spcPct val="0"/>
              </a:spcBef>
              <a:spcAft>
                <a:spcPts val="0"/>
              </a:spcAft>
              <a:buClrTx/>
              <a:buSzTx/>
              <a:buFontTx/>
              <a:buNone/>
              <a:tabLst>
                <a:tab pos="259644" algn="l"/>
              </a:tabLst>
              <a:defRPr/>
            </a:pPr>
            <a:r>
              <a:rPr kumimoji="0" lang="en-US" sz="4042" b="0" i="1" u="none" strike="noStrike" kern="1200" cap="none" spc="-102" normalizeH="0" baseline="0" noProof="0" dirty="0">
                <a:ln w="3175">
                  <a:noFill/>
                </a:ln>
                <a:gradFill>
                  <a:gsLst>
                    <a:gs pos="1250">
                      <a:prstClr val="black"/>
                    </a:gs>
                    <a:gs pos="100000">
                      <a:prstClr val="black"/>
                    </a:gs>
                  </a:gsLst>
                  <a:lin ang="5400000" scaled="0"/>
                </a:gradFill>
                <a:effectLst/>
                <a:uLnTx/>
                <a:uFillTx/>
                <a:latin typeface="Arial" panose="020B0604020202020204" pitchFamily="34" charset="0"/>
                <a:ea typeface="+mn-ea"/>
                <a:cs typeface="Arial" panose="020B0604020202020204" pitchFamily="34" charset="0"/>
              </a:rPr>
              <a:t>  Choice for most distributed apps</a:t>
            </a:r>
            <a:endParaRPr kumimoji="0" lang="en-US" sz="4042" b="0" i="1" u="none" strike="noStrike" kern="1200" cap="none" spc="-102" normalizeH="0" baseline="0" noProof="0" dirty="0">
              <a:ln w="3175">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2" name="Right Brace 1"/>
          <p:cNvSpPr/>
          <p:nvPr/>
        </p:nvSpPr>
        <p:spPr>
          <a:xfrm rot="5400000">
            <a:off x="5774074" y="3363628"/>
            <a:ext cx="493238" cy="6058526"/>
          </a:xfrm>
          <a:prstGeom prst="rightBrace">
            <a:avLst>
              <a:gd name="adj1" fmla="val 135678"/>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451307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8C9AD198-07DE-4056-A3B5-DCED56D9E0A2}"/>
              </a:ext>
            </a:extLst>
          </p:cNvPr>
          <p:cNvGrpSpPr/>
          <p:nvPr>
            <p:custDataLst>
              <p:custData r:id="rId1"/>
            </p:custDataLst>
          </p:nvPr>
        </p:nvGrpSpPr>
        <p:grpSpPr>
          <a:xfrm>
            <a:off x="4334430" y="2933407"/>
            <a:ext cx="8287911" cy="3663480"/>
            <a:chOff x="4084637" y="3408629"/>
            <a:chExt cx="9017707" cy="3986070"/>
          </a:xfrm>
        </p:grpSpPr>
        <p:pic>
          <p:nvPicPr>
            <p:cNvPr id="9" name="Picture 8">
              <a:extLst>
                <a:ext uri="{FF2B5EF4-FFF2-40B4-BE49-F238E27FC236}">
                  <a16:creationId xmlns:a16="http://schemas.microsoft.com/office/drawing/2014/main" id="{8936F497-6B57-4DE0-A0B6-D2FECA029989}"/>
                </a:ext>
              </a:extLst>
            </p:cNvPr>
            <p:cNvPicPr>
              <a:picLocks noChangeAspect="1"/>
            </p:cNvPicPr>
            <p:nvPr/>
          </p:nvPicPr>
          <p:blipFill>
            <a:blip r:embed="rId3"/>
            <a:stretch>
              <a:fillRect/>
            </a:stretch>
          </p:blipFill>
          <p:spPr>
            <a:xfrm>
              <a:off x="5125102" y="3696582"/>
              <a:ext cx="6917962" cy="3698117"/>
            </a:xfrm>
            <a:prstGeom prst="rect">
              <a:avLst/>
            </a:prstGeom>
          </p:spPr>
        </p:pic>
        <p:pic>
          <p:nvPicPr>
            <p:cNvPr id="10" name="Picture 9">
              <a:extLst>
                <a:ext uri="{FF2B5EF4-FFF2-40B4-BE49-F238E27FC236}">
                  <a16:creationId xmlns:a16="http://schemas.microsoft.com/office/drawing/2014/main" id="{5F265DE7-39F7-40F4-A1D6-679BD0237C52}"/>
                </a:ext>
              </a:extLst>
            </p:cNvPr>
            <p:cNvPicPr>
              <a:picLocks noChangeAspect="1"/>
            </p:cNvPicPr>
            <p:nvPr/>
          </p:nvPicPr>
          <p:blipFill rotWithShape="1">
            <a:blip r:embed="rId4"/>
            <a:srcRect b="35324"/>
            <a:stretch/>
          </p:blipFill>
          <p:spPr>
            <a:xfrm>
              <a:off x="4084637" y="3408629"/>
              <a:ext cx="9017707" cy="3354853"/>
            </a:xfrm>
            <a:prstGeom prst="rect">
              <a:avLst/>
            </a:prstGeom>
          </p:spPr>
        </p:pic>
      </p:grpSp>
      <p:sp>
        <p:nvSpPr>
          <p:cNvPr id="27" name="Text Placeholder 9">
            <a:extLst>
              <a:ext uri="{FF2B5EF4-FFF2-40B4-BE49-F238E27FC236}">
                <a16:creationId xmlns:a16="http://schemas.microsoft.com/office/drawing/2014/main" id="{B33E2B9A-6F24-4640-A615-AEFC8671BA3F}"/>
              </a:ext>
            </a:extLst>
          </p:cNvPr>
          <p:cNvSpPr txBox="1">
            <a:spLocks/>
          </p:cNvSpPr>
          <p:nvPr/>
        </p:nvSpPr>
        <p:spPr>
          <a:xfrm>
            <a:off x="0" y="1531474"/>
            <a:ext cx="6608763" cy="455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551"/>
              </a:spcAft>
              <a:buFont typeface="Arial" panose="020B0604020202020204" pitchFamily="34" charset="0"/>
              <a:buNone/>
            </a:pPr>
            <a:r>
              <a:rPr lang="en-US" sz="2400" dirty="0">
                <a:latin typeface="Arial" panose="020B0604020202020204" pitchFamily="34" charset="0"/>
                <a:cs typeface="Arial" panose="020B0604020202020204" pitchFamily="34" charset="0"/>
              </a:rPr>
              <a:t>Intuitive programming model</a:t>
            </a:r>
          </a:p>
          <a:p>
            <a:pPr lvl="1">
              <a:spcAft>
                <a:spcPts val="551"/>
              </a:spcAft>
            </a:pPr>
            <a:r>
              <a:rPr lang="en-US" sz="2000" dirty="0">
                <a:latin typeface="Arial" panose="020B0604020202020204" pitchFamily="34" charset="0"/>
                <a:cs typeface="Arial" panose="020B0604020202020204" pitchFamily="34" charset="0"/>
              </a:rPr>
              <a:t>5 Well-defined, consistency models</a:t>
            </a:r>
          </a:p>
          <a:p>
            <a:pPr lvl="1">
              <a:spcAft>
                <a:spcPts val="1655"/>
              </a:spcAft>
            </a:pPr>
            <a:r>
              <a:rPr lang="en-US" sz="2000" dirty="0">
                <a:latin typeface="Arial" panose="020B0604020202020204" pitchFamily="34" charset="0"/>
                <a:cs typeface="Arial" panose="020B0604020202020204" pitchFamily="34" charset="0"/>
              </a:rPr>
              <a:t>Overridable on a per-request basis</a:t>
            </a:r>
          </a:p>
          <a:p>
            <a:pPr>
              <a:spcAft>
                <a:spcPts val="551"/>
              </a:spcAft>
            </a:pPr>
            <a:endParaRPr lang="en-US" sz="2400" b="1" dirty="0">
              <a:latin typeface="Arial" panose="020B0604020202020204" pitchFamily="34" charset="0"/>
              <a:cs typeface="Arial" panose="020B0604020202020204" pitchFamily="34" charset="0"/>
            </a:endParaRPr>
          </a:p>
          <a:p>
            <a:pPr>
              <a:spcAft>
                <a:spcPts val="551"/>
              </a:spcAft>
            </a:pPr>
            <a:r>
              <a:rPr lang="en-US" sz="2400" dirty="0">
                <a:latin typeface="Arial" panose="020B0604020202020204" pitchFamily="34" charset="0"/>
                <a:cs typeface="Arial" panose="020B0604020202020204" pitchFamily="34" charset="0"/>
              </a:rPr>
              <a:t>Clear tradeoffs</a:t>
            </a:r>
          </a:p>
          <a:p>
            <a:pPr>
              <a:spcAft>
                <a:spcPts val="551"/>
              </a:spcAft>
            </a:pPr>
            <a:r>
              <a:rPr lang="en-US" sz="2400" dirty="0">
                <a:latin typeface="Arial" panose="020B0604020202020204" pitchFamily="34" charset="0"/>
                <a:cs typeface="Arial" panose="020B0604020202020204" pitchFamily="34" charset="0"/>
              </a:rPr>
              <a:t>Latency </a:t>
            </a:r>
          </a:p>
          <a:p>
            <a:pPr>
              <a:spcAft>
                <a:spcPts val="551"/>
              </a:spcAft>
            </a:pPr>
            <a:r>
              <a:rPr lang="en-US" sz="2400" dirty="0">
                <a:latin typeface="Arial" panose="020B0604020202020204" pitchFamily="34" charset="0"/>
                <a:cs typeface="Arial" panose="020B0604020202020204" pitchFamily="34" charset="0"/>
              </a:rPr>
              <a:t>Availability </a:t>
            </a:r>
          </a:p>
          <a:p>
            <a:pPr>
              <a:spcAft>
                <a:spcPts val="551"/>
              </a:spcAft>
            </a:pPr>
            <a:r>
              <a:rPr lang="en-US" sz="2400" dirty="0">
                <a:latin typeface="Arial" panose="020B0604020202020204" pitchFamily="34" charset="0"/>
                <a:cs typeface="Arial" panose="020B0604020202020204" pitchFamily="34" charset="0"/>
              </a:rPr>
              <a:t>Throughput</a:t>
            </a: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D76E4E6D-A638-4E00-B649-87FABAC7FA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5041" y="5029178"/>
            <a:ext cx="3639601" cy="1552862"/>
          </a:xfrm>
          <a:prstGeom prst="rect">
            <a:avLst/>
          </a:prstGeom>
        </p:spPr>
      </p:pic>
    </p:spTree>
    <p:extLst>
      <p:ext uri="{BB962C8B-B14F-4D97-AF65-F5344CB8AC3E}">
        <p14:creationId xmlns:p14="http://schemas.microsoft.com/office/powerpoint/2010/main" val="2981903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3389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Well-Defined Consistency Models</a:t>
            </a:r>
          </a:p>
        </p:txBody>
      </p:sp>
      <p:pic>
        <p:nvPicPr>
          <p:cNvPr id="11" name="Picture 2" descr="Azure Cosmos DB offers multiple, well defined (relaxed) consistency models to choose from">
            <a:extLst>
              <a:ext uri="{FF2B5EF4-FFF2-40B4-BE49-F238E27FC236}">
                <a16:creationId xmlns:a16="http://schemas.microsoft.com/office/drawing/2014/main" id="{87ED9C64-78C5-4B10-84FD-5734DAD22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304" y="2450428"/>
            <a:ext cx="6217393" cy="195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554857"/>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B1D8CA2A-FE91-49C0-87E4-DAA3ADC9BF87}"/>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Arial" panose="020B0604020202020204" pitchFamily="34" charset="0"/>
                <a:cs typeface="Arial" panose="020B0604020202020204" pitchFamily="34" charset="0"/>
              </a:rPr>
              <a:t>Well-Defined Consistency Models</a:t>
            </a:r>
            <a:endParaRPr lang="en-US" sz="4000" dirty="0">
              <a:latin typeface="Arial" panose="020B0604020202020204" pitchFamily="34" charset="0"/>
              <a:cs typeface="Arial" panose="020B0604020202020204" pitchFamily="34" charset="0"/>
            </a:endParaRPr>
          </a:p>
        </p:txBody>
      </p:sp>
      <p:sp>
        <p:nvSpPr>
          <p:cNvPr id="28" name="Title 16">
            <a:extLst>
              <a:ext uri="{FF2B5EF4-FFF2-40B4-BE49-F238E27FC236}">
                <a16:creationId xmlns:a16="http://schemas.microsoft.com/office/drawing/2014/main" id="{1D18DDF8-89F2-4698-B9D0-A8290310CD59}"/>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Well-Defined Consistency Models</a:t>
            </a:r>
          </a:p>
        </p:txBody>
      </p:sp>
      <p:graphicFrame>
        <p:nvGraphicFramePr>
          <p:cNvPr id="5" name="Table 4">
            <a:extLst>
              <a:ext uri="{FF2B5EF4-FFF2-40B4-BE49-F238E27FC236}">
                <a16:creationId xmlns:a16="http://schemas.microsoft.com/office/drawing/2014/main" id="{DA91ACE0-0917-4B04-977C-B8BC4925114A}"/>
              </a:ext>
            </a:extLst>
          </p:cNvPr>
          <p:cNvGraphicFramePr>
            <a:graphicFrameLocks noGrp="1"/>
          </p:cNvGraphicFramePr>
          <p:nvPr>
            <p:extLst>
              <p:ext uri="{D42A27DB-BD31-4B8C-83A1-F6EECF244321}">
                <p14:modId xmlns:p14="http://schemas.microsoft.com/office/powerpoint/2010/main" val="57963935"/>
              </p:ext>
            </p:extLst>
          </p:nvPr>
        </p:nvGraphicFramePr>
        <p:xfrm>
          <a:off x="212221" y="1747674"/>
          <a:ext cx="11767558" cy="4663440"/>
        </p:xfrm>
        <a:graphic>
          <a:graphicData uri="http://schemas.openxmlformats.org/drawingml/2006/table">
            <a:tbl>
              <a:tblPr/>
              <a:tblGrid>
                <a:gridCol w="3427178">
                  <a:extLst>
                    <a:ext uri="{9D8B030D-6E8A-4147-A177-3AD203B41FA5}">
                      <a16:colId xmlns:a16="http://schemas.microsoft.com/office/drawing/2014/main" val="3161367515"/>
                    </a:ext>
                  </a:extLst>
                </a:gridCol>
                <a:gridCol w="8340380">
                  <a:extLst>
                    <a:ext uri="{9D8B030D-6E8A-4147-A177-3AD203B41FA5}">
                      <a16:colId xmlns:a16="http://schemas.microsoft.com/office/drawing/2014/main" val="3355261076"/>
                    </a:ext>
                  </a:extLst>
                </a:gridCol>
              </a:tblGrid>
              <a:tr h="0">
                <a:tc>
                  <a:txBody>
                    <a:bodyPr/>
                    <a:lstStyle/>
                    <a:p>
                      <a:pPr algn="l" fontAlgn="b"/>
                      <a:r>
                        <a:rPr lang="en-US" b="1" dirty="0">
                          <a:solidFill>
                            <a:schemeClr val="tx1"/>
                          </a:solidFill>
                          <a:effectLst/>
                          <a:latin typeface="Arial" panose="020B0604020202020204" pitchFamily="34" charset="0"/>
                        </a:rPr>
                        <a:t>Consistency Level</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algn="l" fontAlgn="b"/>
                      <a:r>
                        <a:rPr lang="en-US" b="1" dirty="0">
                          <a:solidFill>
                            <a:schemeClr val="tx1"/>
                          </a:solidFill>
                          <a:effectLst/>
                          <a:latin typeface="Arial" panose="020B0604020202020204" pitchFamily="34" charset="0"/>
                        </a:rPr>
                        <a:t>Guarantees</a:t>
                      </a:r>
                    </a:p>
                  </a:txBody>
                  <a:tcPr marL="152400" marR="152400" marT="114300" marB="114300"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975038802"/>
                  </a:ext>
                </a:extLst>
              </a:tr>
              <a:tr h="0">
                <a:tc>
                  <a:txBody>
                    <a:bodyPr/>
                    <a:lstStyle/>
                    <a:p>
                      <a:pPr fontAlgn="t"/>
                      <a:r>
                        <a:rPr lang="en-US" dirty="0">
                          <a:effectLst/>
                          <a:latin typeface="Arial" panose="020B0604020202020204" pitchFamily="34" charset="0"/>
                          <a:cs typeface="Arial" panose="020B0604020202020204" pitchFamily="34" charset="0"/>
                        </a:rPr>
                        <a:t>Strong</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a:effectLst/>
                          <a:latin typeface="Arial" panose="020B0604020202020204" pitchFamily="34" charset="0"/>
                          <a:cs typeface="Arial" panose="020B0604020202020204" pitchFamily="34" charset="0"/>
                        </a:rPr>
                        <a:t>Linearizability (once operation is complete, it </a:t>
                      </a:r>
                      <a:r>
                        <a:rPr lang="en-US" b="0" u="none">
                          <a:effectLst/>
                          <a:latin typeface="Arial" panose="020B0604020202020204" pitchFamily="34" charset="0"/>
                          <a:cs typeface="Arial" panose="020B0604020202020204" pitchFamily="34" charset="0"/>
                        </a:rPr>
                        <a:t>will</a:t>
                      </a:r>
                      <a:r>
                        <a:rPr lang="en-US">
                          <a:effectLst/>
                          <a:latin typeface="Arial" panose="020B0604020202020204" pitchFamily="34" charset="0"/>
                          <a:cs typeface="Arial" panose="020B0604020202020204" pitchFamily="34" charset="0"/>
                        </a:rPr>
                        <a:t> be visible to all)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42386260"/>
                  </a:ext>
                </a:extLst>
              </a:tr>
              <a:tr h="0">
                <a:tc>
                  <a:txBody>
                    <a:bodyPr/>
                    <a:lstStyle/>
                    <a:p>
                      <a:pPr fontAlgn="t"/>
                      <a:r>
                        <a:rPr lang="en-US" dirty="0">
                          <a:effectLst/>
                          <a:latin typeface="Arial" panose="020B0604020202020204" pitchFamily="34" charset="0"/>
                          <a:cs typeface="Arial" panose="020B0604020202020204" pitchFamily="34" charset="0"/>
                        </a:rPr>
                        <a:t>Bounded Staleness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Consistent Prefix.</a:t>
                      </a:r>
                    </a:p>
                    <a:p>
                      <a:pPr fontAlgn="t"/>
                      <a:r>
                        <a:rPr lang="en-US" dirty="0">
                          <a:effectLst/>
                          <a:latin typeface="Arial" panose="020B0604020202020204" pitchFamily="34" charset="0"/>
                          <a:cs typeface="Arial" panose="020B0604020202020204" pitchFamily="34" charset="0"/>
                        </a:rPr>
                        <a:t>Reads lag behind writes by at most k prefixes or t interval</a:t>
                      </a:r>
                    </a:p>
                    <a:p>
                      <a:pPr fontAlgn="t"/>
                      <a:r>
                        <a:rPr lang="en-US" dirty="0">
                          <a:effectLst/>
                          <a:latin typeface="Arial" panose="020B0604020202020204" pitchFamily="34" charset="0"/>
                          <a:cs typeface="Arial" panose="020B0604020202020204" pitchFamily="34" charset="0"/>
                        </a:rPr>
                        <a:t>Similar properties to strong consistency (except within staleness window), while preserving 99.99% availability and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840219728"/>
                  </a:ext>
                </a:extLst>
              </a:tr>
              <a:tr h="0">
                <a:tc>
                  <a:txBody>
                    <a:bodyPr/>
                    <a:lstStyle/>
                    <a:p>
                      <a:pPr fontAlgn="t"/>
                      <a:r>
                        <a:rPr lang="en-US">
                          <a:effectLst/>
                          <a:latin typeface="Arial" panose="020B0604020202020204" pitchFamily="34" charset="0"/>
                          <a:cs typeface="Arial" panose="020B0604020202020204" pitchFamily="34" charset="0"/>
                        </a:rPr>
                        <a:t>Session</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Consistent Prefix.</a:t>
                      </a:r>
                    </a:p>
                    <a:p>
                      <a:pPr fontAlgn="t"/>
                      <a:r>
                        <a:rPr lang="en-US" dirty="0">
                          <a:effectLst/>
                          <a:latin typeface="Arial" panose="020B0604020202020204" pitchFamily="34" charset="0"/>
                          <a:cs typeface="Arial" panose="020B0604020202020204" pitchFamily="34" charset="0"/>
                        </a:rPr>
                        <a:t>Within a session: monotonic reads, monotonic writes, read-your-writes, write-follows-reads</a:t>
                      </a:r>
                    </a:p>
                    <a:p>
                      <a:pPr fontAlgn="t"/>
                      <a:r>
                        <a:rPr lang="en-US" dirty="0">
                          <a:effectLst/>
                          <a:latin typeface="Arial" panose="020B0604020202020204" pitchFamily="34" charset="0"/>
                          <a:cs typeface="Arial" panose="020B0604020202020204" pitchFamily="34" charset="0"/>
                        </a:rPr>
                        <a:t>Predictable consistency for a session, high read throughput + low latency</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1154513"/>
                  </a:ext>
                </a:extLst>
              </a:tr>
              <a:tr h="0">
                <a:tc>
                  <a:txBody>
                    <a:bodyPr/>
                    <a:lstStyle/>
                    <a:p>
                      <a:pPr fontAlgn="t"/>
                      <a:r>
                        <a:rPr lang="en-US">
                          <a:effectLst/>
                          <a:latin typeface="Arial" panose="020B0604020202020204" pitchFamily="34" charset="0"/>
                          <a:cs typeface="Arial" panose="020B0604020202020204" pitchFamily="34" charset="0"/>
                        </a:rPr>
                        <a:t>Consistent Prefix</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Reads will never see out of order writes (no gaps).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1742965067"/>
                  </a:ext>
                </a:extLst>
              </a:tr>
              <a:tr h="0">
                <a:tc>
                  <a:txBody>
                    <a:bodyPr/>
                    <a:lstStyle/>
                    <a:p>
                      <a:pPr fontAlgn="t"/>
                      <a:r>
                        <a:rPr lang="en-US">
                          <a:effectLst/>
                          <a:latin typeface="Arial" panose="020B0604020202020204" pitchFamily="34" charset="0"/>
                          <a:cs typeface="Arial" panose="020B0604020202020204" pitchFamily="34" charset="0"/>
                        </a:rPr>
                        <a:t>Eventual</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dirty="0">
                          <a:effectLst/>
                          <a:latin typeface="Arial" panose="020B0604020202020204" pitchFamily="34" charset="0"/>
                          <a:cs typeface="Arial" panose="020B0604020202020204" pitchFamily="34" charset="0"/>
                        </a:rPr>
                        <a:t>Potential for out of order reads. Lowest cost for reads of all consistency levels.</a:t>
                      </a:r>
                    </a:p>
                  </a:txBody>
                  <a:tcPr marL="152400" marR="152400" marT="114300" marB="114300">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692152620"/>
                  </a:ext>
                </a:extLst>
              </a:tr>
            </a:tbl>
          </a:graphicData>
        </a:graphic>
      </p:graphicFrame>
    </p:spTree>
    <p:extLst>
      <p:ext uri="{BB962C8B-B14F-4D97-AF65-F5344CB8AC3E}">
        <p14:creationId xmlns:p14="http://schemas.microsoft.com/office/powerpoint/2010/main" val="2085499041"/>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484893" y="1664400"/>
            <a:ext cx="101309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Bounds set server-side via the Azure Portal  - </a:t>
            </a:r>
            <a:r>
              <a:rPr lang="en-US" sz="2400" dirty="0">
                <a:latin typeface="Arial" panose="020B0604020202020204" pitchFamily="34" charset="0"/>
                <a:cs typeface="Arial" panose="020B0604020202020204" pitchFamily="34" charset="0"/>
              </a:rPr>
              <a:t>Reads lag behind writes </a:t>
            </a:r>
            <a:r>
              <a:rPr lang="en-US" altLang="en-US" sz="2400" dirty="0">
                <a:solidFill>
                  <a:prstClr val="black"/>
                </a:solidFill>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by at most k prefixes or t interval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A01EAA15-F8F2-44B9-824D-FADC089D5FB6}"/>
              </a:ext>
            </a:extLst>
          </p:cNvPr>
          <p:cNvPicPr>
            <a:picLocks noChangeAspect="1"/>
          </p:cNvPicPr>
          <p:nvPr/>
        </p:nvPicPr>
        <p:blipFill>
          <a:blip r:embed="rId2"/>
          <a:stretch>
            <a:fillRect/>
          </a:stretch>
        </p:blipFill>
        <p:spPr>
          <a:xfrm>
            <a:off x="484893" y="2793753"/>
            <a:ext cx="6590391" cy="3523008"/>
          </a:xfrm>
          <a:prstGeom prst="rect">
            <a:avLst/>
          </a:prstGeom>
        </p:spPr>
      </p:pic>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Bounded-Staleness</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42" y="3810955"/>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241631" y="3810955"/>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31929848"/>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376609" y="1502631"/>
            <a:ext cx="1013097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defTabSz="914400">
              <a:defRPr/>
            </a:pPr>
            <a:r>
              <a:rPr lang="en-US" altLang="en-US" sz="2400" dirty="0">
                <a:solidFill>
                  <a:prstClr val="black"/>
                </a:solidFill>
                <a:latin typeface="Arial" panose="020B0604020202020204" pitchFamily="34" charset="0"/>
              </a:rPr>
              <a:t>Session is controlled using a “session token”. – </a:t>
            </a:r>
            <a:r>
              <a:rPr lang="en-US" altLang="en-US" sz="2400" dirty="0">
                <a:solidFill>
                  <a:schemeClr val="accent1"/>
                </a:solidFill>
                <a:latin typeface="Arial" panose="020B0604020202020204" pitchFamily="34" charset="0"/>
              </a:rPr>
              <a:t>Read your own writes within a session</a:t>
            </a:r>
          </a:p>
          <a:p>
            <a:pPr marL="742950" lvl="1" indent="-285750" defTabSz="914400">
              <a:buFont typeface="Arial" panose="020B0604020202020204" pitchFamily="34" charset="0"/>
              <a:buChar char="•"/>
              <a:defRPr/>
            </a:pPr>
            <a:r>
              <a:rPr lang="en-US" altLang="en-US" sz="2400" dirty="0">
                <a:solidFill>
                  <a:prstClr val="black"/>
                </a:solidFill>
                <a:latin typeface="Arial" panose="020B0604020202020204" pitchFamily="34" charset="0"/>
              </a:rPr>
              <a:t>Session tokens are automatically cached by the Client SDK</a:t>
            </a:r>
          </a:p>
          <a:p>
            <a:pPr marL="742950" lvl="1" indent="-285750" defTabSz="914400">
              <a:buFont typeface="Arial" panose="020B0604020202020204" pitchFamily="34" charset="0"/>
              <a:buChar char="•"/>
              <a:defRPr/>
            </a:pPr>
            <a:r>
              <a:rPr lang="en-US" altLang="en-US" sz="2400" dirty="0">
                <a:solidFill>
                  <a:prstClr val="black"/>
                </a:solidFill>
                <a:latin typeface="Arial" panose="020B0604020202020204" pitchFamily="34" charset="0"/>
              </a:rPr>
              <a:t>Can be pulled out and used to override other requests (to preserve session between multiple clients)</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Session Consistency</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611" y="4189122"/>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785261" y="4189122"/>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7" name="Rectangle 3">
            <a:extLst>
              <a:ext uri="{FF2B5EF4-FFF2-40B4-BE49-F238E27FC236}">
                <a16:creationId xmlns:a16="http://schemas.microsoft.com/office/drawing/2014/main" id="{0D17D48D-3484-4F34-8C1F-0729D50DC80D}"/>
              </a:ext>
            </a:extLst>
          </p:cNvPr>
          <p:cNvSpPr>
            <a:spLocks noChangeArrowheads="1"/>
          </p:cNvSpPr>
          <p:nvPr/>
        </p:nvSpPr>
        <p:spPr bwMode="auto">
          <a:xfrm>
            <a:off x="376609" y="3429000"/>
            <a:ext cx="6394373"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string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&lt;Document&gt; response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client.CreateDocumentAsync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collectionLink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      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id =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"an id"</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value =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"some value"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).Result;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response.SessionToken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using</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client =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DocumentClient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Uri(</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A31515"/>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ResourceResponse</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&lt;Document&gt; read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0000FF"/>
                </a:solidFill>
                <a:effectLst/>
                <a:highlight>
                  <a:srgbClr val="FFFF00"/>
                </a:highligh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RequestOptions</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highlight>
                  <a:srgbClr val="FFFF00"/>
                </a:highlight>
                <a:uLnTx/>
                <a:uFillTx/>
                <a:latin typeface="Arial" panose="020B0604020202020204" pitchFamily="34" charset="0"/>
                <a:ea typeface="+mn-ea"/>
                <a:cs typeface="+mn-cs"/>
              </a:rPr>
              <a:t>sessionToken</a:t>
            </a:r>
            <a:r>
              <a:rPr kumimoji="0" lang="en-US" altLang="en-US"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).Result;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943622124"/>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50F269EB-38A8-42C1-8025-01FFE3D266D5}"/>
              </a:ext>
            </a:extLst>
          </p:cNvPr>
          <p:cNvSpPr>
            <a:spLocks noChangeArrowheads="1"/>
          </p:cNvSpPr>
          <p:nvPr/>
        </p:nvSpPr>
        <p:spPr bwMode="auto">
          <a:xfrm>
            <a:off x="484893" y="1664400"/>
            <a:ext cx="1013097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eaLnBrk="0" fontAlgn="base" hangingPunct="0">
              <a:spcBef>
                <a:spcPct val="0"/>
              </a:spcBef>
              <a:spcAft>
                <a:spcPct val="0"/>
              </a:spcAft>
              <a:defRPr/>
            </a:pPr>
            <a:r>
              <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Bounds set server-side via the Azure Portal  - </a:t>
            </a:r>
            <a:r>
              <a:rPr lang="en-US" sz="2400" dirty="0">
                <a:latin typeface="Arial" panose="020B0604020202020204" pitchFamily="34" charset="0"/>
                <a:cs typeface="Arial" panose="020B0604020202020204" pitchFamily="34" charset="0"/>
              </a:rPr>
              <a:t>Reads lag behind writes </a:t>
            </a:r>
            <a:r>
              <a:rPr lang="en-US" altLang="en-US" sz="2400" dirty="0">
                <a:solidFill>
                  <a:prstClr val="black"/>
                </a:solidFill>
                <a:latin typeface="Arial" panose="020B0604020202020204" pitchFamily="34" charset="0"/>
                <a:cs typeface="Arial" panose="020B0604020202020204" pitchFamily="34" charset="0"/>
              </a:rPr>
              <a:t>are </a:t>
            </a:r>
            <a:r>
              <a:rPr lang="en-US" sz="2400" dirty="0">
                <a:latin typeface="Arial" panose="020B0604020202020204" pitchFamily="34" charset="0"/>
                <a:cs typeface="Arial" panose="020B0604020202020204" pitchFamily="34" charset="0"/>
              </a:rPr>
              <a:t>by at most k prefixes or t interval</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8" name="Picture 7">
            <a:extLst>
              <a:ext uri="{FF2B5EF4-FFF2-40B4-BE49-F238E27FC236}">
                <a16:creationId xmlns:a16="http://schemas.microsoft.com/office/drawing/2014/main" id="{A01EAA15-F8F2-44B9-824D-FADC089D5FB6}"/>
              </a:ext>
            </a:extLst>
          </p:cNvPr>
          <p:cNvPicPr>
            <a:picLocks noChangeAspect="1"/>
          </p:cNvPicPr>
          <p:nvPr/>
        </p:nvPicPr>
        <p:blipFill>
          <a:blip r:embed="rId2"/>
          <a:stretch>
            <a:fillRect/>
          </a:stretch>
        </p:blipFill>
        <p:spPr>
          <a:xfrm>
            <a:off x="484893" y="2793753"/>
            <a:ext cx="6590391" cy="3523008"/>
          </a:xfrm>
          <a:prstGeom prst="rect">
            <a:avLst/>
          </a:prstGeom>
        </p:spPr>
      </p:pic>
      <p:sp>
        <p:nvSpPr>
          <p:cNvPr id="9" name="Title 16">
            <a:extLst>
              <a:ext uri="{FF2B5EF4-FFF2-40B4-BE49-F238E27FC236}">
                <a16:creationId xmlns:a16="http://schemas.microsoft.com/office/drawing/2014/main" id="{A5AAB710-C532-4354-908C-C6B82D5CA0FB}"/>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Bounded-Staleness</a:t>
            </a:r>
          </a:p>
        </p:txBody>
      </p:sp>
      <p:pic>
        <p:nvPicPr>
          <p:cNvPr id="10" name="Picture 2" descr="Azure Cosmos DB offers multiple, well defined (relaxed) consistency models to choose from">
            <a:extLst>
              <a:ext uri="{FF2B5EF4-FFF2-40B4-BE49-F238E27FC236}">
                <a16:creationId xmlns:a16="http://schemas.microsoft.com/office/drawing/2014/main" id="{640D1D3A-4EFB-469B-898C-31C1D0E28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5042" y="3810955"/>
            <a:ext cx="4728949" cy="148860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002973F-AFD4-420F-963D-B2C689A51F6B}"/>
              </a:ext>
            </a:extLst>
          </p:cNvPr>
          <p:cNvSpPr/>
          <p:nvPr/>
        </p:nvSpPr>
        <p:spPr>
          <a:xfrm>
            <a:off x="8241631" y="3810955"/>
            <a:ext cx="801647" cy="112246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18478239"/>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8C1E4F59-A747-475B-A951-2AF42140F335}"/>
              </a:ext>
            </a:extLst>
          </p:cNvPr>
          <p:cNvSpPr txBox="1">
            <a:spLocks/>
          </p:cNvSpPr>
          <p:nvPr/>
        </p:nvSpPr>
        <p:spPr>
          <a:xfrm>
            <a:off x="0" y="123825"/>
            <a:ext cx="102870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Relaxing Consistency</a:t>
            </a:r>
          </a:p>
        </p:txBody>
      </p:sp>
      <p:pic>
        <p:nvPicPr>
          <p:cNvPr id="3" name="Picture 2" descr="Azure Cosmos DB offers multiple, well defined (relaxed) consistency models to choose from">
            <a:extLst>
              <a:ext uri="{FF2B5EF4-FFF2-40B4-BE49-F238E27FC236}">
                <a16:creationId xmlns:a16="http://schemas.microsoft.com/office/drawing/2014/main" id="{BAACEE60-6FB6-4ABD-8128-308F1ED32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0818" y="4223590"/>
            <a:ext cx="6217393" cy="19571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5D14371-B8EC-4547-B62D-7B6ED027EDDA}"/>
              </a:ext>
            </a:extLst>
          </p:cNvPr>
          <p:cNvSpPr/>
          <p:nvPr/>
        </p:nvSpPr>
        <p:spPr>
          <a:xfrm>
            <a:off x="8476189" y="4223590"/>
            <a:ext cx="966649" cy="149296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4">
            <a:extLst>
              <a:ext uri="{FF2B5EF4-FFF2-40B4-BE49-F238E27FC236}">
                <a16:creationId xmlns:a16="http://schemas.microsoft.com/office/drawing/2014/main" id="{D65B8D81-354A-46BA-813D-3B91EBD0BA1D}"/>
              </a:ext>
            </a:extLst>
          </p:cNvPr>
          <p:cNvSpPr txBox="1"/>
          <p:nvPr/>
        </p:nvSpPr>
        <p:spPr>
          <a:xfrm>
            <a:off x="345708" y="2273036"/>
            <a:ext cx="57502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Consistency can be relaxed on a per-request basis</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2">
            <a:extLst>
              <a:ext uri="{FF2B5EF4-FFF2-40B4-BE49-F238E27FC236}">
                <a16:creationId xmlns:a16="http://schemas.microsoft.com/office/drawing/2014/main" id="{55DE41E1-8921-42FC-9188-03187C72EC8E}"/>
              </a:ext>
            </a:extLst>
          </p:cNvPr>
          <p:cNvSpPr>
            <a:spLocks noChangeArrowheads="1"/>
          </p:cNvSpPr>
          <p:nvPr/>
        </p:nvSpPr>
        <p:spPr bwMode="auto">
          <a:xfrm>
            <a:off x="993164" y="2971314"/>
            <a:ext cx="634876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client.ReadDocumentAsync</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documentLink</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a:ln>
                  <a:noFill/>
                </a:ln>
                <a:solidFill>
                  <a:srgbClr val="0000FF"/>
                </a:solidFill>
                <a:effectLst/>
                <a:uLnTx/>
                <a:uFillTx/>
                <a:latin typeface="Arial" panose="020B0604020202020204" pitchFamily="34" charset="0"/>
                <a:ea typeface="+mn-ea"/>
                <a:cs typeface="+mn-cs"/>
              </a:rPr>
              <a:t>new</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RequestOptions</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ConsistencyLevel</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en-US" alt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ConsistencyLevel.Eventual</a:t>
            </a: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b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br>
            <a:endPar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93737835"/>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B10ECA-6485-4938-AE4F-490F0BBEFF04}"/>
              </a:ext>
            </a:extLst>
          </p:cNvPr>
          <p:cNvSpPr>
            <a:spLocks noGrp="1"/>
          </p:cNvSpPr>
          <p:nvPr>
            <p:ph type="title"/>
          </p:nvPr>
        </p:nvSpPr>
        <p:spPr/>
        <p:txBody>
          <a:bodyPr/>
          <a:lstStyle/>
          <a:p>
            <a:r>
              <a:rPr lang="en-US"/>
              <a:t>Music notes visualization</a:t>
            </a:r>
          </a:p>
        </p:txBody>
      </p:sp>
    </p:spTree>
    <p:extLst>
      <p:ext uri="{BB962C8B-B14F-4D97-AF65-F5344CB8AC3E}">
        <p14:creationId xmlns:p14="http://schemas.microsoft.com/office/powerpoint/2010/main" val="3369151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2B5C7373-01C3-4F30-AD8C-52B5D1FC8670}"/>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Change Feed</a:t>
            </a:r>
            <a:endParaRPr lang="en-US" dirty="0"/>
          </a:p>
        </p:txBody>
      </p:sp>
    </p:spTree>
    <p:extLst>
      <p:ext uri="{BB962C8B-B14F-4D97-AF65-F5344CB8AC3E}">
        <p14:creationId xmlns:p14="http://schemas.microsoft.com/office/powerpoint/2010/main" val="1669747354"/>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6">
            <a:extLst>
              <a:ext uri="{FF2B5EF4-FFF2-40B4-BE49-F238E27FC236}">
                <a16:creationId xmlns:a16="http://schemas.microsoft.com/office/drawing/2014/main" id="{EF8C58CB-E0F1-418D-8711-93DFA38C64B4}"/>
              </a:ext>
            </a:extLst>
          </p:cNvPr>
          <p:cNvSpPr>
            <a:spLocks noGrp="1"/>
          </p:cNvSpPr>
          <p:nvPr>
            <p:ph type="title"/>
          </p:nvPr>
        </p:nvSpPr>
        <p:spPr>
          <a:xfrm>
            <a:off x="838200" y="146640"/>
            <a:ext cx="10515600" cy="1325563"/>
          </a:xfrm>
        </p:spPr>
        <p:txBody>
          <a:bodyPr>
            <a:normAutofit/>
          </a:bodyPr>
          <a:lstStyle/>
          <a:p>
            <a:r>
              <a:rPr lang="en-US" sz="4000" dirty="0">
                <a:latin typeface="Arial" panose="020B0604020202020204" pitchFamily="34" charset="0"/>
                <a:cs typeface="Arial" panose="020B0604020202020204" pitchFamily="34" charset="0"/>
              </a:rPr>
              <a:t>Cosmos DB Change Feed</a:t>
            </a:r>
          </a:p>
        </p:txBody>
      </p:sp>
      <p:pic>
        <p:nvPicPr>
          <p:cNvPr id="8" name="Picture 7" descr="A screenshot of a cell phone&#10;&#10;Description generated with very high confidence">
            <a:extLst>
              <a:ext uri="{FF2B5EF4-FFF2-40B4-BE49-F238E27FC236}">
                <a16:creationId xmlns:a16="http://schemas.microsoft.com/office/drawing/2014/main" id="{EBD09B7D-9A2E-4F3B-9C71-552491AEF831}"/>
              </a:ext>
            </a:extLst>
          </p:cNvPr>
          <p:cNvPicPr>
            <a:picLocks noChangeAspect="1"/>
          </p:cNvPicPr>
          <p:nvPr/>
        </p:nvPicPr>
        <p:blipFill rotWithShape="1">
          <a:blip r:embed="rId2"/>
          <a:srcRect t="35900" r="65113" b="31587"/>
          <a:stretch/>
        </p:blipFill>
        <p:spPr>
          <a:xfrm>
            <a:off x="3854938" y="2144521"/>
            <a:ext cx="4482123" cy="2241063"/>
          </a:xfrm>
          <a:prstGeom prst="rect">
            <a:avLst/>
          </a:prstGeom>
        </p:spPr>
      </p:pic>
      <p:sp>
        <p:nvSpPr>
          <p:cNvPr id="9" name="TextBox 8">
            <a:extLst>
              <a:ext uri="{FF2B5EF4-FFF2-40B4-BE49-F238E27FC236}">
                <a16:creationId xmlns:a16="http://schemas.microsoft.com/office/drawing/2014/main" id="{CAAEBF13-E046-49CF-8798-6AB80BD3A34E}"/>
              </a:ext>
            </a:extLst>
          </p:cNvPr>
          <p:cNvSpPr txBox="1"/>
          <p:nvPr/>
        </p:nvSpPr>
        <p:spPr>
          <a:xfrm>
            <a:off x="1501822" y="4769144"/>
            <a:ext cx="9188354" cy="941386"/>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gradFill>
                  <a:gsLst>
                    <a:gs pos="2917">
                      <a:srgbClr val="353535"/>
                    </a:gs>
                    <a:gs pos="30000">
                      <a:srgbClr val="353535"/>
                    </a:gs>
                  </a:gsLst>
                  <a:lin ang="5400000" scaled="0"/>
                </a:gradFill>
                <a:latin typeface="Arial" panose="020B0604020202020204" pitchFamily="34" charset="0"/>
              </a:rPr>
              <a:t>Persistent log of documents within an Azure Cosmos DB collection in the order in which they were modified</a:t>
            </a:r>
          </a:p>
        </p:txBody>
      </p:sp>
    </p:spTree>
    <p:extLst>
      <p:ext uri="{BB962C8B-B14F-4D97-AF65-F5344CB8AC3E}">
        <p14:creationId xmlns:p14="http://schemas.microsoft.com/office/powerpoint/2010/main" val="440503327"/>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C1689B-3C73-4123-B336-FFD938EEEFE9}"/>
              </a:ext>
            </a:extLst>
          </p:cNvPr>
          <p:cNvPicPr>
            <a:picLocks noChangeAspect="1"/>
          </p:cNvPicPr>
          <p:nvPr/>
        </p:nvPicPr>
        <p:blipFill>
          <a:blip r:embed="rId3"/>
          <a:stretch>
            <a:fillRect/>
          </a:stretch>
        </p:blipFill>
        <p:spPr>
          <a:xfrm>
            <a:off x="418643" y="142110"/>
            <a:ext cx="11354714" cy="6358917"/>
          </a:xfrm>
          <a:prstGeom prst="rect">
            <a:avLst/>
          </a:prstGeom>
          <a:solidFill>
            <a:schemeClr val="bg2"/>
          </a:solidFill>
        </p:spPr>
      </p:pic>
    </p:spTree>
    <p:extLst>
      <p:ext uri="{BB962C8B-B14F-4D97-AF65-F5344CB8AC3E}">
        <p14:creationId xmlns:p14="http://schemas.microsoft.com/office/powerpoint/2010/main" val="17660051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DB91FE3C-04DD-4648-ADA0-5B0C90DCA770}"/>
              </a:ext>
            </a:extLst>
          </p:cNvPr>
          <p:cNvSpPr txBox="1"/>
          <p:nvPr/>
        </p:nvSpPr>
        <p:spPr>
          <a:xfrm>
            <a:off x="4836001" y="2963696"/>
            <a:ext cx="6390000"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Database has 1 or more containers</a:t>
            </a:r>
          </a:p>
        </p:txBody>
      </p:sp>
    </p:spTree>
    <p:extLst>
      <p:ext uri="{BB962C8B-B14F-4D97-AF65-F5344CB8AC3E}">
        <p14:creationId xmlns:p14="http://schemas.microsoft.com/office/powerpoint/2010/main" val="1654548421"/>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E2D9092-9B90-43BC-8700-139B504AE256}"/>
              </a:ext>
            </a:extLst>
          </p:cNvPr>
          <p:cNvSpPr>
            <a:spLocks noGrp="1"/>
          </p:cNvSpPr>
          <p:nvPr>
            <p:ph type="title"/>
          </p:nvPr>
        </p:nvSpPr>
        <p:spPr>
          <a:xfrm>
            <a:off x="634188" y="73948"/>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grpSp>
        <p:nvGrpSpPr>
          <p:cNvPr id="4" name="Group 3">
            <a:extLst>
              <a:ext uri="{FF2B5EF4-FFF2-40B4-BE49-F238E27FC236}">
                <a16:creationId xmlns:a16="http://schemas.microsoft.com/office/drawing/2014/main" id="{F60D14BA-EE3F-4BC9-BCCF-AC6DB47BB869}"/>
              </a:ext>
            </a:extLst>
          </p:cNvPr>
          <p:cNvGrpSpPr/>
          <p:nvPr/>
        </p:nvGrpSpPr>
        <p:grpSpPr>
          <a:xfrm>
            <a:off x="3385555" y="3250828"/>
            <a:ext cx="1680558" cy="1960651"/>
            <a:chOff x="2103437" y="2865126"/>
            <a:chExt cx="1828800" cy="2133600"/>
          </a:xfrm>
        </p:grpSpPr>
        <p:pic>
          <p:nvPicPr>
            <p:cNvPr id="5" name="Picture 4">
              <a:extLst>
                <a:ext uri="{FF2B5EF4-FFF2-40B4-BE49-F238E27FC236}">
                  <a16:creationId xmlns:a16="http://schemas.microsoft.com/office/drawing/2014/main" id="{8A309D94-1993-44DC-A367-B4BCF781902C}"/>
                </a:ext>
              </a:extLst>
            </p:cNvPr>
            <p:cNvPicPr>
              <a:picLocks noChangeAspect="1"/>
            </p:cNvPicPr>
            <p:nvPr/>
          </p:nvPicPr>
          <p:blipFill>
            <a:blip r:embed="rId2"/>
            <a:stretch>
              <a:fillRect/>
            </a:stretch>
          </p:blipFill>
          <p:spPr>
            <a:xfrm>
              <a:off x="2484437" y="3320473"/>
              <a:ext cx="1219200" cy="1120030"/>
            </a:xfrm>
            <a:prstGeom prst="rect">
              <a:avLst/>
            </a:prstGeom>
          </p:spPr>
        </p:pic>
        <p:sp>
          <p:nvSpPr>
            <p:cNvPr id="6" name="Rectangle: Rounded Corners 5">
              <a:extLst>
                <a:ext uri="{FF2B5EF4-FFF2-40B4-BE49-F238E27FC236}">
                  <a16:creationId xmlns:a16="http://schemas.microsoft.com/office/drawing/2014/main" id="{6AFC3085-03D7-485F-9C34-4ED0DD5551F3}"/>
                </a:ext>
              </a:extLst>
            </p:cNvPr>
            <p:cNvSpPr/>
            <p:nvPr/>
          </p:nvSpPr>
          <p:spPr bwMode="auto">
            <a:xfrm>
              <a:off x="2103437" y="2865126"/>
              <a:ext cx="1828800" cy="2133600"/>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AEB8685A-DE93-4D0A-9078-961A066BBDF2}"/>
              </a:ext>
            </a:extLst>
          </p:cNvPr>
          <p:cNvSpPr txBox="1"/>
          <p:nvPr/>
        </p:nvSpPr>
        <p:spPr>
          <a:xfrm>
            <a:off x="5493335" y="2326417"/>
            <a:ext cx="1750581" cy="1188113"/>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Persistent Event Store</a:t>
            </a:r>
          </a:p>
        </p:txBody>
      </p:sp>
      <p:cxnSp>
        <p:nvCxnSpPr>
          <p:cNvPr id="8" name="Straight Arrow Connector 7">
            <a:extLst>
              <a:ext uri="{FF2B5EF4-FFF2-40B4-BE49-F238E27FC236}">
                <a16:creationId xmlns:a16="http://schemas.microsoft.com/office/drawing/2014/main" id="{FCF86A26-4CAA-441B-82AF-2566854FBB8D}"/>
              </a:ext>
            </a:extLst>
          </p:cNvPr>
          <p:cNvCxnSpPr/>
          <p:nvPr/>
        </p:nvCxnSpPr>
        <p:spPr>
          <a:xfrm>
            <a:off x="1845045" y="4183885"/>
            <a:ext cx="14004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3497348-19A8-442A-A39F-B93F78388FCB}"/>
              </a:ext>
            </a:extLst>
          </p:cNvPr>
          <p:cNvSpPr txBox="1"/>
          <p:nvPr/>
        </p:nvSpPr>
        <p:spPr>
          <a:xfrm>
            <a:off x="1572343" y="3749512"/>
            <a:ext cx="1361517" cy="505264"/>
          </a:xfrm>
          <a:prstGeom prst="rect">
            <a:avLst/>
          </a:prstGeom>
          <a:noFill/>
        </p:spPr>
        <p:txBody>
          <a:bodyPr wrap="non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New Order</a:t>
            </a:r>
          </a:p>
        </p:txBody>
      </p:sp>
      <p:pic>
        <p:nvPicPr>
          <p:cNvPr id="10" name="Picture 9">
            <a:extLst>
              <a:ext uri="{FF2B5EF4-FFF2-40B4-BE49-F238E27FC236}">
                <a16:creationId xmlns:a16="http://schemas.microsoft.com/office/drawing/2014/main" id="{2558CDA1-D6F3-4FFA-B0CB-271DA382CA99}"/>
              </a:ext>
            </a:extLst>
          </p:cNvPr>
          <p:cNvPicPr>
            <a:picLocks noChangeAspect="1"/>
          </p:cNvPicPr>
          <p:nvPr/>
        </p:nvPicPr>
        <p:blipFill>
          <a:blip r:embed="rId3"/>
          <a:stretch>
            <a:fillRect/>
          </a:stretch>
        </p:blipFill>
        <p:spPr>
          <a:xfrm>
            <a:off x="5976415" y="3395395"/>
            <a:ext cx="784423" cy="1709449"/>
          </a:xfrm>
          <a:prstGeom prst="rect">
            <a:avLst/>
          </a:prstGeom>
        </p:spPr>
      </p:pic>
      <p:cxnSp>
        <p:nvCxnSpPr>
          <p:cNvPr id="11" name="Straight Arrow Connector 10">
            <a:extLst>
              <a:ext uri="{FF2B5EF4-FFF2-40B4-BE49-F238E27FC236}">
                <a16:creationId xmlns:a16="http://schemas.microsoft.com/office/drawing/2014/main" id="{E6A1E8DA-D1DC-487F-97FA-136A253A25D8}"/>
              </a:ext>
            </a:extLst>
          </p:cNvPr>
          <p:cNvCxnSpPr/>
          <p:nvPr/>
        </p:nvCxnSpPr>
        <p:spPr>
          <a:xfrm>
            <a:off x="5206160" y="4250117"/>
            <a:ext cx="7702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FAC936E-F538-4BDC-B21B-ED419C0AF26D}"/>
              </a:ext>
            </a:extLst>
          </p:cNvPr>
          <p:cNvSpPr/>
          <p:nvPr/>
        </p:nvSpPr>
        <p:spPr bwMode="auto">
          <a:xfrm>
            <a:off x="8357206" y="2575681"/>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a:t>
            </a:r>
          </a:p>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#1 </a:t>
            </a:r>
          </a:p>
        </p:txBody>
      </p:sp>
      <p:sp>
        <p:nvSpPr>
          <p:cNvPr id="13" name="Rectangle: Rounded Corners 12">
            <a:extLst>
              <a:ext uri="{FF2B5EF4-FFF2-40B4-BE49-F238E27FC236}">
                <a16:creationId xmlns:a16="http://schemas.microsoft.com/office/drawing/2014/main" id="{10793CC3-111F-4791-8E62-79321D8EA656}"/>
              </a:ext>
            </a:extLst>
          </p:cNvPr>
          <p:cNvSpPr/>
          <p:nvPr/>
        </p:nvSpPr>
        <p:spPr bwMode="auto">
          <a:xfrm>
            <a:off x="8357206" y="4882073"/>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#3 </a:t>
            </a:r>
          </a:p>
        </p:txBody>
      </p:sp>
      <p:sp>
        <p:nvSpPr>
          <p:cNvPr id="14" name="Rectangle: Rounded Corners 13">
            <a:extLst>
              <a:ext uri="{FF2B5EF4-FFF2-40B4-BE49-F238E27FC236}">
                <a16:creationId xmlns:a16="http://schemas.microsoft.com/office/drawing/2014/main" id="{D22B22DC-728F-4212-841D-F69E95F799DB}"/>
              </a:ext>
            </a:extLst>
          </p:cNvPr>
          <p:cNvSpPr/>
          <p:nvPr/>
        </p:nvSpPr>
        <p:spPr bwMode="auto">
          <a:xfrm>
            <a:off x="8357206" y="3456715"/>
            <a:ext cx="1960651" cy="75406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ctr" anchorCtr="0" forceAA="0" compatLnSpc="1">
            <a:prstTxWarp prst="textNoShape">
              <a:avLst/>
            </a:prstTxWarp>
            <a:noAutofit/>
          </a:bodyPr>
          <a:lstStyle/>
          <a:p>
            <a:pPr algn="ctr" defTabSz="856807" fontAlgn="base">
              <a:lnSpc>
                <a:spcPct val="90000"/>
              </a:lnSpc>
              <a:spcBef>
                <a:spcPct val="0"/>
              </a:spcBef>
              <a:spcAft>
                <a:spcPct val="0"/>
              </a:spcAft>
            </a:pPr>
            <a:r>
              <a:rPr lang="en-US" sz="1838"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Microservice #2 </a:t>
            </a:r>
          </a:p>
        </p:txBody>
      </p:sp>
      <p:cxnSp>
        <p:nvCxnSpPr>
          <p:cNvPr id="15" name="Straight Arrow Connector 14">
            <a:extLst>
              <a:ext uri="{FF2B5EF4-FFF2-40B4-BE49-F238E27FC236}">
                <a16:creationId xmlns:a16="http://schemas.microsoft.com/office/drawing/2014/main" id="{D6121226-F449-472E-8026-63B4F953C5F9}"/>
              </a:ext>
            </a:extLst>
          </p:cNvPr>
          <p:cNvCxnSpPr>
            <a:cxnSpLocks/>
            <a:stCxn id="12" idx="1"/>
          </p:cNvCxnSpPr>
          <p:nvPr/>
        </p:nvCxnSpPr>
        <p:spPr>
          <a:xfrm flipH="1">
            <a:off x="6977991" y="2952715"/>
            <a:ext cx="1379215" cy="11469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B3CD00-B600-467E-8343-E889AECE991F}"/>
              </a:ext>
            </a:extLst>
          </p:cNvPr>
          <p:cNvCxnSpPr>
            <a:cxnSpLocks/>
            <a:endCxn id="13" idx="1"/>
          </p:cNvCxnSpPr>
          <p:nvPr/>
        </p:nvCxnSpPr>
        <p:spPr>
          <a:xfrm>
            <a:off x="6977991" y="4337748"/>
            <a:ext cx="1379215" cy="92135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659673-49D7-4267-9565-99547FDE897B}"/>
              </a:ext>
            </a:extLst>
          </p:cNvPr>
          <p:cNvCxnSpPr>
            <a:stCxn id="14" idx="1"/>
          </p:cNvCxnSpPr>
          <p:nvPr/>
        </p:nvCxnSpPr>
        <p:spPr>
          <a:xfrm flipH="1">
            <a:off x="6977991" y="3833747"/>
            <a:ext cx="1379215" cy="3501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031A2C-3C6B-4B45-9A5B-7FE0368CAB00}"/>
              </a:ext>
            </a:extLst>
          </p:cNvPr>
          <p:cNvSpPr txBox="1"/>
          <p:nvPr/>
        </p:nvSpPr>
        <p:spPr>
          <a:xfrm>
            <a:off x="8567276" y="1712991"/>
            <a:ext cx="1540512"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Read From Change Feed</a:t>
            </a:r>
          </a:p>
        </p:txBody>
      </p:sp>
      <p:sp>
        <p:nvSpPr>
          <p:cNvPr id="19" name="TextBox 18">
            <a:extLst>
              <a:ext uri="{FF2B5EF4-FFF2-40B4-BE49-F238E27FC236}">
                <a16:creationId xmlns:a16="http://schemas.microsoft.com/office/drawing/2014/main" id="{30F7C8A8-A482-433B-901F-39813D630C0B}"/>
              </a:ext>
            </a:extLst>
          </p:cNvPr>
          <p:cNvSpPr txBox="1"/>
          <p:nvPr/>
        </p:nvSpPr>
        <p:spPr>
          <a:xfrm>
            <a:off x="8326616" y="5604083"/>
            <a:ext cx="2024510" cy="959205"/>
          </a:xfrm>
          <a:prstGeom prst="rect">
            <a:avLst/>
          </a:prstGeom>
          <a:noFill/>
        </p:spPr>
        <p:txBody>
          <a:bodyPr wrap="square" lIns="168056" tIns="134445" rIns="168056" bIns="134445" rtlCol="0">
            <a:spAutoFit/>
          </a:bodyPr>
          <a:lstStyle/>
          <a:p>
            <a:pPr algn="ct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Trigger Action From Change Feed</a:t>
            </a:r>
          </a:p>
        </p:txBody>
      </p:sp>
      <p:sp>
        <p:nvSpPr>
          <p:cNvPr id="20" name="Text Placeholder 2">
            <a:extLst>
              <a:ext uri="{FF2B5EF4-FFF2-40B4-BE49-F238E27FC236}">
                <a16:creationId xmlns:a16="http://schemas.microsoft.com/office/drawing/2014/main" id="{F75990ED-A614-4F72-8865-E3DAD776343D}"/>
              </a:ext>
            </a:extLst>
          </p:cNvPr>
          <p:cNvSpPr>
            <a:spLocks noGrp="1"/>
          </p:cNvSpPr>
          <p:nvPr>
            <p:ph type="body" sz="quarter" idx="10"/>
          </p:nvPr>
        </p:nvSpPr>
        <p:spPr>
          <a:xfrm>
            <a:off x="604869" y="1667705"/>
            <a:ext cx="10925086" cy="369332"/>
          </a:xfrm>
        </p:spPr>
        <p:txBody>
          <a:bodyPr/>
          <a:lstStyle/>
          <a:p>
            <a:r>
              <a:rPr lang="en-US" sz="2000" dirty="0">
                <a:latin typeface="Arial" panose="020B0604020202020204" pitchFamily="34" charset="0"/>
                <a:cs typeface="Arial" panose="020B0604020202020204" pitchFamily="34" charset="0"/>
              </a:rPr>
              <a:t>Event Sourcing (Microservices)</a:t>
            </a:r>
          </a:p>
        </p:txBody>
      </p:sp>
    </p:spTree>
    <p:extLst>
      <p:ext uri="{BB962C8B-B14F-4D97-AF65-F5344CB8AC3E}">
        <p14:creationId xmlns:p14="http://schemas.microsoft.com/office/powerpoint/2010/main" val="1227707320"/>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B74D-CE95-456A-871C-ACDC74B936FF}"/>
              </a:ext>
            </a:extLst>
          </p:cNvPr>
          <p:cNvSpPr txBox="1">
            <a:spLocks/>
          </p:cNvSpPr>
          <p:nvPr/>
        </p:nvSpPr>
        <p:spPr>
          <a:xfrm>
            <a:off x="306959" y="381241"/>
            <a:ext cx="8084642" cy="90008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r>
              <a:rPr lang="en-US" sz="4000" spc="-100" dirty="0">
                <a:solidFill>
                  <a:schemeClr val="tx1"/>
                </a:solidFill>
                <a:latin typeface="Arial" panose="020B0604020202020204" pitchFamily="34" charset="0"/>
                <a:cs typeface="Arial" panose="020B0604020202020204" pitchFamily="34" charset="0"/>
              </a:rPr>
              <a:t>Retail Order Processing Pipelines</a:t>
            </a:r>
          </a:p>
        </p:txBody>
      </p:sp>
      <p:grpSp>
        <p:nvGrpSpPr>
          <p:cNvPr id="3" name="Group 2">
            <a:extLst>
              <a:ext uri="{FF2B5EF4-FFF2-40B4-BE49-F238E27FC236}">
                <a16:creationId xmlns:a16="http://schemas.microsoft.com/office/drawing/2014/main" id="{7DE3D9F5-C5A6-45C5-8097-F73F26077EAF}"/>
              </a:ext>
            </a:extLst>
          </p:cNvPr>
          <p:cNvGrpSpPr/>
          <p:nvPr/>
        </p:nvGrpSpPr>
        <p:grpSpPr>
          <a:xfrm>
            <a:off x="2750715" y="2080806"/>
            <a:ext cx="6791801" cy="3480464"/>
            <a:chOff x="2311973" y="1766793"/>
            <a:chExt cx="6792765" cy="3480959"/>
          </a:xfrm>
        </p:grpSpPr>
        <p:sp>
          <p:nvSpPr>
            <p:cNvPr id="4" name="TextBox 3">
              <a:extLst>
                <a:ext uri="{FF2B5EF4-FFF2-40B4-BE49-F238E27FC236}">
                  <a16:creationId xmlns:a16="http://schemas.microsoft.com/office/drawing/2014/main" id="{D55170B1-64E1-4D3A-9554-5017D8E90E78}"/>
                </a:ext>
              </a:extLst>
            </p:cNvPr>
            <p:cNvSpPr txBox="1"/>
            <p:nvPr/>
          </p:nvSpPr>
          <p:spPr>
            <a:xfrm>
              <a:off x="2737920" y="1766793"/>
              <a:ext cx="2800288"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(E-Commerce Checkout API)</a:t>
              </a:r>
            </a:p>
          </p:txBody>
        </p:sp>
        <p:cxnSp>
          <p:nvCxnSpPr>
            <p:cNvPr id="5" name="Straight Arrow Connector 4">
              <a:extLst>
                <a:ext uri="{FF2B5EF4-FFF2-40B4-BE49-F238E27FC236}">
                  <a16:creationId xmlns:a16="http://schemas.microsoft.com/office/drawing/2014/main" id="{DAF52CC1-4A19-46D0-A0B4-A110F55F948D}"/>
                </a:ext>
              </a:extLst>
            </p:cNvPr>
            <p:cNvCxnSpPr>
              <a:cxnSpLocks/>
            </p:cNvCxnSpPr>
            <p:nvPr/>
          </p:nvCxnSpPr>
          <p:spPr>
            <a:xfrm>
              <a:off x="4480878" y="2689337"/>
              <a:ext cx="1001389"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 name="TextBox 5">
              <a:extLst>
                <a:ext uri="{FF2B5EF4-FFF2-40B4-BE49-F238E27FC236}">
                  <a16:creationId xmlns:a16="http://schemas.microsoft.com/office/drawing/2014/main" id="{1C1854BB-3035-49B6-9DCF-2E6CD3346A43}"/>
                </a:ext>
              </a:extLst>
            </p:cNvPr>
            <p:cNvSpPr txBox="1"/>
            <p:nvPr/>
          </p:nvSpPr>
          <p:spPr>
            <a:xfrm>
              <a:off x="5455357" y="1789273"/>
              <a:ext cx="1314559" cy="600249"/>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Cosmos DB (Order Event Store)</a:t>
              </a:r>
            </a:p>
          </p:txBody>
        </p:sp>
        <p:pic>
          <p:nvPicPr>
            <p:cNvPr id="7" name="Picture 6">
              <a:extLst>
                <a:ext uri="{FF2B5EF4-FFF2-40B4-BE49-F238E27FC236}">
                  <a16:creationId xmlns:a16="http://schemas.microsoft.com/office/drawing/2014/main" id="{E2D47B67-7A19-4CDD-8995-E5466784D1C6}"/>
                </a:ext>
              </a:extLst>
            </p:cNvPr>
            <p:cNvPicPr>
              <a:picLocks noChangeAspect="1"/>
            </p:cNvPicPr>
            <p:nvPr/>
          </p:nvPicPr>
          <p:blipFill>
            <a:blip r:embed="rId2"/>
            <a:stretch>
              <a:fillRect/>
            </a:stretch>
          </p:blipFill>
          <p:spPr>
            <a:xfrm>
              <a:off x="6759651" y="2150653"/>
              <a:ext cx="632169" cy="1377650"/>
            </a:xfrm>
            <a:prstGeom prst="rect">
              <a:avLst/>
            </a:prstGeom>
          </p:spPr>
        </p:pic>
        <p:cxnSp>
          <p:nvCxnSpPr>
            <p:cNvPr id="8" name="Straight Arrow Connector 7">
              <a:extLst>
                <a:ext uri="{FF2B5EF4-FFF2-40B4-BE49-F238E27FC236}">
                  <a16:creationId xmlns:a16="http://schemas.microsoft.com/office/drawing/2014/main" id="{67F94977-1BE1-44C9-B43F-F1081A7F54A1}"/>
                </a:ext>
              </a:extLst>
            </p:cNvPr>
            <p:cNvCxnSpPr>
              <a:cxnSpLocks/>
            </p:cNvCxnSpPr>
            <p:nvPr/>
          </p:nvCxnSpPr>
          <p:spPr>
            <a:xfrm flipH="1">
              <a:off x="5042728" y="3672646"/>
              <a:ext cx="1358960" cy="458825"/>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Picture 8">
              <a:extLst>
                <a:ext uri="{FF2B5EF4-FFF2-40B4-BE49-F238E27FC236}">
                  <a16:creationId xmlns:a16="http://schemas.microsoft.com/office/drawing/2014/main" id="{ADA3BC09-DAFC-4649-A0CE-DECB157DBE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58182" y="4144668"/>
              <a:ext cx="516032" cy="516032"/>
            </a:xfrm>
            <a:prstGeom prst="rect">
              <a:avLst/>
            </a:prstGeom>
          </p:spPr>
        </p:pic>
        <p:sp>
          <p:nvSpPr>
            <p:cNvPr id="10" name="TextBox 9">
              <a:extLst>
                <a:ext uri="{FF2B5EF4-FFF2-40B4-BE49-F238E27FC236}">
                  <a16:creationId xmlns:a16="http://schemas.microsoft.com/office/drawing/2014/main" id="{6880E7F2-D7A7-49A2-B703-39DB943CCE7A}"/>
                </a:ext>
              </a:extLst>
            </p:cNvPr>
            <p:cNvSpPr txBox="1"/>
            <p:nvPr/>
          </p:nvSpPr>
          <p:spPr>
            <a:xfrm>
              <a:off x="3737236" y="4665727"/>
              <a:ext cx="1557924"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1: Tax)</a:t>
              </a:r>
            </a:p>
          </p:txBody>
        </p:sp>
        <p:pic>
          <p:nvPicPr>
            <p:cNvPr id="11" name="Picture 10">
              <a:extLst>
                <a:ext uri="{FF2B5EF4-FFF2-40B4-BE49-F238E27FC236}">
                  <a16:creationId xmlns:a16="http://schemas.microsoft.com/office/drawing/2014/main" id="{D2A925A8-C3A4-4AD7-879F-D174B01E31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7110" y="4144668"/>
              <a:ext cx="516032" cy="516032"/>
            </a:xfrm>
            <a:prstGeom prst="rect">
              <a:avLst/>
            </a:prstGeom>
          </p:spPr>
        </p:pic>
        <p:sp>
          <p:nvSpPr>
            <p:cNvPr id="12" name="TextBox 11">
              <a:extLst>
                <a:ext uri="{FF2B5EF4-FFF2-40B4-BE49-F238E27FC236}">
                  <a16:creationId xmlns:a16="http://schemas.microsoft.com/office/drawing/2014/main" id="{0FAF0C70-7957-4053-842E-F9C6F8E2B427}"/>
                </a:ext>
              </a:extLst>
            </p:cNvPr>
            <p:cNvSpPr txBox="1"/>
            <p:nvPr/>
          </p:nvSpPr>
          <p:spPr>
            <a:xfrm>
              <a:off x="5086907" y="4660700"/>
              <a:ext cx="1896437" cy="437684"/>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2: Payment)</a:t>
              </a:r>
            </a:p>
          </p:txBody>
        </p:sp>
        <p:pic>
          <p:nvPicPr>
            <p:cNvPr id="13" name="Picture 12">
              <a:extLst>
                <a:ext uri="{FF2B5EF4-FFF2-40B4-BE49-F238E27FC236}">
                  <a16:creationId xmlns:a16="http://schemas.microsoft.com/office/drawing/2014/main" id="{E8F28AC5-209F-4001-8C95-02E817B59D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8504" y="4131471"/>
              <a:ext cx="516032" cy="516032"/>
            </a:xfrm>
            <a:prstGeom prst="rect">
              <a:avLst/>
            </a:prstGeom>
          </p:spPr>
        </p:pic>
        <p:sp>
          <p:nvSpPr>
            <p:cNvPr id="14" name="TextBox 13">
              <a:extLst>
                <a:ext uri="{FF2B5EF4-FFF2-40B4-BE49-F238E27FC236}">
                  <a16:creationId xmlns:a16="http://schemas.microsoft.com/office/drawing/2014/main" id="{BD8D42C8-8996-4C8F-BDCF-E531A521FCF7}"/>
                </a:ext>
              </a:extLst>
            </p:cNvPr>
            <p:cNvSpPr txBox="1"/>
            <p:nvPr/>
          </p:nvSpPr>
          <p:spPr>
            <a:xfrm>
              <a:off x="7208301" y="4647503"/>
              <a:ext cx="1896437" cy="600249"/>
            </a:xfrm>
            <a:prstGeom prst="rect">
              <a:avLst/>
            </a:prstGeom>
            <a:noFill/>
          </p:spPr>
          <p:txBody>
            <a:bodyPr wrap="square" rtlCol="0">
              <a:spAutoFit/>
            </a:bodyPr>
            <a:lstStyle/>
            <a:p>
              <a:pPr algn="ctr" defTabSz="914367"/>
              <a:r>
                <a:rPr lang="en-US" sz="1100" dirty="0">
                  <a:solidFill>
                    <a:srgbClr val="353535"/>
                  </a:solidFill>
                  <a:latin typeface="Arial" panose="020B0604020202020204" pitchFamily="34" charset="0"/>
                  <a:cs typeface="Arial" panose="020B0604020202020204" pitchFamily="34" charset="0"/>
                </a:rPr>
                <a:t>Azure Functions</a:t>
              </a:r>
            </a:p>
            <a:p>
              <a:pPr algn="ctr" defTabSz="914367"/>
              <a:r>
                <a:rPr lang="en-US" sz="1100" dirty="0">
                  <a:solidFill>
                    <a:srgbClr val="353535"/>
                  </a:solidFill>
                  <a:latin typeface="Arial" panose="020B0604020202020204" pitchFamily="34" charset="0"/>
                  <a:cs typeface="Arial" panose="020B0604020202020204" pitchFamily="34" charset="0"/>
                </a:rPr>
                <a:t>(Microservice N: Fulfillment)</a:t>
              </a:r>
            </a:p>
          </p:txBody>
        </p:sp>
        <p:sp>
          <p:nvSpPr>
            <p:cNvPr id="15" name="TextBox 14">
              <a:extLst>
                <a:ext uri="{FF2B5EF4-FFF2-40B4-BE49-F238E27FC236}">
                  <a16:creationId xmlns:a16="http://schemas.microsoft.com/office/drawing/2014/main" id="{F49AB3CB-A40C-4BDD-8708-DBB24EE723A2}"/>
                </a:ext>
              </a:extLst>
            </p:cNvPr>
            <p:cNvSpPr txBox="1"/>
            <p:nvPr/>
          </p:nvSpPr>
          <p:spPr>
            <a:xfrm>
              <a:off x="6850470" y="4286341"/>
              <a:ext cx="569468" cy="369384"/>
            </a:xfrm>
            <a:prstGeom prst="rect">
              <a:avLst/>
            </a:prstGeom>
            <a:noFill/>
          </p:spPr>
          <p:txBody>
            <a:bodyPr wrap="none" rtlCol="0">
              <a:spAutoFit/>
            </a:bodyPr>
            <a:lstStyle/>
            <a:p>
              <a:pPr defTabSz="914367"/>
              <a:r>
                <a:rPr lang="en-US" dirty="0">
                  <a:solidFill>
                    <a:srgbClr val="353535"/>
                  </a:solidFill>
                  <a:latin typeface="Arial" panose="020B0604020202020204" pitchFamily="34" charset="0"/>
                </a:rPr>
                <a:t>. . . </a:t>
              </a:r>
            </a:p>
          </p:txBody>
        </p:sp>
        <p:cxnSp>
          <p:nvCxnSpPr>
            <p:cNvPr id="16" name="Straight Arrow Connector 15">
              <a:extLst>
                <a:ext uri="{FF2B5EF4-FFF2-40B4-BE49-F238E27FC236}">
                  <a16:creationId xmlns:a16="http://schemas.microsoft.com/office/drawing/2014/main" id="{F900C57F-79C7-42BA-AF99-8DD2E2DE12B0}"/>
                </a:ext>
              </a:extLst>
            </p:cNvPr>
            <p:cNvCxnSpPr>
              <a:cxnSpLocks/>
            </p:cNvCxnSpPr>
            <p:nvPr/>
          </p:nvCxnSpPr>
          <p:spPr>
            <a:xfrm flipH="1">
              <a:off x="6274940" y="3762087"/>
              <a:ext cx="226420" cy="310546"/>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3BEDC355-88EB-4717-A57B-2A03C2A5E80F}"/>
                </a:ext>
              </a:extLst>
            </p:cNvPr>
            <p:cNvCxnSpPr>
              <a:cxnSpLocks/>
            </p:cNvCxnSpPr>
            <p:nvPr/>
          </p:nvCxnSpPr>
          <p:spPr>
            <a:xfrm>
              <a:off x="7499062" y="3752385"/>
              <a:ext cx="334650" cy="32024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424453E-7EE6-4BED-BCA8-B9ABE23E4FDF}"/>
                </a:ext>
              </a:extLst>
            </p:cNvPr>
            <p:cNvCxnSpPr>
              <a:cxnSpLocks/>
            </p:cNvCxnSpPr>
            <p:nvPr/>
          </p:nvCxnSpPr>
          <p:spPr>
            <a:xfrm flipV="1">
              <a:off x="4958518" y="3543034"/>
              <a:ext cx="1333780" cy="405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C10DE475-82CF-4376-8682-7499862CB540}"/>
                </a:ext>
              </a:extLst>
            </p:cNvPr>
            <p:cNvCxnSpPr>
              <a:cxnSpLocks/>
            </p:cNvCxnSpPr>
            <p:nvPr/>
          </p:nvCxnSpPr>
          <p:spPr>
            <a:xfrm flipV="1">
              <a:off x="6478296" y="3772732"/>
              <a:ext cx="196059" cy="299901"/>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F36768DE-9D02-4E4A-BED6-75CC96CEE593}"/>
                </a:ext>
              </a:extLst>
            </p:cNvPr>
            <p:cNvCxnSpPr>
              <a:cxnSpLocks/>
            </p:cNvCxnSpPr>
            <p:nvPr/>
          </p:nvCxnSpPr>
          <p:spPr>
            <a:xfrm flipH="1" flipV="1">
              <a:off x="7633900" y="3653017"/>
              <a:ext cx="319759" cy="295509"/>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9D70F1B6-361E-42FD-B830-4154C912AC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0048" y="2431321"/>
              <a:ext cx="516032" cy="516032"/>
            </a:xfrm>
            <a:prstGeom prst="rect">
              <a:avLst/>
            </a:prstGeom>
          </p:spPr>
        </p:pic>
        <p:cxnSp>
          <p:nvCxnSpPr>
            <p:cNvPr id="22" name="Straight Arrow Connector 21">
              <a:extLst>
                <a:ext uri="{FF2B5EF4-FFF2-40B4-BE49-F238E27FC236}">
                  <a16:creationId xmlns:a16="http://schemas.microsoft.com/office/drawing/2014/main" id="{1C96C058-B8A1-40F6-9A14-56CA3CD58258}"/>
                </a:ext>
              </a:extLst>
            </p:cNvPr>
            <p:cNvCxnSpPr>
              <a:cxnSpLocks/>
            </p:cNvCxnSpPr>
            <p:nvPr/>
          </p:nvCxnSpPr>
          <p:spPr>
            <a:xfrm>
              <a:off x="3002913" y="2678516"/>
              <a:ext cx="786723" cy="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3" name="Picture 22">
              <a:extLst>
                <a:ext uri="{FF2B5EF4-FFF2-40B4-BE49-F238E27FC236}">
                  <a16:creationId xmlns:a16="http://schemas.microsoft.com/office/drawing/2014/main" id="{11A7DE24-2BC3-49DD-94F6-0F63344F74A4}"/>
                </a:ext>
              </a:extLst>
            </p:cNvPr>
            <p:cNvPicPr>
              <a:picLocks noChangeAspect="1"/>
            </p:cNvPicPr>
            <p:nvPr/>
          </p:nvPicPr>
          <p:blipFill>
            <a:blip r:embed="rId4"/>
            <a:stretch>
              <a:fillRect/>
            </a:stretch>
          </p:blipFill>
          <p:spPr>
            <a:xfrm>
              <a:off x="2311973" y="2420204"/>
              <a:ext cx="551989" cy="478210"/>
            </a:xfrm>
            <a:prstGeom prst="rect">
              <a:avLst/>
            </a:prstGeom>
          </p:spPr>
        </p:pic>
        <p:pic>
          <p:nvPicPr>
            <p:cNvPr id="24" name="Graphic 23" descr="Shopping cart">
              <a:extLst>
                <a:ext uri="{FF2B5EF4-FFF2-40B4-BE49-F238E27FC236}">
                  <a16:creationId xmlns:a16="http://schemas.microsoft.com/office/drawing/2014/main" id="{9A203EBF-41FB-418C-B2DD-7B3698ABE7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48753" y="2573232"/>
              <a:ext cx="266246" cy="266246"/>
            </a:xfrm>
            <a:prstGeom prst="rect">
              <a:avLst/>
            </a:prstGeom>
          </p:spPr>
        </p:pic>
        <p:pic>
          <p:nvPicPr>
            <p:cNvPr id="25" name="Graphic 24">
              <a:extLst>
                <a:ext uri="{FF2B5EF4-FFF2-40B4-BE49-F238E27FC236}">
                  <a16:creationId xmlns:a16="http://schemas.microsoft.com/office/drawing/2014/main" id="{01E68DAC-B923-4D63-B5ED-94DB8A7891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73464" y="2310815"/>
              <a:ext cx="859869" cy="791079"/>
            </a:xfrm>
            <a:prstGeom prst="rect">
              <a:avLst/>
            </a:prstGeom>
          </p:spPr>
        </p:pic>
      </p:grpSp>
    </p:spTree>
    <p:extLst>
      <p:ext uri="{BB962C8B-B14F-4D97-AF65-F5344CB8AC3E}">
        <p14:creationId xmlns:p14="http://schemas.microsoft.com/office/powerpoint/2010/main" val="717518892"/>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sp>
        <p:nvSpPr>
          <p:cNvPr id="3" name="Text Placeholder 2">
            <a:extLst>
              <a:ext uri="{FF2B5EF4-FFF2-40B4-BE49-F238E27FC236}">
                <a16:creationId xmlns:a16="http://schemas.microsoft.com/office/drawing/2014/main" id="{F7D207CA-3CB8-4521-9765-FB13C38E22B0}"/>
              </a:ext>
            </a:extLst>
          </p:cNvPr>
          <p:cNvSpPr>
            <a:spLocks noGrp="1"/>
          </p:cNvSpPr>
          <p:nvPr>
            <p:ph type="body" sz="quarter" idx="10"/>
          </p:nvPr>
        </p:nvSpPr>
        <p:spPr>
          <a:xfrm>
            <a:off x="563746" y="2231735"/>
            <a:ext cx="10320252" cy="369332"/>
          </a:xfrm>
        </p:spPr>
        <p:txBody>
          <a:bodyPr/>
          <a:lstStyle/>
          <a:p>
            <a:r>
              <a:rPr lang="en-US" sz="2000" dirty="0"/>
              <a:t>Data Movement / Backup</a:t>
            </a:r>
          </a:p>
        </p:txBody>
      </p:sp>
      <p:pic>
        <p:nvPicPr>
          <p:cNvPr id="4" name="Picture 3">
            <a:extLst>
              <a:ext uri="{FF2B5EF4-FFF2-40B4-BE49-F238E27FC236}">
                <a16:creationId xmlns:a16="http://schemas.microsoft.com/office/drawing/2014/main" id="{4B6E54C3-07A9-47EE-A838-D4C041ECB004}"/>
              </a:ext>
            </a:extLst>
          </p:cNvPr>
          <p:cNvPicPr>
            <a:picLocks noChangeAspect="1"/>
          </p:cNvPicPr>
          <p:nvPr/>
        </p:nvPicPr>
        <p:blipFill>
          <a:blip r:embed="rId2"/>
          <a:stretch>
            <a:fillRect/>
          </a:stretch>
        </p:blipFill>
        <p:spPr>
          <a:xfrm>
            <a:off x="2594421" y="4146879"/>
            <a:ext cx="1058346" cy="972260"/>
          </a:xfrm>
          <a:prstGeom prst="rect">
            <a:avLst/>
          </a:prstGeom>
        </p:spPr>
      </p:pic>
      <p:sp>
        <p:nvSpPr>
          <p:cNvPr id="5" name="Rectangle: Rounded Corners 4">
            <a:extLst>
              <a:ext uri="{FF2B5EF4-FFF2-40B4-BE49-F238E27FC236}">
                <a16:creationId xmlns:a16="http://schemas.microsoft.com/office/drawing/2014/main" id="{C64095A6-E3EA-4320-B37B-79220665EE63}"/>
              </a:ext>
            </a:extLst>
          </p:cNvPr>
          <p:cNvSpPr/>
          <p:nvPr/>
        </p:nvSpPr>
        <p:spPr bwMode="auto">
          <a:xfrm>
            <a:off x="2244303" y="4088819"/>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6" name="Picture 5">
            <a:extLst>
              <a:ext uri="{FF2B5EF4-FFF2-40B4-BE49-F238E27FC236}">
                <a16:creationId xmlns:a16="http://schemas.microsoft.com/office/drawing/2014/main" id="{3F9F6A23-CC86-483B-9BAC-1008FBD72EF0}"/>
              </a:ext>
            </a:extLst>
          </p:cNvPr>
          <p:cNvPicPr>
            <a:picLocks noChangeAspect="1"/>
          </p:cNvPicPr>
          <p:nvPr/>
        </p:nvPicPr>
        <p:blipFill>
          <a:blip r:embed="rId2"/>
          <a:stretch>
            <a:fillRect/>
          </a:stretch>
        </p:blipFill>
        <p:spPr>
          <a:xfrm>
            <a:off x="7118213" y="2501768"/>
            <a:ext cx="1058346" cy="972260"/>
          </a:xfrm>
          <a:prstGeom prst="rect">
            <a:avLst/>
          </a:prstGeom>
        </p:spPr>
      </p:pic>
      <p:sp>
        <p:nvSpPr>
          <p:cNvPr id="7" name="Rectangle: Rounded Corners 6">
            <a:extLst>
              <a:ext uri="{FF2B5EF4-FFF2-40B4-BE49-F238E27FC236}">
                <a16:creationId xmlns:a16="http://schemas.microsoft.com/office/drawing/2014/main" id="{11398620-7EDE-45E7-95F4-9E8AB1B2282E}"/>
              </a:ext>
            </a:extLst>
          </p:cNvPr>
          <p:cNvSpPr/>
          <p:nvPr/>
        </p:nvSpPr>
        <p:spPr bwMode="auto">
          <a:xfrm>
            <a:off x="6750591" y="2428971"/>
            <a:ext cx="1719813" cy="1543292"/>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pic>
        <p:nvPicPr>
          <p:cNvPr id="8" name="Picture 7">
            <a:extLst>
              <a:ext uri="{FF2B5EF4-FFF2-40B4-BE49-F238E27FC236}">
                <a16:creationId xmlns:a16="http://schemas.microsoft.com/office/drawing/2014/main" id="{06CE8F77-BF01-4E5B-8427-933AEA95F2FA}"/>
              </a:ext>
            </a:extLst>
          </p:cNvPr>
          <p:cNvPicPr>
            <a:picLocks noChangeAspect="1"/>
          </p:cNvPicPr>
          <p:nvPr/>
        </p:nvPicPr>
        <p:blipFill>
          <a:blip r:embed="rId3"/>
          <a:stretch>
            <a:fillRect/>
          </a:stretch>
        </p:blipFill>
        <p:spPr>
          <a:xfrm>
            <a:off x="4816199" y="3755094"/>
            <a:ext cx="876443" cy="1909984"/>
          </a:xfrm>
          <a:prstGeom prst="rect">
            <a:avLst/>
          </a:prstGeom>
        </p:spPr>
      </p:pic>
      <p:sp>
        <p:nvSpPr>
          <p:cNvPr id="9" name="TextBox 8">
            <a:extLst>
              <a:ext uri="{FF2B5EF4-FFF2-40B4-BE49-F238E27FC236}">
                <a16:creationId xmlns:a16="http://schemas.microsoft.com/office/drawing/2014/main" id="{1FCAFAED-6FF7-4A89-9310-E6A807064F3F}"/>
              </a:ext>
            </a:extLst>
          </p:cNvPr>
          <p:cNvSpPr txBox="1"/>
          <p:nvPr/>
        </p:nvSpPr>
        <p:spPr>
          <a:xfrm>
            <a:off x="2067072" y="3323553"/>
            <a:ext cx="2182839"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Main Collection</a:t>
            </a:r>
          </a:p>
        </p:txBody>
      </p:sp>
      <p:sp>
        <p:nvSpPr>
          <p:cNvPr id="10" name="TextBox 9">
            <a:extLst>
              <a:ext uri="{FF2B5EF4-FFF2-40B4-BE49-F238E27FC236}">
                <a16:creationId xmlns:a16="http://schemas.microsoft.com/office/drawing/2014/main" id="{69740A15-B8A6-4C9E-A0AD-82871DA3D9A9}"/>
              </a:ext>
            </a:extLst>
          </p:cNvPr>
          <p:cNvSpPr txBox="1"/>
          <p:nvPr/>
        </p:nvSpPr>
        <p:spPr>
          <a:xfrm>
            <a:off x="6865838" y="1482672"/>
            <a:ext cx="2366121"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Backup Collection </a:t>
            </a:r>
          </a:p>
        </p:txBody>
      </p:sp>
      <p:cxnSp>
        <p:nvCxnSpPr>
          <p:cNvPr id="11" name="Straight Arrow Connector 10">
            <a:extLst>
              <a:ext uri="{FF2B5EF4-FFF2-40B4-BE49-F238E27FC236}">
                <a16:creationId xmlns:a16="http://schemas.microsoft.com/office/drawing/2014/main" id="{F5E992C2-343C-40A7-8E6A-21713B64D87A}"/>
              </a:ext>
            </a:extLst>
          </p:cNvPr>
          <p:cNvCxnSpPr>
            <a:cxnSpLocks/>
          </p:cNvCxnSpPr>
          <p:nvPr/>
        </p:nvCxnSpPr>
        <p:spPr>
          <a:xfrm>
            <a:off x="1123931" y="4628881"/>
            <a:ext cx="89092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BA50D7A-4A07-4CC9-9723-55AA1FF5F348}"/>
              </a:ext>
            </a:extLst>
          </p:cNvPr>
          <p:cNvCxnSpPr>
            <a:cxnSpLocks/>
          </p:cNvCxnSpPr>
          <p:nvPr/>
        </p:nvCxnSpPr>
        <p:spPr>
          <a:xfrm>
            <a:off x="4116696" y="4651787"/>
            <a:ext cx="709697" cy="4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8C1D6E-655B-4CC1-B1AC-858FAE38CE59}"/>
              </a:ext>
            </a:extLst>
          </p:cNvPr>
          <p:cNvCxnSpPr>
            <a:cxnSpLocks/>
            <a:stCxn id="8" idx="3"/>
          </p:cNvCxnSpPr>
          <p:nvPr/>
        </p:nvCxnSpPr>
        <p:spPr>
          <a:xfrm flipV="1">
            <a:off x="5692642" y="3015278"/>
            <a:ext cx="963126" cy="16948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8E339DB-CFA5-4775-B12A-AB865870AC3B}"/>
              </a:ext>
            </a:extLst>
          </p:cNvPr>
          <p:cNvSpPr txBox="1"/>
          <p:nvPr/>
        </p:nvSpPr>
        <p:spPr>
          <a:xfrm>
            <a:off x="6531767" y="4066095"/>
            <a:ext cx="3909254" cy="577049"/>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Secondary Collections </a:t>
            </a:r>
          </a:p>
        </p:txBody>
      </p:sp>
      <p:grpSp>
        <p:nvGrpSpPr>
          <p:cNvPr id="15" name="Group 14">
            <a:extLst>
              <a:ext uri="{FF2B5EF4-FFF2-40B4-BE49-F238E27FC236}">
                <a16:creationId xmlns:a16="http://schemas.microsoft.com/office/drawing/2014/main" id="{B47CF22D-5AC9-45B0-AB8D-65C848F8692A}"/>
              </a:ext>
            </a:extLst>
          </p:cNvPr>
          <p:cNvGrpSpPr/>
          <p:nvPr/>
        </p:nvGrpSpPr>
        <p:grpSpPr>
          <a:xfrm>
            <a:off x="6865838" y="4817033"/>
            <a:ext cx="926053" cy="695741"/>
            <a:chOff x="7132637" y="3907001"/>
            <a:chExt cx="1066800" cy="961861"/>
          </a:xfrm>
        </p:grpSpPr>
        <p:pic>
          <p:nvPicPr>
            <p:cNvPr id="16" name="Picture 15">
              <a:extLst>
                <a:ext uri="{FF2B5EF4-FFF2-40B4-BE49-F238E27FC236}">
                  <a16:creationId xmlns:a16="http://schemas.microsoft.com/office/drawing/2014/main" id="{B35E45B0-08A2-4E9E-B67B-8AE3995FCDF2}"/>
                </a:ext>
              </a:extLst>
            </p:cNvPr>
            <p:cNvPicPr>
              <a:picLocks noChangeAspect="1"/>
            </p:cNvPicPr>
            <p:nvPr/>
          </p:nvPicPr>
          <p:blipFill>
            <a:blip r:embed="rId2"/>
            <a:stretch>
              <a:fillRect/>
            </a:stretch>
          </p:blipFill>
          <p:spPr>
            <a:xfrm>
              <a:off x="7278571" y="4031982"/>
              <a:ext cx="774931" cy="711898"/>
            </a:xfrm>
            <a:prstGeom prst="rect">
              <a:avLst/>
            </a:prstGeom>
          </p:spPr>
        </p:pic>
        <p:sp>
          <p:nvSpPr>
            <p:cNvPr id="17" name="Rectangle: Rounded Corners 16">
              <a:extLst>
                <a:ext uri="{FF2B5EF4-FFF2-40B4-BE49-F238E27FC236}">
                  <a16:creationId xmlns:a16="http://schemas.microsoft.com/office/drawing/2014/main" id="{AD67FFC0-57A0-40D2-9A87-027AA7F0F8E8}"/>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ECFCBCD4-4647-4EB7-8669-1E01EB184448}"/>
              </a:ext>
            </a:extLst>
          </p:cNvPr>
          <p:cNvGrpSpPr/>
          <p:nvPr/>
        </p:nvGrpSpPr>
        <p:grpSpPr>
          <a:xfrm>
            <a:off x="6865838" y="6083173"/>
            <a:ext cx="926053" cy="695741"/>
            <a:chOff x="7132637" y="3907001"/>
            <a:chExt cx="1066800" cy="961861"/>
          </a:xfrm>
        </p:grpSpPr>
        <p:pic>
          <p:nvPicPr>
            <p:cNvPr id="19" name="Picture 18">
              <a:extLst>
                <a:ext uri="{FF2B5EF4-FFF2-40B4-BE49-F238E27FC236}">
                  <a16:creationId xmlns:a16="http://schemas.microsoft.com/office/drawing/2014/main" id="{DFFB02C0-A0E8-4004-9724-DAF4404E2F0C}"/>
                </a:ext>
              </a:extLst>
            </p:cNvPr>
            <p:cNvPicPr>
              <a:picLocks noChangeAspect="1"/>
            </p:cNvPicPr>
            <p:nvPr/>
          </p:nvPicPr>
          <p:blipFill>
            <a:blip r:embed="rId2"/>
            <a:stretch>
              <a:fillRect/>
            </a:stretch>
          </p:blipFill>
          <p:spPr>
            <a:xfrm>
              <a:off x="7278571" y="4031982"/>
              <a:ext cx="774931" cy="711898"/>
            </a:xfrm>
            <a:prstGeom prst="rect">
              <a:avLst/>
            </a:prstGeom>
          </p:spPr>
        </p:pic>
        <p:sp>
          <p:nvSpPr>
            <p:cNvPr id="20" name="Rectangle: Rounded Corners 19">
              <a:extLst>
                <a:ext uri="{FF2B5EF4-FFF2-40B4-BE49-F238E27FC236}">
                  <a16:creationId xmlns:a16="http://schemas.microsoft.com/office/drawing/2014/main" id="{BF3879E5-60B4-4128-8614-94E6922A5724}"/>
                </a:ext>
              </a:extLst>
            </p:cNvPr>
            <p:cNvSpPr/>
            <p:nvPr/>
          </p:nvSpPr>
          <p:spPr bwMode="auto">
            <a:xfrm>
              <a:off x="7132637" y="3907001"/>
              <a:ext cx="1066800" cy="961861"/>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21" name="Rectangle 20">
            <a:extLst>
              <a:ext uri="{FF2B5EF4-FFF2-40B4-BE49-F238E27FC236}">
                <a16:creationId xmlns:a16="http://schemas.microsoft.com/office/drawing/2014/main" id="{DE6A3F22-8D05-4990-BBA2-F41C5C857FDD}"/>
              </a:ext>
            </a:extLst>
          </p:cNvPr>
          <p:cNvSpPr/>
          <p:nvPr/>
        </p:nvSpPr>
        <p:spPr>
          <a:xfrm rot="5400000">
            <a:off x="7201722" y="5454434"/>
            <a:ext cx="634498" cy="848458"/>
          </a:xfrm>
          <a:prstGeom prst="rect">
            <a:avLst/>
          </a:prstGeom>
          <a:noFill/>
        </p:spPr>
        <p:txBody>
          <a:bodyPr wrap="square" lIns="84027" tIns="42015" rIns="84027" bIns="42015">
            <a:spAutoFit/>
          </a:bodyPr>
          <a:lstStyle/>
          <a:p>
            <a:pPr algn="ctr" defTabSz="857085"/>
            <a:r>
              <a:rPr lang="en-US" sz="4962" dirty="0">
                <a:ln w="0"/>
                <a:solidFill>
                  <a:srgbClr val="000000"/>
                </a:solidFill>
                <a:effectLst>
                  <a:outerShdw blurRad="38100" dist="19050" dir="2700000" algn="tl" rotWithShape="0">
                    <a:srgbClr val="000000">
                      <a:alpha val="40000"/>
                    </a:srgbClr>
                  </a:outerShdw>
                </a:effectLst>
                <a:latin typeface="Arial" panose="020B0604020202020204" pitchFamily="34" charset="0"/>
              </a:rPr>
              <a:t>…</a:t>
            </a:r>
          </a:p>
        </p:txBody>
      </p:sp>
      <p:cxnSp>
        <p:nvCxnSpPr>
          <p:cNvPr id="22" name="Straight Arrow Connector 21">
            <a:extLst>
              <a:ext uri="{FF2B5EF4-FFF2-40B4-BE49-F238E27FC236}">
                <a16:creationId xmlns:a16="http://schemas.microsoft.com/office/drawing/2014/main" id="{69EB1C2A-4AF2-452A-B867-054DEE315CB9}"/>
              </a:ext>
            </a:extLst>
          </p:cNvPr>
          <p:cNvCxnSpPr>
            <a:cxnSpLocks/>
          </p:cNvCxnSpPr>
          <p:nvPr/>
        </p:nvCxnSpPr>
        <p:spPr>
          <a:xfrm flipV="1">
            <a:off x="5815489" y="5070828"/>
            <a:ext cx="840279" cy="483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7322773-FF40-40B6-97C8-DBBED84F5BDB}"/>
              </a:ext>
            </a:extLst>
          </p:cNvPr>
          <p:cNvCxnSpPr>
            <a:cxnSpLocks/>
          </p:cNvCxnSpPr>
          <p:nvPr/>
        </p:nvCxnSpPr>
        <p:spPr>
          <a:xfrm>
            <a:off x="5815490" y="5313399"/>
            <a:ext cx="874509" cy="3443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48769C-DCF8-491C-8D0D-A6731E7E9559}"/>
              </a:ext>
            </a:extLst>
          </p:cNvPr>
          <p:cNvCxnSpPr>
            <a:cxnSpLocks/>
          </p:cNvCxnSpPr>
          <p:nvPr/>
        </p:nvCxnSpPr>
        <p:spPr>
          <a:xfrm>
            <a:off x="5815488" y="5418129"/>
            <a:ext cx="847658" cy="84295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799306-2BEB-4FEB-842C-B27E5A492DA9}"/>
              </a:ext>
            </a:extLst>
          </p:cNvPr>
          <p:cNvSpPr txBox="1"/>
          <p:nvPr/>
        </p:nvSpPr>
        <p:spPr>
          <a:xfrm>
            <a:off x="506155" y="4350154"/>
            <a:ext cx="1439642"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CRUD Data </a:t>
            </a:r>
          </a:p>
        </p:txBody>
      </p:sp>
      <p:sp>
        <p:nvSpPr>
          <p:cNvPr id="26" name="TextBox 25">
            <a:extLst>
              <a:ext uri="{FF2B5EF4-FFF2-40B4-BE49-F238E27FC236}">
                <a16:creationId xmlns:a16="http://schemas.microsoft.com/office/drawing/2014/main" id="{471381E7-2605-45EF-B582-8746372F0CC0}"/>
              </a:ext>
            </a:extLst>
          </p:cNvPr>
          <p:cNvSpPr txBox="1"/>
          <p:nvPr/>
        </p:nvSpPr>
        <p:spPr>
          <a:xfrm>
            <a:off x="4745460" y="2966924"/>
            <a:ext cx="1963575"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Replicate Updates</a:t>
            </a:r>
          </a:p>
        </p:txBody>
      </p:sp>
      <p:sp>
        <p:nvSpPr>
          <p:cNvPr id="27" name="TextBox 26">
            <a:extLst>
              <a:ext uri="{FF2B5EF4-FFF2-40B4-BE49-F238E27FC236}">
                <a16:creationId xmlns:a16="http://schemas.microsoft.com/office/drawing/2014/main" id="{36C8ACB4-69EF-4EE0-89CB-8111D8727916}"/>
              </a:ext>
            </a:extLst>
          </p:cNvPr>
          <p:cNvSpPr txBox="1"/>
          <p:nvPr/>
        </p:nvSpPr>
        <p:spPr>
          <a:xfrm>
            <a:off x="9921804" y="2489415"/>
            <a:ext cx="2030675" cy="95920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Access upon main collection failure</a:t>
            </a:r>
          </a:p>
        </p:txBody>
      </p:sp>
      <p:sp>
        <p:nvSpPr>
          <p:cNvPr id="28" name="TextBox 27">
            <a:extLst>
              <a:ext uri="{FF2B5EF4-FFF2-40B4-BE49-F238E27FC236}">
                <a16:creationId xmlns:a16="http://schemas.microsoft.com/office/drawing/2014/main" id="{62ADA98F-8ED8-4B43-BD2F-FADA1EADFCFE}"/>
              </a:ext>
            </a:extLst>
          </p:cNvPr>
          <p:cNvSpPr txBox="1"/>
          <p:nvPr/>
        </p:nvSpPr>
        <p:spPr>
          <a:xfrm>
            <a:off x="9386674" y="5128423"/>
            <a:ext cx="1918253" cy="729975"/>
          </a:xfrm>
          <a:prstGeom prst="rect">
            <a:avLst/>
          </a:prstGeom>
          <a:noFill/>
        </p:spPr>
        <p:txBody>
          <a:bodyPr wrap="square" lIns="168056" tIns="134445" rIns="168056" bIns="134445" rtlCol="0">
            <a:spAutoFit/>
          </a:bodyPr>
          <a:lstStyle/>
          <a:p>
            <a:pPr defTabSz="857085">
              <a:lnSpc>
                <a:spcPct val="90000"/>
              </a:lnSpc>
              <a:spcAft>
                <a:spcPts val="551"/>
              </a:spcAft>
            </a:pPr>
            <a:r>
              <a:rPr lang="en-US" sz="1655" i="1" dirty="0">
                <a:gradFill>
                  <a:gsLst>
                    <a:gs pos="2917">
                      <a:srgbClr val="000000"/>
                    </a:gs>
                    <a:gs pos="30000">
                      <a:srgbClr val="000000"/>
                    </a:gs>
                  </a:gsLst>
                  <a:lin ang="5400000" scaled="0"/>
                </a:gradFill>
                <a:latin typeface="Arial" panose="020B0604020202020204" pitchFamily="34" charset="0"/>
              </a:rPr>
              <a:t>Read access, e.g. for analytics</a:t>
            </a:r>
          </a:p>
        </p:txBody>
      </p:sp>
      <p:cxnSp>
        <p:nvCxnSpPr>
          <p:cNvPr id="29" name="Straight Arrow Connector 28">
            <a:extLst>
              <a:ext uri="{FF2B5EF4-FFF2-40B4-BE49-F238E27FC236}">
                <a16:creationId xmlns:a16="http://schemas.microsoft.com/office/drawing/2014/main" id="{01702E73-A298-4CCF-A800-D3248CA9F564}"/>
              </a:ext>
            </a:extLst>
          </p:cNvPr>
          <p:cNvCxnSpPr>
            <a:cxnSpLocks/>
          </p:cNvCxnSpPr>
          <p:nvPr/>
        </p:nvCxnSpPr>
        <p:spPr>
          <a:xfrm flipH="1">
            <a:off x="9692152" y="296645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EA43B24-31B5-4EE6-A6FF-C8C99E4A1398}"/>
              </a:ext>
            </a:extLst>
          </p:cNvPr>
          <p:cNvCxnSpPr>
            <a:cxnSpLocks/>
          </p:cNvCxnSpPr>
          <p:nvPr/>
        </p:nvCxnSpPr>
        <p:spPr>
          <a:xfrm flipH="1">
            <a:off x="8887241" y="504998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6B2B0C-813D-42F5-B29C-6538C9B5035D}"/>
              </a:ext>
            </a:extLst>
          </p:cNvPr>
          <p:cNvCxnSpPr>
            <a:cxnSpLocks/>
          </p:cNvCxnSpPr>
          <p:nvPr/>
        </p:nvCxnSpPr>
        <p:spPr>
          <a:xfrm flipH="1">
            <a:off x="8887240" y="5679246"/>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F28B22-F1B4-4F63-B670-C34D3871C34E}"/>
              </a:ext>
            </a:extLst>
          </p:cNvPr>
          <p:cNvCxnSpPr>
            <a:cxnSpLocks/>
          </p:cNvCxnSpPr>
          <p:nvPr/>
        </p:nvCxnSpPr>
        <p:spPr>
          <a:xfrm flipH="1">
            <a:off x="8887240" y="6308270"/>
            <a:ext cx="5395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039968"/>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CD931-0E5B-4F2A-B453-82933D8FDFBF}"/>
              </a:ext>
            </a:extLst>
          </p:cNvPr>
          <p:cNvSpPr>
            <a:spLocks noGrp="1"/>
          </p:cNvSpPr>
          <p:nvPr>
            <p:ph type="title"/>
          </p:nvPr>
        </p:nvSpPr>
        <p:spPr>
          <a:xfrm>
            <a:off x="838200" y="92753"/>
            <a:ext cx="10515600" cy="1325563"/>
          </a:xfrm>
        </p:spPr>
        <p:txBody>
          <a:bodyPr>
            <a:normAutofit/>
          </a:bodyPr>
          <a:lstStyle/>
          <a:p>
            <a:r>
              <a:rPr lang="en-US" sz="4000" dirty="0">
                <a:latin typeface="Arial" panose="020B0604020202020204" pitchFamily="34" charset="0"/>
                <a:cs typeface="Arial" panose="020B0604020202020204" pitchFamily="34" charset="0"/>
              </a:rPr>
              <a:t>Common Scenarios </a:t>
            </a:r>
          </a:p>
        </p:txBody>
      </p:sp>
      <p:sp>
        <p:nvSpPr>
          <p:cNvPr id="35" name="Text Placeholder 2">
            <a:extLst>
              <a:ext uri="{FF2B5EF4-FFF2-40B4-BE49-F238E27FC236}">
                <a16:creationId xmlns:a16="http://schemas.microsoft.com/office/drawing/2014/main" id="{6B632669-9B5A-4583-BBE8-0DF5999C9A61}"/>
              </a:ext>
            </a:extLst>
          </p:cNvPr>
          <p:cNvSpPr>
            <a:spLocks noGrp="1"/>
          </p:cNvSpPr>
          <p:nvPr>
            <p:ph type="body" sz="quarter" idx="10"/>
          </p:nvPr>
        </p:nvSpPr>
        <p:spPr>
          <a:xfrm>
            <a:off x="633457" y="1749892"/>
            <a:ext cx="10925086" cy="369332"/>
          </a:xfrm>
        </p:spPr>
        <p:txBody>
          <a:bodyPr/>
          <a:lstStyle/>
          <a:p>
            <a:r>
              <a:rPr lang="en-US" sz="2000" dirty="0"/>
              <a:t>3 Materialized View </a:t>
            </a:r>
          </a:p>
        </p:txBody>
      </p:sp>
      <p:graphicFrame>
        <p:nvGraphicFramePr>
          <p:cNvPr id="36" name="Table 35">
            <a:extLst>
              <a:ext uri="{FF2B5EF4-FFF2-40B4-BE49-F238E27FC236}">
                <a16:creationId xmlns:a16="http://schemas.microsoft.com/office/drawing/2014/main" id="{A416202E-CD40-4944-8E63-2E46DCD28ADC}"/>
              </a:ext>
            </a:extLst>
          </p:cNvPr>
          <p:cNvGraphicFramePr>
            <a:graphicFrameLocks noGrp="1"/>
          </p:cNvGraphicFramePr>
          <p:nvPr>
            <p:extLst>
              <p:ext uri="{D42A27DB-BD31-4B8C-83A1-F6EECF244321}">
                <p14:modId xmlns:p14="http://schemas.microsoft.com/office/powerpoint/2010/main" val="1963669090"/>
              </p:ext>
            </p:extLst>
          </p:nvPr>
        </p:nvGraphicFramePr>
        <p:xfrm>
          <a:off x="1473735" y="4059200"/>
          <a:ext cx="3431140" cy="1683370"/>
        </p:xfrm>
        <a:graphic>
          <a:graphicData uri="http://schemas.openxmlformats.org/drawingml/2006/table">
            <a:tbl>
              <a:tblPr firstRow="1" bandRow="1">
                <a:tableStyleId>{5A111915-BE36-4E01-A7E5-04B1672EAD32}</a:tableStyleId>
              </a:tblPr>
              <a:tblGrid>
                <a:gridCol w="1106819">
                  <a:extLst>
                    <a:ext uri="{9D8B030D-6E8A-4147-A177-3AD203B41FA5}">
                      <a16:colId xmlns:a16="http://schemas.microsoft.com/office/drawing/2014/main" val="4232046326"/>
                    </a:ext>
                  </a:extLst>
                </a:gridCol>
                <a:gridCol w="713787">
                  <a:extLst>
                    <a:ext uri="{9D8B030D-6E8A-4147-A177-3AD203B41FA5}">
                      <a16:colId xmlns:a16="http://schemas.microsoft.com/office/drawing/2014/main" val="3171829340"/>
                    </a:ext>
                  </a:extLst>
                </a:gridCol>
                <a:gridCol w="898411">
                  <a:extLst>
                    <a:ext uri="{9D8B030D-6E8A-4147-A177-3AD203B41FA5}">
                      <a16:colId xmlns:a16="http://schemas.microsoft.com/office/drawing/2014/main" val="989213635"/>
                    </a:ext>
                  </a:extLst>
                </a:gridCol>
                <a:gridCol w="712123">
                  <a:extLst>
                    <a:ext uri="{9D8B030D-6E8A-4147-A177-3AD203B41FA5}">
                      <a16:colId xmlns:a16="http://schemas.microsoft.com/office/drawing/2014/main" val="1976668509"/>
                    </a:ext>
                  </a:extLst>
                </a:gridCol>
              </a:tblGrid>
              <a:tr h="426878">
                <a:tc>
                  <a:txBody>
                    <a:bodyPr/>
                    <a:lstStyle/>
                    <a:p>
                      <a:r>
                        <a:rPr lang="en-US" sz="1100" err="1"/>
                        <a:t>SubscriptionID</a:t>
                      </a:r>
                      <a:r>
                        <a:rPr lang="en-US" sz="1100"/>
                        <a:t> </a:t>
                      </a:r>
                    </a:p>
                  </a:txBody>
                  <a:tcPr marL="84027" marR="84027" marT="42015" marB="42015"/>
                </a:tc>
                <a:tc>
                  <a:txBody>
                    <a:bodyPr/>
                    <a:lstStyle/>
                    <a:p>
                      <a:r>
                        <a:rPr lang="en-US" sz="1100" err="1"/>
                        <a:t>UserID</a:t>
                      </a:r>
                      <a:r>
                        <a:rPr lang="en-US" sz="1100"/>
                        <a:t> </a:t>
                      </a:r>
                    </a:p>
                  </a:txBody>
                  <a:tcPr marL="84027" marR="84027" marT="42015" marB="42015"/>
                </a:tc>
                <a:tc>
                  <a:txBody>
                    <a:bodyPr/>
                    <a:lstStyle/>
                    <a:p>
                      <a:r>
                        <a:rPr lang="en-US" sz="1100"/>
                        <a:t>Create Date </a:t>
                      </a:r>
                    </a:p>
                  </a:txBody>
                  <a:tcPr marL="84027" marR="84027" marT="42015" marB="42015"/>
                </a:tc>
                <a:tc>
                  <a:txBody>
                    <a:bodyPr/>
                    <a:lstStyle/>
                    <a:p>
                      <a:r>
                        <a:rPr lang="en-US" sz="1100"/>
                        <a:t>…</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123abc</a:t>
                      </a:r>
                    </a:p>
                  </a:txBody>
                  <a:tcPr marL="84027" marR="84027" marT="42015" marB="42015"/>
                </a:tc>
                <a:tc>
                  <a:txBody>
                    <a:bodyPr/>
                    <a:lstStyle/>
                    <a:p>
                      <a:r>
                        <a:rPr lang="en-US" sz="1500"/>
                        <a:t>Ben6</a:t>
                      </a:r>
                    </a:p>
                  </a:txBody>
                  <a:tcPr marL="84027" marR="84027" marT="42015" marB="42015"/>
                </a:tc>
                <a:tc>
                  <a:txBody>
                    <a:bodyPr/>
                    <a:lstStyle/>
                    <a:p>
                      <a:r>
                        <a:rPr lang="en-US" sz="1500"/>
                        <a:t>6/17/17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23381889"/>
                  </a:ext>
                </a:extLst>
              </a:tr>
              <a:tr h="314123">
                <a:tc>
                  <a:txBody>
                    <a:bodyPr/>
                    <a:lstStyle/>
                    <a:p>
                      <a:r>
                        <a:rPr lang="en-US" sz="1500"/>
                        <a:t>456efg</a:t>
                      </a:r>
                    </a:p>
                  </a:txBody>
                  <a:tcPr marL="84027" marR="84027" marT="42015" marB="42015"/>
                </a:tc>
                <a:tc>
                  <a:txBody>
                    <a:bodyPr/>
                    <a:lstStyle/>
                    <a:p>
                      <a:r>
                        <a:rPr lang="en-US" sz="1500"/>
                        <a:t>Ben6</a:t>
                      </a:r>
                    </a:p>
                  </a:txBody>
                  <a:tcPr marL="84027" marR="84027" marT="42015" marB="42015"/>
                </a:tc>
                <a:tc>
                  <a:txBody>
                    <a:bodyPr/>
                    <a:lstStyle/>
                    <a:p>
                      <a:r>
                        <a:rPr lang="en-US" sz="1500"/>
                        <a:t>3/14/17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910572605"/>
                  </a:ext>
                </a:extLst>
              </a:tr>
              <a:tr h="314123">
                <a:tc>
                  <a:txBody>
                    <a:bodyPr/>
                    <a:lstStyle/>
                    <a:p>
                      <a:r>
                        <a:rPr lang="en-US" sz="1500"/>
                        <a:t>789hij</a:t>
                      </a:r>
                    </a:p>
                  </a:txBody>
                  <a:tcPr marL="84027" marR="84027" marT="42015" marB="42015"/>
                </a:tc>
                <a:tc>
                  <a:txBody>
                    <a:bodyPr/>
                    <a:lstStyle/>
                    <a:p>
                      <a:r>
                        <a:rPr lang="en-US" sz="1500"/>
                        <a:t>Jen4</a:t>
                      </a:r>
                    </a:p>
                  </a:txBody>
                  <a:tcPr marL="84027" marR="84027" marT="42015" marB="42015"/>
                </a:tc>
                <a:tc>
                  <a:txBody>
                    <a:bodyPr/>
                    <a:lstStyle/>
                    <a:p>
                      <a:r>
                        <a:rPr lang="en-US" sz="1500"/>
                        <a:t>8/1/16</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375666439"/>
                  </a:ext>
                </a:extLst>
              </a:tr>
              <a:tr h="314123">
                <a:tc>
                  <a:txBody>
                    <a:bodyPr/>
                    <a:lstStyle/>
                    <a:p>
                      <a:r>
                        <a:rPr lang="en-US" sz="1500"/>
                        <a:t>012klm</a:t>
                      </a:r>
                    </a:p>
                  </a:txBody>
                  <a:tcPr marL="84027" marR="84027" marT="42015" marB="42015"/>
                </a:tc>
                <a:tc>
                  <a:txBody>
                    <a:bodyPr/>
                    <a:lstStyle/>
                    <a:p>
                      <a:r>
                        <a:rPr lang="en-US" sz="1500"/>
                        <a:t>Joe3</a:t>
                      </a:r>
                    </a:p>
                  </a:txBody>
                  <a:tcPr marL="84027" marR="84027" marT="42015" marB="42015"/>
                </a:tc>
                <a:tc>
                  <a:txBody>
                    <a:bodyPr/>
                    <a:lstStyle/>
                    <a:p>
                      <a:r>
                        <a:rPr lang="en-US" sz="1500"/>
                        <a:t>3/4/17</a:t>
                      </a:r>
                    </a:p>
                  </a:txBody>
                  <a:tcPr marL="84027" marR="84027" marT="42015" marB="42015"/>
                </a:tc>
                <a:tc>
                  <a:txBody>
                    <a:bodyPr/>
                    <a:lstStyle/>
                    <a:p>
                      <a:endParaRPr lang="en-US" sz="1500"/>
                    </a:p>
                  </a:txBody>
                  <a:tcPr marL="84027" marR="84027" marT="42015" marB="42015"/>
                </a:tc>
                <a:extLst>
                  <a:ext uri="{0D108BD9-81ED-4DB2-BD59-A6C34878D82A}">
                    <a16:rowId xmlns:a16="http://schemas.microsoft.com/office/drawing/2014/main" val="177662649"/>
                  </a:ext>
                </a:extLst>
              </a:tr>
            </a:tbl>
          </a:graphicData>
        </a:graphic>
      </p:graphicFrame>
      <p:sp>
        <p:nvSpPr>
          <p:cNvPr id="37" name="Rectangle: Rounded Corners 36">
            <a:extLst>
              <a:ext uri="{FF2B5EF4-FFF2-40B4-BE49-F238E27FC236}">
                <a16:creationId xmlns:a16="http://schemas.microsoft.com/office/drawing/2014/main" id="{B79D400E-EA1B-4FBD-A3D4-2D5264E2E098}"/>
              </a:ext>
            </a:extLst>
          </p:cNvPr>
          <p:cNvSpPr/>
          <p:nvPr/>
        </p:nvSpPr>
        <p:spPr bwMode="auto">
          <a:xfrm>
            <a:off x="5465060" y="2377771"/>
            <a:ext cx="1960651" cy="59490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r>
              <a:rPr lang="en-US" sz="2206"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rPr>
              <a:t>Application</a:t>
            </a:r>
          </a:p>
        </p:txBody>
      </p:sp>
      <p:cxnSp>
        <p:nvCxnSpPr>
          <p:cNvPr id="38" name="Straight Arrow Connector 37">
            <a:extLst>
              <a:ext uri="{FF2B5EF4-FFF2-40B4-BE49-F238E27FC236}">
                <a16:creationId xmlns:a16="http://schemas.microsoft.com/office/drawing/2014/main" id="{E37B78C0-D18C-4728-BAF6-5D877082FB1A}"/>
              </a:ext>
            </a:extLst>
          </p:cNvPr>
          <p:cNvCxnSpPr>
            <a:cxnSpLocks/>
          </p:cNvCxnSpPr>
          <p:nvPr/>
        </p:nvCxnSpPr>
        <p:spPr>
          <a:xfrm flipH="1">
            <a:off x="4659793" y="3094550"/>
            <a:ext cx="1050349" cy="65100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2DB371D-FBE7-4029-B403-8016E19A9DAB}"/>
              </a:ext>
            </a:extLst>
          </p:cNvPr>
          <p:cNvSpPr/>
          <p:nvPr/>
        </p:nvSpPr>
        <p:spPr bwMode="auto">
          <a:xfrm>
            <a:off x="1262208" y="3806825"/>
            <a:ext cx="3852737" cy="2072981"/>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noFill/>
              <a:latin typeface="Arial" panose="020B0604020202020204" pitchFamily="34" charset="0"/>
              <a:ea typeface="Segoe UI" pitchFamily="34" charset="0"/>
              <a:cs typeface="Arial" panose="020B0604020202020204" pitchFamily="34" charset="0"/>
            </a:endParaRPr>
          </a:p>
        </p:txBody>
      </p:sp>
      <p:pic>
        <p:nvPicPr>
          <p:cNvPr id="40" name="Picture 39">
            <a:extLst>
              <a:ext uri="{FF2B5EF4-FFF2-40B4-BE49-F238E27FC236}">
                <a16:creationId xmlns:a16="http://schemas.microsoft.com/office/drawing/2014/main" id="{CA1FC628-5E03-4FD2-B690-BBAAB36B9EEC}"/>
              </a:ext>
            </a:extLst>
          </p:cNvPr>
          <p:cNvPicPr>
            <a:picLocks noChangeAspect="1"/>
          </p:cNvPicPr>
          <p:nvPr/>
        </p:nvPicPr>
        <p:blipFill>
          <a:blip r:embed="rId2"/>
          <a:stretch>
            <a:fillRect/>
          </a:stretch>
        </p:blipFill>
        <p:spPr>
          <a:xfrm>
            <a:off x="1645859" y="3132585"/>
            <a:ext cx="655042" cy="601761"/>
          </a:xfrm>
          <a:prstGeom prst="rect">
            <a:avLst/>
          </a:prstGeom>
        </p:spPr>
      </p:pic>
      <p:sp>
        <p:nvSpPr>
          <p:cNvPr id="41" name="TextBox 40">
            <a:extLst>
              <a:ext uri="{FF2B5EF4-FFF2-40B4-BE49-F238E27FC236}">
                <a16:creationId xmlns:a16="http://schemas.microsoft.com/office/drawing/2014/main" id="{48D4B413-DBA5-47EE-ADD2-4469D81435A3}"/>
              </a:ext>
            </a:extLst>
          </p:cNvPr>
          <p:cNvSpPr txBox="1"/>
          <p:nvPr/>
        </p:nvSpPr>
        <p:spPr>
          <a:xfrm>
            <a:off x="2293609" y="3220966"/>
            <a:ext cx="1789937" cy="882581"/>
          </a:xfrm>
          <a:prstGeom prst="rect">
            <a:avLst/>
          </a:prstGeom>
          <a:noFill/>
        </p:spPr>
        <p:txBody>
          <a:bodyPr wrap="square" lIns="168056" tIns="134445" rIns="168056" bIns="134445" rtlCol="0">
            <a:spAutoFit/>
          </a:bodyPr>
          <a:lstStyle/>
          <a:p>
            <a:pPr defTabSz="857085">
              <a:lnSpc>
                <a:spcPct val="90000"/>
              </a:lnSpc>
              <a:spcAft>
                <a:spcPts val="551"/>
              </a:spcAft>
            </a:pPr>
            <a:r>
              <a:rPr lang="en-US" sz="2206" dirty="0">
                <a:gradFill>
                  <a:gsLst>
                    <a:gs pos="2917">
                      <a:srgbClr val="000000"/>
                    </a:gs>
                    <a:gs pos="30000">
                      <a:srgbClr val="000000"/>
                    </a:gs>
                  </a:gsLst>
                  <a:lin ang="5400000" scaled="0"/>
                </a:gradFill>
                <a:latin typeface="Arial" panose="020B0604020202020204" pitchFamily="34" charset="0"/>
              </a:rPr>
              <a:t>Cosmos DB</a:t>
            </a:r>
          </a:p>
        </p:txBody>
      </p:sp>
      <p:pic>
        <p:nvPicPr>
          <p:cNvPr id="42" name="Picture 41">
            <a:extLst>
              <a:ext uri="{FF2B5EF4-FFF2-40B4-BE49-F238E27FC236}">
                <a16:creationId xmlns:a16="http://schemas.microsoft.com/office/drawing/2014/main" id="{192D976F-EF43-4D64-89BE-FBDC88CF4BA0}"/>
              </a:ext>
            </a:extLst>
          </p:cNvPr>
          <p:cNvPicPr>
            <a:picLocks noChangeAspect="1"/>
          </p:cNvPicPr>
          <p:nvPr/>
        </p:nvPicPr>
        <p:blipFill>
          <a:blip r:embed="rId3"/>
          <a:stretch>
            <a:fillRect/>
          </a:stretch>
        </p:blipFill>
        <p:spPr>
          <a:xfrm>
            <a:off x="5981481" y="4021270"/>
            <a:ext cx="927808" cy="2021921"/>
          </a:xfrm>
          <a:prstGeom prst="rect">
            <a:avLst/>
          </a:prstGeom>
        </p:spPr>
      </p:pic>
      <p:cxnSp>
        <p:nvCxnSpPr>
          <p:cNvPr id="43" name="Straight Arrow Connector 42">
            <a:extLst>
              <a:ext uri="{FF2B5EF4-FFF2-40B4-BE49-F238E27FC236}">
                <a16:creationId xmlns:a16="http://schemas.microsoft.com/office/drawing/2014/main" id="{0FCA909F-7987-41BF-899B-D3DDF7EA18CA}"/>
              </a:ext>
            </a:extLst>
          </p:cNvPr>
          <p:cNvCxnSpPr>
            <a:cxnSpLocks/>
            <a:stCxn id="39" idx="3"/>
            <a:endCxn id="42" idx="1"/>
          </p:cNvCxnSpPr>
          <p:nvPr/>
        </p:nvCxnSpPr>
        <p:spPr>
          <a:xfrm>
            <a:off x="5114945" y="4843316"/>
            <a:ext cx="866538" cy="1889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4" name="Table 43">
            <a:extLst>
              <a:ext uri="{FF2B5EF4-FFF2-40B4-BE49-F238E27FC236}">
                <a16:creationId xmlns:a16="http://schemas.microsoft.com/office/drawing/2014/main" id="{38DB0CAF-4B17-4D9D-8F57-700CC8A4BEA7}"/>
              </a:ext>
            </a:extLst>
          </p:cNvPr>
          <p:cNvGraphicFramePr>
            <a:graphicFrameLocks noGrp="1"/>
          </p:cNvGraphicFramePr>
          <p:nvPr>
            <p:extLst>
              <p:ext uri="{D42A27DB-BD31-4B8C-83A1-F6EECF244321}">
                <p14:modId xmlns:p14="http://schemas.microsoft.com/office/powerpoint/2010/main" val="1287882327"/>
              </p:ext>
            </p:extLst>
          </p:nvPr>
        </p:nvGraphicFramePr>
        <p:xfrm>
          <a:off x="7775829" y="4326541"/>
          <a:ext cx="2205732" cy="1222463"/>
        </p:xfrm>
        <a:graphic>
          <a:graphicData uri="http://schemas.openxmlformats.org/drawingml/2006/table">
            <a:tbl>
              <a:tblPr firstRow="1" bandRow="1">
                <a:tableStyleId>{5A111915-BE36-4E01-A7E5-04B1672EAD32}</a:tableStyleId>
              </a:tblPr>
              <a:tblGrid>
                <a:gridCol w="735243">
                  <a:extLst>
                    <a:ext uri="{9D8B030D-6E8A-4147-A177-3AD203B41FA5}">
                      <a16:colId xmlns:a16="http://schemas.microsoft.com/office/drawing/2014/main" val="4232046326"/>
                    </a:ext>
                  </a:extLst>
                </a:gridCol>
                <a:gridCol w="1470489">
                  <a:extLst>
                    <a:ext uri="{9D8B030D-6E8A-4147-A177-3AD203B41FA5}">
                      <a16:colId xmlns:a16="http://schemas.microsoft.com/office/drawing/2014/main" val="3171829340"/>
                    </a:ext>
                  </a:extLst>
                </a:gridCol>
              </a:tblGrid>
              <a:tr h="280094">
                <a:tc>
                  <a:txBody>
                    <a:bodyPr/>
                    <a:lstStyle/>
                    <a:p>
                      <a:r>
                        <a:rPr lang="en-US" sz="1100" err="1"/>
                        <a:t>UserID</a:t>
                      </a:r>
                      <a:endParaRPr lang="en-US" sz="1100"/>
                    </a:p>
                  </a:txBody>
                  <a:tcPr marL="84027" marR="84027" marT="42015" marB="42015"/>
                </a:tc>
                <a:tc>
                  <a:txBody>
                    <a:bodyPr/>
                    <a:lstStyle/>
                    <a:p>
                      <a:r>
                        <a:rPr lang="en-US" sz="1100"/>
                        <a:t>Total Subscriptions</a:t>
                      </a:r>
                    </a:p>
                  </a:txBody>
                  <a:tcPr marL="84027" marR="84027" marT="42015" marB="42015"/>
                </a:tc>
                <a:extLst>
                  <a:ext uri="{0D108BD9-81ED-4DB2-BD59-A6C34878D82A}">
                    <a16:rowId xmlns:a16="http://schemas.microsoft.com/office/drawing/2014/main" val="2681137956"/>
                  </a:ext>
                </a:extLst>
              </a:tr>
              <a:tr h="314123">
                <a:tc>
                  <a:txBody>
                    <a:bodyPr/>
                    <a:lstStyle/>
                    <a:p>
                      <a:r>
                        <a:rPr lang="en-US" sz="1500"/>
                        <a:t>Ben6</a:t>
                      </a:r>
                    </a:p>
                  </a:txBody>
                  <a:tcPr marL="84027" marR="84027" marT="42015" marB="42015"/>
                </a:tc>
                <a:tc>
                  <a:txBody>
                    <a:bodyPr/>
                    <a:lstStyle/>
                    <a:p>
                      <a:r>
                        <a:rPr lang="en-US" sz="1500"/>
                        <a:t>2</a:t>
                      </a:r>
                    </a:p>
                  </a:txBody>
                  <a:tcPr marL="84027" marR="84027" marT="42015" marB="42015"/>
                </a:tc>
                <a:extLst>
                  <a:ext uri="{0D108BD9-81ED-4DB2-BD59-A6C34878D82A}">
                    <a16:rowId xmlns:a16="http://schemas.microsoft.com/office/drawing/2014/main" val="23381889"/>
                  </a:ext>
                </a:extLst>
              </a:tr>
              <a:tr h="314123">
                <a:tc>
                  <a:txBody>
                    <a:bodyPr/>
                    <a:lstStyle/>
                    <a:p>
                      <a:r>
                        <a:rPr lang="en-US" sz="1500"/>
                        <a:t>Jen4</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910572605"/>
                  </a:ext>
                </a:extLst>
              </a:tr>
              <a:tr h="314123">
                <a:tc>
                  <a:txBody>
                    <a:bodyPr/>
                    <a:lstStyle/>
                    <a:p>
                      <a:r>
                        <a:rPr lang="en-US" sz="1500"/>
                        <a:t>Joe3</a:t>
                      </a:r>
                    </a:p>
                  </a:txBody>
                  <a:tcPr marL="84027" marR="84027" marT="42015" marB="42015"/>
                </a:tc>
                <a:tc>
                  <a:txBody>
                    <a:bodyPr/>
                    <a:lstStyle/>
                    <a:p>
                      <a:r>
                        <a:rPr lang="en-US" sz="1500"/>
                        <a:t>1</a:t>
                      </a:r>
                    </a:p>
                  </a:txBody>
                  <a:tcPr marL="84027" marR="84027" marT="42015" marB="42015"/>
                </a:tc>
                <a:extLst>
                  <a:ext uri="{0D108BD9-81ED-4DB2-BD59-A6C34878D82A}">
                    <a16:rowId xmlns:a16="http://schemas.microsoft.com/office/drawing/2014/main" val="1375666439"/>
                  </a:ext>
                </a:extLst>
              </a:tr>
            </a:tbl>
          </a:graphicData>
        </a:graphic>
      </p:graphicFrame>
      <p:cxnSp>
        <p:nvCxnSpPr>
          <p:cNvPr id="45" name="Straight Arrow Connector 44">
            <a:extLst>
              <a:ext uri="{FF2B5EF4-FFF2-40B4-BE49-F238E27FC236}">
                <a16:creationId xmlns:a16="http://schemas.microsoft.com/office/drawing/2014/main" id="{7E564924-71D1-4A81-AC7B-43C13BBC2C14}"/>
              </a:ext>
            </a:extLst>
          </p:cNvPr>
          <p:cNvCxnSpPr>
            <a:cxnSpLocks/>
            <a:stCxn id="42" idx="3"/>
          </p:cNvCxnSpPr>
          <p:nvPr/>
        </p:nvCxnSpPr>
        <p:spPr>
          <a:xfrm flipV="1">
            <a:off x="6909290" y="4937771"/>
            <a:ext cx="726491" cy="94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30C7D7BF-5DD1-4364-92FD-05C71F2B56F2}"/>
              </a:ext>
            </a:extLst>
          </p:cNvPr>
          <p:cNvSpPr/>
          <p:nvPr/>
        </p:nvSpPr>
        <p:spPr bwMode="auto">
          <a:xfrm>
            <a:off x="7635782" y="4199247"/>
            <a:ext cx="2520836" cy="1540512"/>
          </a:xfrm>
          <a:prstGeom prst="roundRect">
            <a:avLst/>
          </a:prstGeom>
          <a:noFill/>
          <a:ln w="19050">
            <a:solidFill>
              <a:schemeClr val="accent5">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807" fontAlgn="base">
              <a:lnSpc>
                <a:spcPct val="90000"/>
              </a:lnSpc>
              <a:spcBef>
                <a:spcPct val="0"/>
              </a:spcBef>
              <a:spcAft>
                <a:spcPct val="0"/>
              </a:spcAft>
            </a:pPr>
            <a:endParaRPr lang="en-US" sz="2206" dirty="0">
              <a:noFill/>
              <a:latin typeface="Arial" panose="020B0604020202020204"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7535D1F0-239E-44BC-B222-493564B9077D}"/>
              </a:ext>
            </a:extLst>
          </p:cNvPr>
          <p:cNvSpPr txBox="1"/>
          <p:nvPr/>
        </p:nvSpPr>
        <p:spPr>
          <a:xfrm>
            <a:off x="7915874" y="3770968"/>
            <a:ext cx="2470428" cy="500632"/>
          </a:xfrm>
          <a:prstGeom prst="rect">
            <a:avLst/>
          </a:prstGeom>
          <a:noFill/>
        </p:spPr>
        <p:txBody>
          <a:bodyPr wrap="square" lIns="168056" tIns="134445" rIns="168056" bIns="134445" rtlCol="0">
            <a:spAutoFit/>
          </a:bodyPr>
          <a:lstStyle/>
          <a:p>
            <a:pPr defTabSz="857085">
              <a:lnSpc>
                <a:spcPct val="90000"/>
              </a:lnSpc>
              <a:spcAft>
                <a:spcPts val="551"/>
              </a:spcAft>
            </a:pPr>
            <a:r>
              <a:rPr lang="en-US" sz="1655" dirty="0">
                <a:gradFill>
                  <a:gsLst>
                    <a:gs pos="2917">
                      <a:srgbClr val="000000"/>
                    </a:gs>
                    <a:gs pos="30000">
                      <a:srgbClr val="000000"/>
                    </a:gs>
                  </a:gsLst>
                  <a:lin ang="5400000" scaled="0"/>
                </a:gradFill>
                <a:latin typeface="Arial" panose="020B0604020202020204" pitchFamily="34" charset="0"/>
              </a:rPr>
              <a:t>Materialized View</a:t>
            </a:r>
          </a:p>
        </p:txBody>
      </p:sp>
      <p:cxnSp>
        <p:nvCxnSpPr>
          <p:cNvPr id="48" name="Straight Arrow Connector 47">
            <a:extLst>
              <a:ext uri="{FF2B5EF4-FFF2-40B4-BE49-F238E27FC236}">
                <a16:creationId xmlns:a16="http://schemas.microsoft.com/office/drawing/2014/main" id="{5027EB8F-34FA-416C-B855-1F033D842E00}"/>
              </a:ext>
            </a:extLst>
          </p:cNvPr>
          <p:cNvCxnSpPr>
            <a:cxnSpLocks/>
          </p:cNvCxnSpPr>
          <p:nvPr/>
        </p:nvCxnSpPr>
        <p:spPr>
          <a:xfrm flipH="1" flipV="1">
            <a:off x="7450511" y="3131064"/>
            <a:ext cx="1165596" cy="6144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2E99FA94-5F1C-4401-A37E-0859DB1F1F96}"/>
              </a:ext>
            </a:extLst>
          </p:cNvPr>
          <p:cNvPicPr>
            <a:picLocks noChangeAspect="1"/>
          </p:cNvPicPr>
          <p:nvPr/>
        </p:nvPicPr>
        <p:blipFill>
          <a:blip r:embed="rId2"/>
          <a:stretch>
            <a:fillRect/>
          </a:stretch>
        </p:blipFill>
        <p:spPr>
          <a:xfrm>
            <a:off x="10416413" y="4542434"/>
            <a:ext cx="655042" cy="601761"/>
          </a:xfrm>
          <a:prstGeom prst="rect">
            <a:avLst/>
          </a:prstGeom>
        </p:spPr>
      </p:pic>
    </p:spTree>
    <p:extLst>
      <p:ext uri="{BB962C8B-B14F-4D97-AF65-F5344CB8AC3E}">
        <p14:creationId xmlns:p14="http://schemas.microsoft.com/office/powerpoint/2010/main" val="2824589307"/>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F1CF-0156-4649-9F4A-2761D687C086}"/>
              </a:ext>
            </a:extLst>
          </p:cNvPr>
          <p:cNvSpPr>
            <a:spLocks noGrp="1"/>
          </p:cNvSpPr>
          <p:nvPr>
            <p:ph type="title"/>
          </p:nvPr>
        </p:nvSpPr>
        <p:spPr>
          <a:xfrm>
            <a:off x="838200" y="88398"/>
            <a:ext cx="10515600" cy="1325563"/>
          </a:xfrm>
        </p:spPr>
        <p:txBody>
          <a:bodyPr>
            <a:normAutofit/>
          </a:bodyPr>
          <a:lstStyle/>
          <a:p>
            <a:r>
              <a:rPr lang="en-US" sz="3600" dirty="0">
                <a:latin typeface="Arial" panose="020B0604020202020204" pitchFamily="34" charset="0"/>
                <a:cs typeface="Arial" panose="020B0604020202020204" pitchFamily="34" charset="0"/>
              </a:rPr>
              <a:t>3 Different ways to use the Change Feed</a:t>
            </a:r>
          </a:p>
        </p:txBody>
      </p:sp>
      <p:graphicFrame>
        <p:nvGraphicFramePr>
          <p:cNvPr id="3" name="Table 2">
            <a:extLst>
              <a:ext uri="{FF2B5EF4-FFF2-40B4-BE49-F238E27FC236}">
                <a16:creationId xmlns:a16="http://schemas.microsoft.com/office/drawing/2014/main" id="{CC3921E2-87CD-46BE-A10F-6E9547602BA8}"/>
              </a:ext>
            </a:extLst>
          </p:cNvPr>
          <p:cNvGraphicFramePr>
            <a:graphicFrameLocks noGrp="1"/>
          </p:cNvGraphicFramePr>
          <p:nvPr>
            <p:extLst>
              <p:ext uri="{D42A27DB-BD31-4B8C-83A1-F6EECF244321}">
                <p14:modId xmlns:p14="http://schemas.microsoft.com/office/powerpoint/2010/main" val="161136548"/>
              </p:ext>
            </p:extLst>
          </p:nvPr>
        </p:nvGraphicFramePr>
        <p:xfrm>
          <a:off x="563879" y="1840686"/>
          <a:ext cx="11064241" cy="4216011"/>
        </p:xfrm>
        <a:graphic>
          <a:graphicData uri="http://schemas.openxmlformats.org/drawingml/2006/table">
            <a:tbl>
              <a:tblPr firstRow="1" bandRow="1">
                <a:tableStyleId>{5C22544A-7EE6-4342-B048-85BDC9FD1C3A}</a:tableStyleId>
              </a:tblPr>
              <a:tblGrid>
                <a:gridCol w="2376763">
                  <a:extLst>
                    <a:ext uri="{9D8B030D-6E8A-4147-A177-3AD203B41FA5}">
                      <a16:colId xmlns:a16="http://schemas.microsoft.com/office/drawing/2014/main" val="1439597733"/>
                    </a:ext>
                  </a:extLst>
                </a:gridCol>
                <a:gridCol w="1966977">
                  <a:extLst>
                    <a:ext uri="{9D8B030D-6E8A-4147-A177-3AD203B41FA5}">
                      <a16:colId xmlns:a16="http://schemas.microsoft.com/office/drawing/2014/main" val="234410396"/>
                    </a:ext>
                  </a:extLst>
                </a:gridCol>
                <a:gridCol w="6720501">
                  <a:extLst>
                    <a:ext uri="{9D8B030D-6E8A-4147-A177-3AD203B41FA5}">
                      <a16:colId xmlns:a16="http://schemas.microsoft.com/office/drawing/2014/main" val="1602253400"/>
                    </a:ext>
                  </a:extLst>
                </a:gridCol>
              </a:tblGrid>
              <a:tr h="535412">
                <a:tc>
                  <a:txBody>
                    <a:bodyPr/>
                    <a:lstStyle/>
                    <a:p>
                      <a:pPr algn="ctr"/>
                      <a:r>
                        <a:rPr lang="en-US" sz="2000"/>
                        <a:t>Implementation</a:t>
                      </a:r>
                    </a:p>
                  </a:txBody>
                  <a:tcPr marL="89642" marR="89642" marT="44821" marB="44821" anchor="ctr"/>
                </a:tc>
                <a:tc>
                  <a:txBody>
                    <a:bodyPr/>
                    <a:lstStyle/>
                    <a:p>
                      <a:pPr algn="ctr"/>
                      <a:r>
                        <a:rPr lang="en-US" sz="2000"/>
                        <a:t>Use Case</a:t>
                      </a:r>
                    </a:p>
                  </a:txBody>
                  <a:tcPr marL="89642" marR="89642" marT="44821" marB="44821" anchor="ctr"/>
                </a:tc>
                <a:tc>
                  <a:txBody>
                    <a:bodyPr/>
                    <a:lstStyle/>
                    <a:p>
                      <a:pPr algn="ctr"/>
                      <a:r>
                        <a:rPr lang="en-US" sz="2000"/>
                        <a:t>Advantages</a:t>
                      </a:r>
                    </a:p>
                  </a:txBody>
                  <a:tcPr marL="89642" marR="89642" marT="44821" marB="44821" anchor="ctr"/>
                </a:tc>
                <a:extLst>
                  <a:ext uri="{0D108BD9-81ED-4DB2-BD59-A6C34878D82A}">
                    <a16:rowId xmlns:a16="http://schemas.microsoft.com/office/drawing/2014/main" val="1446689242"/>
                  </a:ext>
                </a:extLst>
              </a:tr>
              <a:tr h="1199378">
                <a:tc>
                  <a:txBody>
                    <a:bodyPr/>
                    <a:lstStyle/>
                    <a:p>
                      <a:pPr algn="ctr"/>
                      <a:r>
                        <a:rPr lang="en-US" sz="2000" dirty="0"/>
                        <a:t>Azure Functions</a:t>
                      </a:r>
                    </a:p>
                  </a:txBody>
                  <a:tcPr marL="89642" marR="89642" marT="44821" marB="44821" anchor="ctr"/>
                </a:tc>
                <a:tc>
                  <a:txBody>
                    <a:bodyPr/>
                    <a:lstStyle/>
                    <a:p>
                      <a:pPr algn="ctr"/>
                      <a:r>
                        <a:rPr lang="en-US" sz="2000"/>
                        <a:t>Serverless applications</a:t>
                      </a:r>
                    </a:p>
                  </a:txBody>
                  <a:tcPr marL="89642" marR="89642" marT="44821" marB="44821" anchor="ctr"/>
                </a:tc>
                <a:tc>
                  <a:txBody>
                    <a:bodyPr/>
                    <a:lstStyle/>
                    <a:p>
                      <a:pPr algn="ctr"/>
                      <a:r>
                        <a:rPr lang="en-US" sz="2000"/>
                        <a:t>Easy to implement. </a:t>
                      </a:r>
                    </a:p>
                    <a:p>
                      <a:pPr algn="ctr"/>
                      <a:r>
                        <a:rPr lang="en-US" sz="2000"/>
                        <a:t>Used as a trigger, input or output binding to an Azure Function.</a:t>
                      </a:r>
                    </a:p>
                  </a:txBody>
                  <a:tcPr marL="89642" marR="89642" marT="44821" marB="44821" anchor="ctr"/>
                </a:tc>
                <a:extLst>
                  <a:ext uri="{0D108BD9-81ED-4DB2-BD59-A6C34878D82A}">
                    <a16:rowId xmlns:a16="http://schemas.microsoft.com/office/drawing/2014/main" val="4214272625"/>
                  </a:ext>
                </a:extLst>
              </a:tr>
              <a:tr h="1182369">
                <a:tc>
                  <a:txBody>
                    <a:bodyPr/>
                    <a:lstStyle/>
                    <a:p>
                      <a:pPr algn="ctr"/>
                      <a:r>
                        <a:rPr lang="en-US" sz="2000"/>
                        <a:t>Change Feed </a:t>
                      </a:r>
                    </a:p>
                    <a:p>
                      <a:pPr algn="ctr"/>
                      <a:r>
                        <a:rPr lang="en-US" sz="2000"/>
                        <a:t>Processor Library</a:t>
                      </a:r>
                    </a:p>
                  </a:txBody>
                  <a:tcPr marL="89642" marR="89642" marT="44821" marB="44821" anchor="ctr"/>
                </a:tc>
                <a:tc>
                  <a:txBody>
                    <a:bodyPr/>
                    <a:lstStyle/>
                    <a:p>
                      <a:pPr algn="ctr"/>
                      <a:r>
                        <a:rPr lang="en-US" sz="2000"/>
                        <a:t>Distributed applications</a:t>
                      </a:r>
                    </a:p>
                  </a:txBody>
                  <a:tcPr marL="89642" marR="89642" marT="44821" marB="44821" anchor="ctr"/>
                </a:tc>
                <a:tc>
                  <a:txBody>
                    <a:bodyPr/>
                    <a:lstStyle/>
                    <a:p>
                      <a:pPr algn="ctr"/>
                      <a:r>
                        <a:rPr lang="en-US" sz="2000"/>
                        <a:t>Ability to distribute the processing of events towards multiple clients. Requires a “leases collection”.</a:t>
                      </a:r>
                    </a:p>
                  </a:txBody>
                  <a:tcPr marL="89642" marR="89642" marT="44821" marB="44821" anchor="ctr"/>
                </a:tc>
                <a:extLst>
                  <a:ext uri="{0D108BD9-81ED-4DB2-BD59-A6C34878D82A}">
                    <a16:rowId xmlns:a16="http://schemas.microsoft.com/office/drawing/2014/main" val="3060184176"/>
                  </a:ext>
                </a:extLst>
              </a:tr>
              <a:tr h="1298852">
                <a:tc>
                  <a:txBody>
                    <a:bodyPr/>
                    <a:lstStyle/>
                    <a:p>
                      <a:pPr algn="ctr"/>
                      <a:r>
                        <a:rPr lang="en-US" sz="2000"/>
                        <a:t>SQL API SDK for .NET or Java</a:t>
                      </a:r>
                    </a:p>
                  </a:txBody>
                  <a:tcPr marL="89642" marR="89642" marT="44821" marB="44821" anchor="ctr"/>
                </a:tc>
                <a:tc>
                  <a:txBody>
                    <a:bodyPr/>
                    <a:lstStyle/>
                    <a:p>
                      <a:pPr algn="ctr"/>
                      <a:r>
                        <a:rPr lang="en-US" sz="2000"/>
                        <a:t>Not recommended</a:t>
                      </a:r>
                    </a:p>
                  </a:txBody>
                  <a:tcPr marL="89642" marR="89642" marT="44821" marB="44821" anchor="ctr"/>
                </a:tc>
                <a:tc>
                  <a:txBody>
                    <a:bodyPr/>
                    <a:lstStyle/>
                    <a:p>
                      <a:pPr algn="ctr"/>
                      <a:r>
                        <a:rPr lang="en-US" sz="2000" dirty="0"/>
                        <a:t>Requires manual implementation in a .NET or Java application.</a:t>
                      </a:r>
                    </a:p>
                  </a:txBody>
                  <a:tcPr marL="89642" marR="89642" marT="44821" marB="44821" anchor="ctr"/>
                </a:tc>
                <a:extLst>
                  <a:ext uri="{0D108BD9-81ED-4DB2-BD59-A6C34878D82A}">
                    <a16:rowId xmlns:a16="http://schemas.microsoft.com/office/drawing/2014/main" val="3319864853"/>
                  </a:ext>
                </a:extLst>
              </a:tr>
            </a:tbl>
          </a:graphicData>
        </a:graphic>
      </p:graphicFrame>
    </p:spTree>
    <p:extLst>
      <p:ext uri="{BB962C8B-B14F-4D97-AF65-F5344CB8AC3E}">
        <p14:creationId xmlns:p14="http://schemas.microsoft.com/office/powerpoint/2010/main" val="957795446"/>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4994-F457-47B3-BBA4-39D1E2365A8D}"/>
              </a:ext>
            </a:extLst>
          </p:cNvPr>
          <p:cNvSpPr>
            <a:spLocks noGrp="1"/>
          </p:cNvSpPr>
          <p:nvPr>
            <p:ph type="title"/>
          </p:nvPr>
        </p:nvSpPr>
        <p:spPr>
          <a:xfrm>
            <a:off x="838200" y="110680"/>
            <a:ext cx="10515600" cy="1325563"/>
          </a:xfrm>
        </p:spPr>
        <p:txBody>
          <a:bodyPr>
            <a:normAutofit/>
          </a:bodyPr>
          <a:lstStyle/>
          <a:p>
            <a:r>
              <a:rPr lang="en-US" sz="4000" dirty="0">
                <a:latin typeface="Arial" panose="020B0604020202020204" pitchFamily="34" charset="0"/>
                <a:cs typeface="Arial" panose="020B0604020202020204" pitchFamily="34" charset="0"/>
              </a:rPr>
              <a:t>Using the Change Feed Processor Library</a:t>
            </a:r>
          </a:p>
        </p:txBody>
      </p:sp>
      <p:sp>
        <p:nvSpPr>
          <p:cNvPr id="3" name="Text Placeholder 5">
            <a:extLst>
              <a:ext uri="{FF2B5EF4-FFF2-40B4-BE49-F238E27FC236}">
                <a16:creationId xmlns:a16="http://schemas.microsoft.com/office/drawing/2014/main" id="{A3A99102-9472-4260-A6D3-A3B4E0E08804}"/>
              </a:ext>
            </a:extLst>
          </p:cNvPr>
          <p:cNvSpPr>
            <a:spLocks noGrp="1"/>
          </p:cNvSpPr>
          <p:nvPr>
            <p:ph type="body" sz="quarter" idx="10"/>
          </p:nvPr>
        </p:nvSpPr>
        <p:spPr>
          <a:xfrm>
            <a:off x="136114" y="1913020"/>
            <a:ext cx="5290128" cy="3983616"/>
          </a:xfrm>
        </p:spPr>
        <p:txBody>
          <a:bodyPr/>
          <a:lstStyle/>
          <a:p>
            <a:pPr marL="342900" indent="-342900">
              <a:buFont typeface="Arial" panose="020B0604020202020204" pitchFamily="34" charset="0"/>
              <a:buChar char="•"/>
            </a:pPr>
            <a:r>
              <a:rPr lang="en-US" sz="2400" b="0" dirty="0"/>
              <a:t>Spin up instances of the processor  as needed</a:t>
            </a:r>
          </a:p>
          <a:p>
            <a:pPr marL="342900" indent="-342900">
              <a:buFont typeface="Arial" panose="020B0604020202020204" pitchFamily="34" charset="0"/>
              <a:buChar char="•"/>
            </a:pPr>
            <a:r>
              <a:rPr lang="en-US" sz="2400" b="0" dirty="0"/>
              <a:t>Each host has consumers = observer to implement</a:t>
            </a:r>
          </a:p>
          <a:p>
            <a:pPr marL="342900" indent="-342900">
              <a:buFont typeface="Arial" panose="020B0604020202020204" pitchFamily="34" charset="0"/>
              <a:buChar char="•"/>
            </a:pPr>
            <a:r>
              <a:rPr lang="en-US" sz="2400" b="0" dirty="0"/>
              <a:t>Each host assigns itself leases on partitions to monitor</a:t>
            </a:r>
          </a:p>
          <a:p>
            <a:pPr marL="342900" indent="-342900">
              <a:buFont typeface="Arial" panose="020B0604020202020204" pitchFamily="34" charset="0"/>
              <a:buChar char="•"/>
            </a:pPr>
            <a:r>
              <a:rPr lang="en-US" sz="2400" b="0" dirty="0"/>
              <a:t>On each change, logic in consumers gets triggered</a:t>
            </a:r>
          </a:p>
          <a:p>
            <a:pPr marL="342900" indent="-342900">
              <a:buFont typeface="Arial" panose="020B0604020202020204" pitchFamily="34" charset="0"/>
              <a:buChar char="•"/>
            </a:pPr>
            <a:r>
              <a:rPr lang="en-US" sz="2400" b="0" dirty="0"/>
              <a:t>1 lease collection stored in Cosmos DB</a:t>
            </a:r>
          </a:p>
          <a:p>
            <a:endParaRPr lang="en-US" sz="2400" b="0" dirty="0"/>
          </a:p>
          <a:p>
            <a:endParaRPr lang="en-US" sz="2400" b="0" dirty="0"/>
          </a:p>
          <a:p>
            <a:endParaRPr lang="en-US" sz="2400" b="0" dirty="0"/>
          </a:p>
          <a:p>
            <a:endParaRPr lang="en-US" sz="2400" dirty="0"/>
          </a:p>
        </p:txBody>
      </p:sp>
      <p:pic>
        <p:nvPicPr>
          <p:cNvPr id="4" name="Picture 3">
            <a:extLst>
              <a:ext uri="{FF2B5EF4-FFF2-40B4-BE49-F238E27FC236}">
                <a16:creationId xmlns:a16="http://schemas.microsoft.com/office/drawing/2014/main" id="{486C3B26-9F94-42C3-A331-36A30A5892A7}"/>
              </a:ext>
            </a:extLst>
          </p:cNvPr>
          <p:cNvPicPr>
            <a:picLocks noChangeAspect="1"/>
          </p:cNvPicPr>
          <p:nvPr/>
        </p:nvPicPr>
        <p:blipFill>
          <a:blip r:embed="rId2"/>
          <a:stretch>
            <a:fillRect/>
          </a:stretch>
        </p:blipFill>
        <p:spPr>
          <a:xfrm>
            <a:off x="5635280" y="1788538"/>
            <a:ext cx="6165670" cy="4232581"/>
          </a:xfrm>
          <a:prstGeom prst="rect">
            <a:avLst/>
          </a:prstGeom>
        </p:spPr>
      </p:pic>
    </p:spTree>
    <p:extLst>
      <p:ext uri="{BB962C8B-B14F-4D97-AF65-F5344CB8AC3E}">
        <p14:creationId xmlns:p14="http://schemas.microsoft.com/office/powerpoint/2010/main" val="1629628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Using the Azure Cosmos DB change feed processor host">
            <a:extLst>
              <a:ext uri="{FF2B5EF4-FFF2-40B4-BE49-F238E27FC236}">
                <a16:creationId xmlns:a16="http://schemas.microsoft.com/office/drawing/2014/main" id="{954076FD-1790-4F67-9982-215302647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32" y="528851"/>
            <a:ext cx="11026336" cy="580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90691"/>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338889" y="0"/>
            <a:ext cx="11514221" cy="1325563"/>
          </a:xfrm>
        </p:spPr>
        <p:txBody>
          <a:bodyPr>
            <a:normAutofit/>
          </a:bodyPr>
          <a:lstStyle/>
          <a:p>
            <a:r>
              <a:rPr lang="en-US" sz="3600" dirty="0">
                <a:latin typeface="Arial" panose="020B0604020202020204" pitchFamily="34" charset="0"/>
                <a:cs typeface="Arial" panose="020B0604020202020204" pitchFamily="34" charset="0"/>
              </a:rPr>
              <a:t>Change Feed Processor – Interface Implementation</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338889" y="1547137"/>
            <a:ext cx="5120908" cy="5491337"/>
          </a:xfrm>
        </p:spPr>
        <p:txBody>
          <a:bodyPr>
            <a:normAutofit/>
          </a:bodyPr>
          <a:lstStyle/>
          <a:p>
            <a:r>
              <a:rPr lang="en-US" dirty="0"/>
              <a:t>public class </a:t>
            </a:r>
            <a:r>
              <a:rPr lang="en-US" dirty="0" err="1"/>
              <a:t>DocumentFeedObserver</a:t>
            </a:r>
            <a:r>
              <a:rPr lang="en-US" dirty="0"/>
              <a:t> : </a:t>
            </a:r>
            <a:r>
              <a:rPr lang="en-US" dirty="0" err="1"/>
              <a:t>IChangeFeedObserver</a:t>
            </a:r>
            <a:endParaRPr lang="en-US" dirty="0"/>
          </a:p>
          <a:p>
            <a:r>
              <a:rPr lang="en-US" dirty="0"/>
              <a:t>{</a:t>
            </a:r>
          </a:p>
          <a:p>
            <a:pPr lvl="1"/>
            <a:r>
              <a:rPr lang="en-US" dirty="0"/>
              <a:t>...</a:t>
            </a:r>
          </a:p>
          <a:p>
            <a:pPr lvl="1"/>
            <a:r>
              <a:rPr lang="en-US" dirty="0"/>
              <a:t>public Task </a:t>
            </a:r>
            <a:r>
              <a:rPr lang="en-US" dirty="0" err="1"/>
              <a:t>IChangeFeedObserver.ProcessChangesAsync</a:t>
            </a:r>
            <a:r>
              <a:rPr lang="en-US" dirty="0"/>
              <a:t>(</a:t>
            </a:r>
            <a:r>
              <a:rPr lang="en-US" dirty="0" err="1"/>
              <a:t>ChangeFeedObserverContext</a:t>
            </a:r>
            <a:r>
              <a:rPr lang="en-US" dirty="0"/>
              <a:t> context, </a:t>
            </a:r>
            <a:r>
              <a:rPr lang="en-US" dirty="0" err="1"/>
              <a:t>IReadOnlyList</a:t>
            </a:r>
            <a:r>
              <a:rPr lang="en-US" dirty="0"/>
              <a:t>&lt;Document&gt; docs)</a:t>
            </a:r>
          </a:p>
          <a:p>
            <a:pPr lvl="1"/>
            <a:r>
              <a:rPr lang="en-US" dirty="0"/>
              <a:t>{</a:t>
            </a:r>
          </a:p>
          <a:p>
            <a:pPr lvl="1"/>
            <a:r>
              <a:rPr lang="en-US" dirty="0"/>
              <a:t>	</a:t>
            </a:r>
            <a:r>
              <a:rPr lang="en-US" dirty="0" err="1"/>
              <a:t>Console.WriteLine</a:t>
            </a:r>
            <a:r>
              <a:rPr lang="en-US" dirty="0"/>
              <a:t>("Change feed: {0} documents", </a:t>
            </a:r>
            <a:r>
              <a:rPr lang="en-US" dirty="0" err="1"/>
              <a:t>Interlocked.Add</a:t>
            </a:r>
            <a:r>
              <a:rPr lang="en-US" dirty="0"/>
              <a:t>(ref </a:t>
            </a:r>
            <a:r>
              <a:rPr lang="en-US" dirty="0" err="1"/>
              <a:t>totalDocs</a:t>
            </a:r>
            <a:r>
              <a:rPr lang="en-US" dirty="0"/>
              <a:t>, </a:t>
            </a:r>
            <a:r>
              <a:rPr lang="en-US" dirty="0" err="1"/>
              <a:t>docs.Count</a:t>
            </a:r>
            <a:r>
              <a:rPr lang="en-US" dirty="0"/>
              <a:t>));</a:t>
            </a:r>
          </a:p>
          <a:p>
            <a:pPr lvl="1"/>
            <a:r>
              <a:rPr lang="en-US" dirty="0"/>
              <a:t>	foreach(Document doc in docs)</a:t>
            </a:r>
          </a:p>
          <a:p>
            <a:pPr lvl="1"/>
            <a:r>
              <a:rPr lang="en-US" dirty="0"/>
              <a:t>	{</a:t>
            </a:r>
          </a:p>
          <a:p>
            <a:pPr lvl="1"/>
            <a:r>
              <a:rPr lang="en-US" dirty="0"/>
              <a:t>		</a:t>
            </a:r>
            <a:r>
              <a:rPr lang="en-US" dirty="0" err="1"/>
              <a:t>Console.WriteLine</a:t>
            </a:r>
            <a:r>
              <a:rPr lang="en-US" dirty="0"/>
              <a:t>(</a:t>
            </a:r>
            <a:r>
              <a:rPr lang="en-US" dirty="0" err="1"/>
              <a:t>doc.Id.ToString</a:t>
            </a:r>
            <a:r>
              <a:rPr lang="en-US" dirty="0"/>
              <a:t>());</a:t>
            </a:r>
          </a:p>
          <a:p>
            <a:pPr lvl="1"/>
            <a:r>
              <a:rPr lang="en-US" dirty="0"/>
              <a:t>	}</a:t>
            </a:r>
          </a:p>
          <a:p>
            <a:pPr lvl="1"/>
            <a:r>
              <a:rPr lang="en-US" dirty="0"/>
              <a:t>	return </a:t>
            </a:r>
            <a:r>
              <a:rPr lang="en-US" dirty="0" err="1"/>
              <a:t>Task.CompletedTask</a:t>
            </a:r>
            <a:r>
              <a:rPr lang="en-US" dirty="0"/>
              <a:t>;</a:t>
            </a:r>
          </a:p>
          <a:p>
            <a:pPr lvl="1"/>
            <a:r>
              <a:rPr lang="en-US" dirty="0"/>
              <a:t>}</a:t>
            </a:r>
          </a:p>
          <a:p>
            <a:r>
              <a:rPr lang="en-US" dirty="0"/>
              <a:t>}</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1097210602"/>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338889" y="0"/>
            <a:ext cx="11514221" cy="1325563"/>
          </a:xfrm>
        </p:spPr>
        <p:txBody>
          <a:bodyPr>
            <a:normAutofit/>
          </a:bodyPr>
          <a:lstStyle/>
          <a:p>
            <a:r>
              <a:rPr lang="en-US" sz="4000" dirty="0">
                <a:latin typeface="Arial" panose="020B0604020202020204" pitchFamily="34" charset="0"/>
                <a:cs typeface="Arial" panose="020B0604020202020204" pitchFamily="34" charset="0"/>
              </a:rPr>
              <a:t>Change Feed Processor - Registration</a:t>
            </a:r>
          </a:p>
        </p:txBody>
      </p:sp>
      <p:grpSp>
        <p:nvGrpSpPr>
          <p:cNvPr id="8" name="Group 7">
            <a:extLst>
              <a:ext uri="{FF2B5EF4-FFF2-40B4-BE49-F238E27FC236}">
                <a16:creationId xmlns:a16="http://schemas.microsoft.com/office/drawing/2014/main" id="{ADCB40A5-78CD-455D-A5A7-47C7EBF9779F}"/>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34DCA8C4-AE12-4401-8D0E-A471FF60062A}"/>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4F7A793B-3A18-46DB-A142-3492818C8E3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1" name="Text Placeholder 4">
            <a:extLst>
              <a:ext uri="{FF2B5EF4-FFF2-40B4-BE49-F238E27FC236}">
                <a16:creationId xmlns:a16="http://schemas.microsoft.com/office/drawing/2014/main" id="{79A37E78-0D90-40F2-B885-AA2F2EFDB5AA}"/>
              </a:ext>
            </a:extLst>
          </p:cNvPr>
          <p:cNvSpPr txBox="1">
            <a:spLocks/>
          </p:cNvSpPr>
          <p:nvPr/>
        </p:nvSpPr>
        <p:spPr>
          <a:xfrm>
            <a:off x="421639" y="1519063"/>
            <a:ext cx="7783898" cy="42490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DocumentFeedObserver</a:t>
            </a:r>
            <a:r>
              <a:rPr lang="en-US" sz="2000" dirty="0"/>
              <a:t> </a:t>
            </a:r>
            <a:r>
              <a:rPr lang="en-US" sz="2000" dirty="0" err="1"/>
              <a:t>docObserver</a:t>
            </a:r>
            <a:r>
              <a:rPr lang="en-US" sz="2000" dirty="0"/>
              <a:t> = new </a:t>
            </a:r>
            <a:r>
              <a:rPr lang="en-US" sz="2000" dirty="0" err="1"/>
              <a:t>DocumentFeedObserver</a:t>
            </a:r>
            <a:r>
              <a:rPr lang="en-US" sz="2000" dirty="0"/>
              <a:t>();</a:t>
            </a:r>
          </a:p>
          <a:p>
            <a:r>
              <a:rPr lang="en-US" sz="2000" dirty="0" err="1"/>
              <a:t>ChangeFeedEventHost</a:t>
            </a:r>
            <a:r>
              <a:rPr lang="en-US" sz="2000" dirty="0"/>
              <a:t> host = new </a:t>
            </a:r>
            <a:r>
              <a:rPr lang="en-US" sz="2000" dirty="0" err="1"/>
              <a:t>ChangeFeedEventHost</a:t>
            </a:r>
            <a:r>
              <a:rPr lang="en-US" sz="2000" dirty="0"/>
              <a:t>(</a:t>
            </a:r>
          </a:p>
          <a:p>
            <a:r>
              <a:rPr lang="en-US" sz="2000" dirty="0"/>
              <a:t>	</a:t>
            </a:r>
            <a:r>
              <a:rPr lang="en-US" sz="2000" dirty="0" err="1"/>
              <a:t>hostName</a:t>
            </a:r>
            <a:r>
              <a:rPr lang="en-US" sz="2000" dirty="0"/>
              <a:t>,</a:t>
            </a:r>
          </a:p>
          <a:p>
            <a:r>
              <a:rPr lang="en-US" sz="2000" dirty="0"/>
              <a:t>	</a:t>
            </a:r>
            <a:r>
              <a:rPr lang="en-US" sz="2000" dirty="0" err="1"/>
              <a:t>documentCollectionLocation</a:t>
            </a:r>
            <a:r>
              <a:rPr lang="en-US" sz="2000" dirty="0"/>
              <a:t>,</a:t>
            </a:r>
          </a:p>
          <a:p>
            <a:r>
              <a:rPr lang="en-US" sz="2000" dirty="0"/>
              <a:t>	</a:t>
            </a:r>
            <a:r>
              <a:rPr lang="en-US" sz="2000" dirty="0" err="1"/>
              <a:t>leaseCollectionLocation</a:t>
            </a:r>
            <a:r>
              <a:rPr lang="en-US" sz="2000" dirty="0"/>
              <a:t>,</a:t>
            </a:r>
          </a:p>
          <a:p>
            <a:r>
              <a:rPr lang="en-US" sz="2000" dirty="0"/>
              <a:t>	</a:t>
            </a:r>
            <a:r>
              <a:rPr lang="en-US" sz="2000" dirty="0" err="1"/>
              <a:t>feedOptions</a:t>
            </a:r>
            <a:r>
              <a:rPr lang="en-US" sz="2000" dirty="0"/>
              <a:t>,</a:t>
            </a:r>
          </a:p>
          <a:p>
            <a:r>
              <a:rPr lang="en-US" sz="2000" dirty="0"/>
              <a:t>	</a:t>
            </a:r>
            <a:r>
              <a:rPr lang="en-US" sz="2000" dirty="0" err="1"/>
              <a:t>feedHostOptions</a:t>
            </a:r>
            <a:endParaRPr lang="en-US" sz="2000" dirty="0"/>
          </a:p>
          <a:p>
            <a:r>
              <a:rPr lang="en-US" sz="2000" dirty="0"/>
              <a:t>);</a:t>
            </a:r>
          </a:p>
          <a:p>
            <a:r>
              <a:rPr lang="en-US" sz="2000" dirty="0"/>
              <a:t>await </a:t>
            </a:r>
            <a:r>
              <a:rPr lang="en-US" sz="2000" dirty="0" err="1"/>
              <a:t>host.RegisterObserverAsync</a:t>
            </a:r>
            <a:r>
              <a:rPr lang="en-US" sz="2000" dirty="0"/>
              <a:t>(</a:t>
            </a:r>
            <a:r>
              <a:rPr lang="en-US" sz="2000" dirty="0" err="1"/>
              <a:t>docObserverFactory</a:t>
            </a:r>
            <a:r>
              <a:rPr lang="en-US" sz="2000" dirty="0"/>
              <a:t>);</a:t>
            </a:r>
          </a:p>
          <a:p>
            <a:endParaRPr lang="en-US" dirty="0"/>
          </a:p>
        </p:txBody>
      </p:sp>
    </p:spTree>
    <p:extLst>
      <p:ext uri="{BB962C8B-B14F-4D97-AF65-F5344CB8AC3E}">
        <p14:creationId xmlns:p14="http://schemas.microsoft.com/office/powerpoint/2010/main" val="2602064860"/>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6CA9626-EE2A-41CA-BC78-282957E0EA0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F2711193-9C14-414C-99A7-F7200E426BD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Freeform: Shape 9">
              <a:extLst>
                <a:ext uri="{FF2B5EF4-FFF2-40B4-BE49-F238E27FC236}">
                  <a16:creationId xmlns:a16="http://schemas.microsoft.com/office/drawing/2014/main" id="{6CFC0DF0-A71F-47DE-9E2D-58C0BA526910}"/>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1" name="Title 1">
            <a:extLst>
              <a:ext uri="{FF2B5EF4-FFF2-40B4-BE49-F238E27FC236}">
                <a16:creationId xmlns:a16="http://schemas.microsoft.com/office/drawing/2014/main" id="{83241E81-7841-48C6-AEE6-C0035B2DE2DA}"/>
              </a:ext>
            </a:extLst>
          </p:cNvPr>
          <p:cNvSpPr txBox="1">
            <a:spLocks/>
          </p:cNvSpPr>
          <p:nvPr/>
        </p:nvSpPr>
        <p:spPr>
          <a:xfrm>
            <a:off x="140716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Azure Cosmos DB Change Feed FAQ</a:t>
            </a:r>
          </a:p>
        </p:txBody>
      </p:sp>
      <p:sp>
        <p:nvSpPr>
          <p:cNvPr id="12" name="Text Placeholder 2">
            <a:extLst>
              <a:ext uri="{FF2B5EF4-FFF2-40B4-BE49-F238E27FC236}">
                <a16:creationId xmlns:a16="http://schemas.microsoft.com/office/drawing/2014/main" id="{6B456CBB-BFF9-41D0-9D17-1549DBBAF4E9}"/>
              </a:ext>
            </a:extLst>
          </p:cNvPr>
          <p:cNvSpPr txBox="1">
            <a:spLocks/>
          </p:cNvSpPr>
          <p:nvPr/>
        </p:nvSpPr>
        <p:spPr>
          <a:xfrm>
            <a:off x="481262" y="1720515"/>
            <a:ext cx="10241385" cy="28891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1pPr>
            <a:lvl2pPr marL="339661"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2pPr>
            <a:lvl3pPr marL="572979"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3pPr>
            <a:lvl4pPr marL="798362"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4pPr>
            <a:lvl5pPr marL="1030094" indent="0" algn="l" defTabSz="914400" rtl="0" eaLnBrk="1" latinLnBrk="0" hangingPunct="1">
              <a:lnSpc>
                <a:spcPct val="90000"/>
              </a:lnSpc>
              <a:spcBef>
                <a:spcPts val="500"/>
              </a:spcBef>
              <a:buFont typeface="Arial" panose="020B0604020202020204" pitchFamily="34" charset="0"/>
              <a:buNone/>
              <a:defRPr sz="1400" kern="1200">
                <a:gradFill>
                  <a:gsLst>
                    <a:gs pos="1250">
                      <a:srgbClr val="000000"/>
                    </a:gs>
                    <a:gs pos="100000">
                      <a:srgbClr val="000000"/>
                    </a:gs>
                  </a:gsLst>
                  <a:lin ang="5400000" scaled="0"/>
                </a:gra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Automatically enabled in any Cosmos DB database account.</a:t>
            </a:r>
          </a:p>
          <a:p>
            <a:pPr marL="571500" indent="-571500">
              <a:buFont typeface="Arial" panose="020B0604020202020204" pitchFamily="34" charset="0"/>
              <a:buChar char="•"/>
            </a:pPr>
            <a:endParaRPr lang="en-US" sz="2400" dirty="0"/>
          </a:p>
          <a:p>
            <a:r>
              <a:rPr lang="en-US" sz="2400" dirty="0"/>
              <a:t>Uses the existing allocated request units for processing events</a:t>
            </a:r>
          </a:p>
          <a:p>
            <a:pPr marL="571500" indent="-571500">
              <a:buFont typeface="Arial" panose="020B0604020202020204" pitchFamily="34" charset="0"/>
              <a:buChar char="•"/>
            </a:pPr>
            <a:endParaRPr lang="en-US" sz="2400" dirty="0"/>
          </a:p>
          <a:p>
            <a:r>
              <a:rPr lang="en-US" sz="2400" dirty="0"/>
              <a:t>Executed on </a:t>
            </a:r>
            <a:r>
              <a:rPr lang="en-US" sz="2400" b="1" dirty="0"/>
              <a:t>insert </a:t>
            </a:r>
            <a:r>
              <a:rPr lang="en-US" sz="2400" dirty="0"/>
              <a:t>and </a:t>
            </a:r>
            <a:r>
              <a:rPr lang="en-US" sz="2400" b="1" dirty="0"/>
              <a:t>update operations</a:t>
            </a:r>
            <a:r>
              <a:rPr lang="en-US" sz="2400" dirty="0"/>
              <a:t>. Delete support can be implemented with a flag</a:t>
            </a:r>
            <a:r>
              <a:rPr lang="en-US" dirty="0"/>
              <a: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5588742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65" y="487"/>
            <a:ext cx="12190271" cy="6857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6697" y="5333274"/>
            <a:ext cx="9917683" cy="5953420"/>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9" name="Freeform: Shape 99"/>
          <p:cNvSpPr/>
          <p:nvPr/>
        </p:nvSpPr>
        <p:spPr>
          <a:xfrm>
            <a:off x="2214" y="5112187"/>
            <a:ext cx="12187573" cy="1745327"/>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7725" y="6154461"/>
            <a:ext cx="223208" cy="433573"/>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7859" y="6382096"/>
            <a:ext cx="223208" cy="431543"/>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67" y="5802748"/>
            <a:ext cx="223208" cy="433573"/>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4117" y="6187016"/>
            <a:ext cx="223208" cy="450258"/>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ndParaRPr>
            </a:p>
          </p:txBody>
        </p:sp>
      </p:grpSp>
      <p:sp>
        <p:nvSpPr>
          <p:cNvPr id="37" name="Freeform: Shape 99"/>
          <p:cNvSpPr/>
          <p:nvPr/>
        </p:nvSpPr>
        <p:spPr>
          <a:xfrm>
            <a:off x="-434874" y="3990063"/>
            <a:ext cx="1305449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8" name="Freeform: Shape 99"/>
          <p:cNvSpPr/>
          <p:nvPr/>
        </p:nvSpPr>
        <p:spPr>
          <a:xfrm>
            <a:off x="-761543" y="2593371"/>
            <a:ext cx="13707829"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39" name="Rectangle 38"/>
          <p:cNvSpPr/>
          <p:nvPr/>
        </p:nvSpPr>
        <p:spPr bwMode="auto">
          <a:xfrm>
            <a:off x="866" y="487"/>
            <a:ext cx="12188922" cy="6857027"/>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 name="TextBox 6"/>
          <p:cNvSpPr txBox="1"/>
          <p:nvPr/>
        </p:nvSpPr>
        <p:spPr>
          <a:xfrm>
            <a:off x="937110" y="3165211"/>
            <a:ext cx="10321427" cy="870967"/>
          </a:xfrm>
          <a:prstGeom prst="rect">
            <a:avLst/>
          </a:prstGeom>
          <a:noFill/>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A FULLY-MANAGED GLOBALLY DISTRIBUTED DATABASE SERVICE BUILT TO GUARANTEE </a:t>
            </a:r>
          </a:p>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Segoe UI Semilight" charset="0"/>
                <a:cs typeface="Arial" panose="020B0604020202020204" pitchFamily="34"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752" y="2712469"/>
            <a:ext cx="9070142" cy="665370"/>
          </a:xfrm>
        </p:spPr>
        <p:txBody>
          <a:bodyPr>
            <a:normAutofit fontScale="90000"/>
          </a:bodyPr>
          <a:lstStyle/>
          <a:p>
            <a:r>
              <a:rPr lang="en-US" dirty="0">
                <a:solidFill>
                  <a:schemeClr val="bg1"/>
                </a:solidFill>
                <a:ea typeface="Segoe UI Semilight" charset="0"/>
              </a:rPr>
              <a:t>Azure Cosmos DB</a:t>
            </a:r>
            <a:br>
              <a:rPr lang="en-US" dirty="0">
                <a:solidFill>
                  <a:schemeClr val="bg1"/>
                </a:solidFill>
                <a:ea typeface="Segoe UI Semilight" charset="0"/>
              </a:rPr>
            </a:br>
            <a:r>
              <a:rPr lang="en-US" spc="250" dirty="0">
                <a:solidFill>
                  <a:schemeClr val="bg1"/>
                </a:solidFill>
                <a:ea typeface="Segoe UI Semilight" charset="0"/>
              </a:rPr>
              <a:t> </a:t>
            </a:r>
            <a:br>
              <a:rPr lang="en-US" spc="250" dirty="0">
                <a:solidFill>
                  <a:schemeClr val="bg1"/>
                </a:solidFill>
                <a:ea typeface="Segoe UI Semilight" charset="0"/>
              </a:rPr>
            </a:b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8760" y="1144883"/>
            <a:ext cx="14102261"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
        <p:nvSpPr>
          <p:cNvPr id="41" name="Freeform: Shape 99"/>
          <p:cNvSpPr/>
          <p:nvPr/>
        </p:nvSpPr>
        <p:spPr>
          <a:xfrm>
            <a:off x="-1236308" y="-159195"/>
            <a:ext cx="14657356" cy="18694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ndParaRPr>
          </a:p>
        </p:txBody>
      </p:sp>
    </p:spTree>
    <p:extLst>
      <p:ext uri="{BB962C8B-B14F-4D97-AF65-F5344CB8AC3E}">
        <p14:creationId xmlns:p14="http://schemas.microsoft.com/office/powerpoint/2010/main" val="256519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957837" y="4372820"/>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
        <p:nvSpPr>
          <p:cNvPr id="68" name="TextBox 67">
            <a:extLst>
              <a:ext uri="{FF2B5EF4-FFF2-40B4-BE49-F238E27FC236}">
                <a16:creationId xmlns:a16="http://schemas.microsoft.com/office/drawing/2014/main" id="{8B421ECC-F0B9-4C44-B019-0BF84C5E82E8}"/>
              </a:ext>
            </a:extLst>
          </p:cNvPr>
          <p:cNvSpPr txBox="1"/>
          <p:nvPr/>
        </p:nvSpPr>
        <p:spPr>
          <a:xfrm>
            <a:off x="4239292" y="2601807"/>
            <a:ext cx="7211707"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Container – can be a collection, graph or table</a:t>
            </a:r>
          </a:p>
        </p:txBody>
      </p:sp>
      <p:grpSp>
        <p:nvGrpSpPr>
          <p:cNvPr id="84" name="Group 83">
            <a:extLst>
              <a:ext uri="{FF2B5EF4-FFF2-40B4-BE49-F238E27FC236}">
                <a16:creationId xmlns:a16="http://schemas.microsoft.com/office/drawing/2014/main" id="{D98919D0-FE31-4BB7-8692-35C673891E60}"/>
              </a:ext>
            </a:extLst>
          </p:cNvPr>
          <p:cNvGrpSpPr/>
          <p:nvPr/>
        </p:nvGrpSpPr>
        <p:grpSpPr>
          <a:xfrm>
            <a:off x="5660026" y="4210255"/>
            <a:ext cx="1101432" cy="645721"/>
            <a:chOff x="4832156" y="4374744"/>
            <a:chExt cx="1101432" cy="645721"/>
          </a:xfrm>
        </p:grpSpPr>
        <p:cxnSp>
          <p:nvCxnSpPr>
            <p:cNvPr id="94" name="Straight Connector 93">
              <a:extLst>
                <a:ext uri="{FF2B5EF4-FFF2-40B4-BE49-F238E27FC236}">
                  <a16:creationId xmlns:a16="http://schemas.microsoft.com/office/drawing/2014/main" id="{7608171F-91F6-4AE7-897C-F849E739E2E5}"/>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5" name="Straight Connector 104">
              <a:extLst>
                <a:ext uri="{FF2B5EF4-FFF2-40B4-BE49-F238E27FC236}">
                  <a16:creationId xmlns:a16="http://schemas.microsoft.com/office/drawing/2014/main" id="{4803F07C-882D-4C70-A904-12B746A276CF}"/>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6" name="Oval 105">
              <a:extLst>
                <a:ext uri="{FF2B5EF4-FFF2-40B4-BE49-F238E27FC236}">
                  <a16:creationId xmlns:a16="http://schemas.microsoft.com/office/drawing/2014/main" id="{4EA7D242-37A4-4615-AC76-7E1EBF4A433A}"/>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FE2B46E8-A689-4591-B5B5-4DB24D4F3589}"/>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8" name="Straight Connector 107">
              <a:extLst>
                <a:ext uri="{FF2B5EF4-FFF2-40B4-BE49-F238E27FC236}">
                  <a16:creationId xmlns:a16="http://schemas.microsoft.com/office/drawing/2014/main" id="{40DF2544-0712-4D89-A5C5-7B0DB8D8E3CE}"/>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9" name="Oval 108">
              <a:extLst>
                <a:ext uri="{FF2B5EF4-FFF2-40B4-BE49-F238E27FC236}">
                  <a16:creationId xmlns:a16="http://schemas.microsoft.com/office/drawing/2014/main" id="{4F71C1B2-D272-4381-91AD-DCB136A0067A}"/>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0" name="Oval 109">
              <a:extLst>
                <a:ext uri="{FF2B5EF4-FFF2-40B4-BE49-F238E27FC236}">
                  <a16:creationId xmlns:a16="http://schemas.microsoft.com/office/drawing/2014/main" id="{4C1F72D7-3E94-44C7-B26F-B1D4C4DF699A}"/>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1" name="Straight Connector 110">
              <a:extLst>
                <a:ext uri="{FF2B5EF4-FFF2-40B4-BE49-F238E27FC236}">
                  <a16:creationId xmlns:a16="http://schemas.microsoft.com/office/drawing/2014/main" id="{7E00309D-862F-4838-B68B-633766ACF4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2" name="Oval 111">
              <a:extLst>
                <a:ext uri="{FF2B5EF4-FFF2-40B4-BE49-F238E27FC236}">
                  <a16:creationId xmlns:a16="http://schemas.microsoft.com/office/drawing/2014/main" id="{E01C14AC-4A25-4FB0-BA19-40F75E4B97DB}"/>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13" name="Straight Connector 112">
              <a:extLst>
                <a:ext uri="{FF2B5EF4-FFF2-40B4-BE49-F238E27FC236}">
                  <a16:creationId xmlns:a16="http://schemas.microsoft.com/office/drawing/2014/main" id="{F27BB998-4ABB-4B91-B32A-F830A7939B5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4" name="Oval 113">
              <a:extLst>
                <a:ext uri="{FF2B5EF4-FFF2-40B4-BE49-F238E27FC236}">
                  <a16:creationId xmlns:a16="http://schemas.microsoft.com/office/drawing/2014/main" id="{FB464997-E1C4-4223-9220-5D0720BFA9D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5" name="Oval 114">
              <a:extLst>
                <a:ext uri="{FF2B5EF4-FFF2-40B4-BE49-F238E27FC236}">
                  <a16:creationId xmlns:a16="http://schemas.microsoft.com/office/drawing/2014/main" id="{E54630A6-2534-46AD-AEA3-067EBE3D3670}"/>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6" name="Oval 115">
              <a:extLst>
                <a:ext uri="{FF2B5EF4-FFF2-40B4-BE49-F238E27FC236}">
                  <a16:creationId xmlns:a16="http://schemas.microsoft.com/office/drawing/2014/main" id="{1150CB5B-ABE4-42F0-AEFF-C90A56AA6329}"/>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17" name="TextBox 116">
              <a:extLst>
                <a:ext uri="{FF2B5EF4-FFF2-40B4-BE49-F238E27FC236}">
                  <a16:creationId xmlns:a16="http://schemas.microsoft.com/office/drawing/2014/main" id="{2D004C77-F3E7-492A-AF5F-2A50B2E98B61}"/>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118" name="Group 117">
            <a:extLst>
              <a:ext uri="{FF2B5EF4-FFF2-40B4-BE49-F238E27FC236}">
                <a16:creationId xmlns:a16="http://schemas.microsoft.com/office/drawing/2014/main" id="{63A3767C-C71D-434F-9799-68524516C039}"/>
              </a:ext>
            </a:extLst>
          </p:cNvPr>
          <p:cNvGrpSpPr/>
          <p:nvPr/>
        </p:nvGrpSpPr>
        <p:grpSpPr>
          <a:xfrm>
            <a:off x="7180479" y="4217499"/>
            <a:ext cx="668714" cy="630144"/>
            <a:chOff x="5875501" y="4390008"/>
            <a:chExt cx="668714" cy="630144"/>
          </a:xfrm>
        </p:grpSpPr>
        <p:grpSp>
          <p:nvGrpSpPr>
            <p:cNvPr id="119" name="Group 118">
              <a:extLst>
                <a:ext uri="{FF2B5EF4-FFF2-40B4-BE49-F238E27FC236}">
                  <a16:creationId xmlns:a16="http://schemas.microsoft.com/office/drawing/2014/main" id="{23030FFB-CAD2-4644-AC6D-E8350DF8A775}"/>
                </a:ext>
              </a:extLst>
            </p:cNvPr>
            <p:cNvGrpSpPr/>
            <p:nvPr/>
          </p:nvGrpSpPr>
          <p:grpSpPr>
            <a:xfrm>
              <a:off x="5988240" y="4390008"/>
              <a:ext cx="427810" cy="275208"/>
              <a:chOff x="5988240" y="4390008"/>
              <a:chExt cx="427810" cy="275208"/>
            </a:xfrm>
          </p:grpSpPr>
          <p:sp>
            <p:nvSpPr>
              <p:cNvPr id="121" name="Oval 120">
                <a:extLst>
                  <a:ext uri="{FF2B5EF4-FFF2-40B4-BE49-F238E27FC236}">
                    <a16:creationId xmlns:a16="http://schemas.microsoft.com/office/drawing/2014/main" id="{8A27F26A-2C13-4836-A163-3D4E891CD770}"/>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2" name="Oval 121">
                <a:extLst>
                  <a:ext uri="{FF2B5EF4-FFF2-40B4-BE49-F238E27FC236}">
                    <a16:creationId xmlns:a16="http://schemas.microsoft.com/office/drawing/2014/main" id="{B97F4C2A-2BDF-41A7-9E68-6A8FFA389430}"/>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3" name="Oval 122">
                <a:extLst>
                  <a:ext uri="{FF2B5EF4-FFF2-40B4-BE49-F238E27FC236}">
                    <a16:creationId xmlns:a16="http://schemas.microsoft.com/office/drawing/2014/main" id="{B403080E-BFB2-4F38-9632-29F55CA5FF89}"/>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24" name="Oval 123">
                <a:extLst>
                  <a:ext uri="{FF2B5EF4-FFF2-40B4-BE49-F238E27FC236}">
                    <a16:creationId xmlns:a16="http://schemas.microsoft.com/office/drawing/2014/main" id="{D6AAB30F-2B89-4AE7-8B23-8D227F6FD560}"/>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25" name="Straight Connector 124">
                <a:extLst>
                  <a:ext uri="{FF2B5EF4-FFF2-40B4-BE49-F238E27FC236}">
                    <a16:creationId xmlns:a16="http://schemas.microsoft.com/office/drawing/2014/main" id="{61EB43CE-A84F-4422-81F5-69F7301B717B}"/>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6" name="Straight Connector 125">
                <a:extLst>
                  <a:ext uri="{FF2B5EF4-FFF2-40B4-BE49-F238E27FC236}">
                    <a16:creationId xmlns:a16="http://schemas.microsoft.com/office/drawing/2014/main" id="{C76FFDA3-65B0-488E-A0D9-13B2C63650B8}"/>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7" name="Straight Connector 126">
                <a:extLst>
                  <a:ext uri="{FF2B5EF4-FFF2-40B4-BE49-F238E27FC236}">
                    <a16:creationId xmlns:a16="http://schemas.microsoft.com/office/drawing/2014/main" id="{0A49BAEC-AB7E-4BF4-A5C6-33438051F268}"/>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28" name="Straight Connector 127">
                <a:extLst>
                  <a:ext uri="{FF2B5EF4-FFF2-40B4-BE49-F238E27FC236}">
                    <a16:creationId xmlns:a16="http://schemas.microsoft.com/office/drawing/2014/main" id="{0EEDBD71-1A02-4154-85F5-4E4F3C1D0D61}"/>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120" name="TextBox 119">
              <a:extLst>
                <a:ext uri="{FF2B5EF4-FFF2-40B4-BE49-F238E27FC236}">
                  <a16:creationId xmlns:a16="http://schemas.microsoft.com/office/drawing/2014/main" id="{97E90D11-8B47-49C5-A1A4-0EF0F7FA9A6C}"/>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29" name="Group 128">
            <a:extLst>
              <a:ext uri="{FF2B5EF4-FFF2-40B4-BE49-F238E27FC236}">
                <a16:creationId xmlns:a16="http://schemas.microsoft.com/office/drawing/2014/main" id="{06B15D34-8E8B-491C-AD1E-A75305DEA446}"/>
              </a:ext>
            </a:extLst>
          </p:cNvPr>
          <p:cNvGrpSpPr/>
          <p:nvPr/>
        </p:nvGrpSpPr>
        <p:grpSpPr>
          <a:xfrm>
            <a:off x="8765470" y="4292399"/>
            <a:ext cx="668714" cy="615568"/>
            <a:chOff x="6724208" y="4404575"/>
            <a:chExt cx="668714" cy="615568"/>
          </a:xfrm>
        </p:grpSpPr>
        <p:cxnSp>
          <p:nvCxnSpPr>
            <p:cNvPr id="130" name="Straight Connector 129">
              <a:extLst>
                <a:ext uri="{FF2B5EF4-FFF2-40B4-BE49-F238E27FC236}">
                  <a16:creationId xmlns:a16="http://schemas.microsoft.com/office/drawing/2014/main" id="{3260FB14-53E1-4250-8E58-1177D11045E8}"/>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1" name="Oval 130">
              <a:extLst>
                <a:ext uri="{FF2B5EF4-FFF2-40B4-BE49-F238E27FC236}">
                  <a16:creationId xmlns:a16="http://schemas.microsoft.com/office/drawing/2014/main" id="{AE0EFFA5-D7BD-4C58-8301-D8559F04AF4E}"/>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2" name="Circle: Hollow 67">
              <a:extLst>
                <a:ext uri="{FF2B5EF4-FFF2-40B4-BE49-F238E27FC236}">
                  <a16:creationId xmlns:a16="http://schemas.microsoft.com/office/drawing/2014/main" id="{249C615A-4924-41FF-AD92-8BA2142DE594}"/>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3" name="Straight Connector 132">
              <a:extLst>
                <a:ext uri="{FF2B5EF4-FFF2-40B4-BE49-F238E27FC236}">
                  <a16:creationId xmlns:a16="http://schemas.microsoft.com/office/drawing/2014/main" id="{27972669-B6D1-40AC-9FF3-3FA1287F52C0}"/>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4" name="Oval 133">
              <a:extLst>
                <a:ext uri="{FF2B5EF4-FFF2-40B4-BE49-F238E27FC236}">
                  <a16:creationId xmlns:a16="http://schemas.microsoft.com/office/drawing/2014/main" id="{235277C8-30B5-40AE-9C0E-576F7B186FEA}"/>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5" name="Circle: Hollow 70">
              <a:extLst>
                <a:ext uri="{FF2B5EF4-FFF2-40B4-BE49-F238E27FC236}">
                  <a16:creationId xmlns:a16="http://schemas.microsoft.com/office/drawing/2014/main" id="{9AA28465-0D78-4EAA-A417-53DCBFA73A8A}"/>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36" name="Straight Connector 135">
              <a:extLst>
                <a:ext uri="{FF2B5EF4-FFF2-40B4-BE49-F238E27FC236}">
                  <a16:creationId xmlns:a16="http://schemas.microsoft.com/office/drawing/2014/main" id="{AC1E8326-8E80-4E14-86E3-50E92F00CDEA}"/>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37" name="Oval 136">
              <a:extLst>
                <a:ext uri="{FF2B5EF4-FFF2-40B4-BE49-F238E27FC236}">
                  <a16:creationId xmlns:a16="http://schemas.microsoft.com/office/drawing/2014/main" id="{8373ECA7-4579-4A46-BFE2-513EA9021AF0}"/>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8" name="Circle: Hollow 73">
              <a:extLst>
                <a:ext uri="{FF2B5EF4-FFF2-40B4-BE49-F238E27FC236}">
                  <a16:creationId xmlns:a16="http://schemas.microsoft.com/office/drawing/2014/main" id="{6EABA82E-6BF7-4C11-A1EE-3944166924FD}"/>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39" name="TextBox 138">
              <a:extLst>
                <a:ext uri="{FF2B5EF4-FFF2-40B4-BE49-F238E27FC236}">
                  <a16:creationId xmlns:a16="http://schemas.microsoft.com/office/drawing/2014/main" id="{618ED043-B154-4C18-B9CD-F0B5CDBE13B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Tree>
    <p:extLst>
      <p:ext uri="{BB962C8B-B14F-4D97-AF65-F5344CB8AC3E}">
        <p14:creationId xmlns:p14="http://schemas.microsoft.com/office/powerpoint/2010/main" val="3382273984"/>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8416702"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white"/>
                </a:solidFill>
                <a:effectLst/>
                <a:uLnTx/>
                <a:uFillTx/>
                <a:latin typeface="Arial" panose="020B0604020202020204" pitchFamily="34" charset="0"/>
                <a:ea typeface="+mj-ea"/>
                <a:cs typeface="+mj-cs"/>
              </a:rPr>
              <a:t>Troubleshooting</a:t>
            </a: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Tree>
    <p:extLst>
      <p:ext uri="{BB962C8B-B14F-4D97-AF65-F5344CB8AC3E}">
        <p14:creationId xmlns:p14="http://schemas.microsoft.com/office/powerpoint/2010/main" val="11900176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9"/>
            <a:ext cx="5265119" cy="2973504"/>
          </a:xfrm>
        </p:spPr>
        <p:txBody>
          <a:bodyPr>
            <a:noAutofit/>
          </a:bodyPr>
          <a:lstStyle/>
          <a:p>
            <a:r>
              <a:rPr lang="en-US" sz="1800" dirty="0">
                <a:latin typeface="Arial" panose="020B0604020202020204" pitchFamily="34" charset="0"/>
                <a:cs typeface="Arial" panose="020B0604020202020204" pitchFamily="34" charset="0"/>
              </a:rPr>
              <a:t>Using HTTP/REST response status codes and headers to diagnose and troubleshoot requests.</a:t>
            </a:r>
          </a:p>
          <a:p>
            <a:endParaRPr lang="en-US" sz="1800" dirty="0">
              <a:latin typeface="Arial" panose="020B0604020202020204" pitchFamily="34" charset="0"/>
              <a:cs typeface="Arial" panose="020B0604020202020204" pitchFamily="34" charset="0"/>
            </a:endParaRPr>
          </a:p>
          <a:p>
            <a:pPr algn="ctr"/>
            <a:r>
              <a:rPr lang="en-US" sz="1800" i="1" dirty="0">
                <a:latin typeface="Arial" panose="020B0604020202020204" pitchFamily="34" charset="0"/>
                <a:cs typeface="Arial" panose="020B0604020202020204" pitchFamily="34" charset="0"/>
              </a:rPr>
              <a:t>This module will reference troubleshooting in the context of all Azure Cosmos DB modules and APIs.</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24899"/>
            <a:ext cx="5265119" cy="1617666"/>
          </a:xfrm>
        </p:spPr>
        <p:txBody>
          <a:bodyPr>
            <a:normAutofit/>
          </a:bodyPr>
          <a:lstStyle/>
          <a:p>
            <a:r>
              <a:rPr lang="en-US" sz="4000" dirty="0">
                <a:latin typeface="Arial" panose="020B0604020202020204" pitchFamily="34" charset="0"/>
                <a:cs typeface="Arial" panose="020B0604020202020204" pitchFamily="34" charset="0"/>
              </a:rPr>
              <a:t>Troubleshooting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grpSp>
    </p:spTree>
    <p:extLst>
      <p:ext uri="{BB962C8B-B14F-4D97-AF65-F5344CB8AC3E}">
        <p14:creationId xmlns:p14="http://schemas.microsoft.com/office/powerpoint/2010/main" val="4022706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4818-06C6-4D03-94F5-91CE801602D8}"/>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Analyzing HTTP Responses</a:t>
            </a:r>
          </a:p>
        </p:txBody>
      </p:sp>
      <p:sp>
        <p:nvSpPr>
          <p:cNvPr id="3" name="Text Placeholder 2">
            <a:extLst>
              <a:ext uri="{FF2B5EF4-FFF2-40B4-BE49-F238E27FC236}">
                <a16:creationId xmlns:a16="http://schemas.microsoft.com/office/drawing/2014/main" id="{C6B8493D-4F1A-4BE9-9985-3C85F8494541}"/>
              </a:ext>
            </a:extLst>
          </p:cNvPr>
          <p:cNvSpPr>
            <a:spLocks noGrp="1"/>
          </p:cNvSpPr>
          <p:nvPr>
            <p:ph type="body" sz="quarter" idx="11"/>
          </p:nvPr>
        </p:nvSpPr>
        <p:spPr>
          <a:xfrm>
            <a:off x="269874" y="1584156"/>
            <a:ext cx="6362524" cy="3869777"/>
          </a:xfrm>
        </p:spPr>
        <p:txBody>
          <a:bodyPr vert="horz" wrap="square" lIns="146304" tIns="91440" rIns="146304" bIns="91440" rtlCol="0" anchor="t">
            <a:spAutoFit/>
          </a:bodyPr>
          <a:lstStyle/>
          <a:p>
            <a:r>
              <a:rPr lang="en-US" dirty="0"/>
              <a:t>Response Status Codes</a:t>
            </a:r>
          </a:p>
          <a:p>
            <a:pPr marL="0" lvl="1" indent="0">
              <a:buNone/>
            </a:pPr>
            <a:r>
              <a:rPr lang="en-US" dirty="0"/>
              <a:t>When a request is unsuccessful, Azure Cosmos DB responds using well-defined HTTP status codes that can provide more detail into exactly why a specific request failed.</a:t>
            </a:r>
          </a:p>
          <a:p>
            <a:pPr marL="0" lvl="1" indent="0">
              <a:buNone/>
            </a:pPr>
            <a:endParaRPr lang="en-US" dirty="0"/>
          </a:p>
          <a:p>
            <a:pPr lvl="0"/>
            <a:r>
              <a:rPr lang="en-US" dirty="0"/>
              <a:t>Response Headers</a:t>
            </a:r>
          </a:p>
          <a:p>
            <a:pPr marL="0" lvl="1" indent="0">
              <a:buNone/>
            </a:pPr>
            <a:r>
              <a:rPr lang="en-US" dirty="0"/>
              <a:t>Azure Cosmos DB uses a variety of HTTP headers to offer insight into the result of requests, error conditions, and useful metadata to perform actions such as:</a:t>
            </a:r>
          </a:p>
          <a:p>
            <a:pPr marL="236220" lvl="1" indent="-236220"/>
            <a:r>
              <a:rPr lang="en-US" dirty="0"/>
              <a:t>Resume request</a:t>
            </a:r>
          </a:p>
          <a:p>
            <a:pPr marL="236220" lvl="1" indent="-236220"/>
            <a:r>
              <a:rPr lang="en-US" dirty="0"/>
              <a:t>Measure RU/s charge associated with request</a:t>
            </a:r>
          </a:p>
          <a:p>
            <a:pPr marL="236220" lvl="1" indent="-236220"/>
            <a:r>
              <a:rPr lang="en-US" dirty="0"/>
              <a:t>Access newly created resource directly.</a:t>
            </a:r>
          </a:p>
        </p:txBody>
      </p:sp>
      <p:graphicFrame>
        <p:nvGraphicFramePr>
          <p:cNvPr id="4" name="Table 3">
            <a:extLst>
              <a:ext uri="{FF2B5EF4-FFF2-40B4-BE49-F238E27FC236}">
                <a16:creationId xmlns:a16="http://schemas.microsoft.com/office/drawing/2014/main" id="{87A009E5-E891-CB41-AE82-DC952722A0F7}"/>
              </a:ext>
            </a:extLst>
          </p:cNvPr>
          <p:cNvGraphicFramePr>
            <a:graphicFrameLocks noGrp="1"/>
          </p:cNvGraphicFramePr>
          <p:nvPr>
            <p:extLst/>
          </p:nvPr>
        </p:nvGraphicFramePr>
        <p:xfrm>
          <a:off x="7545978" y="2586813"/>
          <a:ext cx="3172570" cy="1732026"/>
        </p:xfrm>
        <a:graphic>
          <a:graphicData uri="http://schemas.openxmlformats.org/drawingml/2006/table">
            <a:tbl>
              <a:tblPr firstRow="1" bandRow="1">
                <a:tableStyleId>{1FECB4D8-DB02-4DC6-A0A2-4F2EBAE1DC90}</a:tableStyleId>
              </a:tblPr>
              <a:tblGrid>
                <a:gridCol w="903989">
                  <a:extLst>
                    <a:ext uri="{9D8B030D-6E8A-4147-A177-3AD203B41FA5}">
                      <a16:colId xmlns:a16="http://schemas.microsoft.com/office/drawing/2014/main" val="3137243991"/>
                    </a:ext>
                  </a:extLst>
                </a:gridCol>
                <a:gridCol w="2268581">
                  <a:extLst>
                    <a:ext uri="{9D8B030D-6E8A-4147-A177-3AD203B41FA5}">
                      <a16:colId xmlns:a16="http://schemas.microsoft.com/office/drawing/2014/main" val="1687564813"/>
                    </a:ext>
                  </a:extLst>
                </a:gridCol>
              </a:tblGrid>
              <a:tr h="461874">
                <a:tc gridSpan="2">
                  <a:txBody>
                    <a:bodyPr/>
                    <a:lstStyle/>
                    <a:p>
                      <a:r>
                        <a:rPr lang="en-US" sz="1800" dirty="0">
                          <a:latin typeface="Arial" panose="020B0604020202020204" pitchFamily="34" charset="0"/>
                          <a:cs typeface="Arial" panose="020B0604020202020204" pitchFamily="34" charset="0"/>
                        </a:rPr>
                        <a:t>HTTP response codes</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hMerge="1">
                  <a:txBody>
                    <a:bodyPr/>
                    <a:lstStyle/>
                    <a:p>
                      <a:endParaRPr lang="en-US"/>
                    </a:p>
                  </a:txBody>
                  <a:tcPr/>
                </a:tc>
                <a:extLst>
                  <a:ext uri="{0D108BD9-81ED-4DB2-BD59-A6C34878D82A}">
                    <a16:rowId xmlns:a16="http://schemas.microsoft.com/office/drawing/2014/main" val="1473077981"/>
                  </a:ext>
                </a:extLst>
              </a:tr>
              <a:tr h="423384">
                <a:tc>
                  <a:txBody>
                    <a:bodyPr/>
                    <a:lstStyle/>
                    <a:p>
                      <a:r>
                        <a:rPr lang="en-US" sz="1600"/>
                        <a:t>2xx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Success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5268914"/>
                  </a:ext>
                </a:extLst>
              </a:tr>
              <a:tr h="423384">
                <a:tc>
                  <a:txBody>
                    <a:bodyPr/>
                    <a:lstStyle/>
                    <a:p>
                      <a:r>
                        <a:rPr lang="en-US" sz="1600"/>
                        <a:t>4xx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Client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13596854"/>
                  </a:ext>
                </a:extLst>
              </a:tr>
              <a:tr h="423384">
                <a:tc>
                  <a:txBody>
                    <a:bodyPr/>
                    <a:lstStyle/>
                    <a:p>
                      <a:r>
                        <a:rPr lang="en-US" sz="1600"/>
                        <a:t>5xx</a:t>
                      </a:r>
                    </a:p>
                  </a:txBody>
                  <a:tcPr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600"/>
                        <a:t>Server Errors</a:t>
                      </a:r>
                    </a:p>
                  </a:txBody>
                  <a:tcPr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285456"/>
                  </a:ext>
                </a:extLst>
              </a:tr>
            </a:tbl>
          </a:graphicData>
        </a:graphic>
      </p:graphicFrame>
    </p:spTree>
    <p:extLst>
      <p:ext uri="{BB962C8B-B14F-4D97-AF65-F5344CB8AC3E}">
        <p14:creationId xmlns:p14="http://schemas.microsoft.com/office/powerpoint/2010/main" val="2198391612"/>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B8AC-E0F5-4DE3-AB93-4228246AAD69}"/>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Errors- Exceptions handling</a:t>
            </a:r>
            <a:endParaRPr lang="en-US" sz="4000" dirty="0"/>
          </a:p>
        </p:txBody>
      </p:sp>
      <p:sp>
        <p:nvSpPr>
          <p:cNvPr id="3" name="Text Placeholder 2">
            <a:extLst>
              <a:ext uri="{FF2B5EF4-FFF2-40B4-BE49-F238E27FC236}">
                <a16:creationId xmlns:a16="http://schemas.microsoft.com/office/drawing/2014/main" id="{F0556829-AAD6-40B6-9EC1-05F1986F0432}"/>
              </a:ext>
            </a:extLst>
          </p:cNvPr>
          <p:cNvSpPr>
            <a:spLocks noGrp="1"/>
          </p:cNvSpPr>
          <p:nvPr>
            <p:ph type="body" sz="quarter" idx="11"/>
          </p:nvPr>
        </p:nvSpPr>
        <p:spPr>
          <a:xfrm>
            <a:off x="600554" y="1569779"/>
            <a:ext cx="6074977" cy="4142673"/>
          </a:xfrm>
        </p:spPr>
        <p:txBody>
          <a:bodyPr vert="horz" wrap="square" lIns="146304" tIns="91440" rIns="146304" bIns="91440" rtlCol="0" anchor="t">
            <a:spAutoFit/>
          </a:bodyPr>
          <a:lstStyle/>
          <a:p>
            <a:r>
              <a:rPr lang="en-US" dirty="0"/>
              <a:t>SQL API</a:t>
            </a:r>
          </a:p>
          <a:p>
            <a:r>
              <a:rPr lang="en-US" dirty="0"/>
              <a:t>* Retry all  &lt; 400 errors </a:t>
            </a:r>
          </a:p>
          <a:p>
            <a:r>
              <a:rPr lang="en-US" dirty="0"/>
              <a:t>* For mutation(Write/update) - ensure idempotency is taken care of – example 449 </a:t>
            </a:r>
          </a:p>
          <a:p>
            <a:r>
              <a:rPr lang="en-US" dirty="0"/>
              <a:t>* For 503 error or Transport error(socket closed/channel is closed/service unavailable) – please have a loop of retry with </a:t>
            </a:r>
            <a:r>
              <a:rPr lang="en-US" b="0" dirty="0"/>
              <a:t>exponential back-off and random jitter.</a:t>
            </a:r>
            <a:endParaRPr lang="en-US" dirty="0"/>
          </a:p>
          <a:p>
            <a:r>
              <a:rPr lang="en-US" dirty="0"/>
              <a:t>* if inserting/updating data in constraint of time (say from azure function/stream job – ensure you have dead letter queue or retry queue)</a:t>
            </a:r>
          </a:p>
          <a:p>
            <a:r>
              <a:rPr lang="en-US" dirty="0"/>
              <a:t>* Create alerts in Azure Monitor to get faster notification </a:t>
            </a:r>
          </a:p>
          <a:p>
            <a:r>
              <a:rPr lang="en-US" dirty="0"/>
              <a:t>Other API</a:t>
            </a:r>
          </a:p>
          <a:p>
            <a:r>
              <a:rPr lang="en-US" dirty="0"/>
              <a:t>* Use Native error handling </a:t>
            </a:r>
          </a:p>
        </p:txBody>
      </p:sp>
    </p:spTree>
    <p:extLst>
      <p:ext uri="{BB962C8B-B14F-4D97-AF65-F5344CB8AC3E}">
        <p14:creationId xmlns:p14="http://schemas.microsoft.com/office/powerpoint/2010/main" val="2527155598"/>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8C34-CB48-42BE-93A6-5D07F41B4EB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Monitoring</a:t>
            </a:r>
            <a:endParaRPr lang="en-US" sz="4000" dirty="0"/>
          </a:p>
        </p:txBody>
      </p:sp>
      <p:sp>
        <p:nvSpPr>
          <p:cNvPr id="3" name="Text Placeholder 2">
            <a:extLst>
              <a:ext uri="{FF2B5EF4-FFF2-40B4-BE49-F238E27FC236}">
                <a16:creationId xmlns:a16="http://schemas.microsoft.com/office/drawing/2014/main" id="{94F55490-5AEC-47A4-9617-9985821EAA40}"/>
              </a:ext>
            </a:extLst>
          </p:cNvPr>
          <p:cNvSpPr>
            <a:spLocks noGrp="1"/>
          </p:cNvSpPr>
          <p:nvPr>
            <p:ph type="body" sz="quarter" idx="11"/>
          </p:nvPr>
        </p:nvSpPr>
        <p:spPr>
          <a:xfrm>
            <a:off x="269874" y="1584156"/>
            <a:ext cx="10811210" cy="2505301"/>
          </a:xfrm>
        </p:spPr>
        <p:txBody>
          <a:bodyPr vert="horz" wrap="square" lIns="146304" tIns="91440" rIns="146304" bIns="91440" rtlCol="0" anchor="t">
            <a:spAutoFit/>
          </a:bodyPr>
          <a:lstStyle/>
          <a:p>
            <a:r>
              <a:rPr lang="en-US" dirty="0"/>
              <a:t>Client</a:t>
            </a:r>
          </a:p>
          <a:p>
            <a:pPr marL="285750" indent="-285750">
              <a:buFont typeface="Arial" panose="020B0604020202020204" pitchFamily="34" charset="0"/>
              <a:buChar char="•"/>
            </a:pPr>
            <a:r>
              <a:rPr lang="en-US" b="0" dirty="0"/>
              <a:t>Capture activity id, request charge, exception (error code/</a:t>
            </a:r>
            <a:r>
              <a:rPr lang="en-US" b="0" dirty="0" err="1"/>
              <a:t>substatus</a:t>
            </a:r>
            <a:r>
              <a:rPr lang="en-US" b="0" dirty="0"/>
              <a:t> code/</a:t>
            </a:r>
            <a:r>
              <a:rPr lang="en-US" b="0" dirty="0" err="1"/>
              <a:t>stacktrace</a:t>
            </a:r>
            <a:r>
              <a:rPr lang="en-US" b="0" dirty="0"/>
              <a:t>), query exec stats if any every operation. You can also record response size/request size just in case</a:t>
            </a:r>
          </a:p>
          <a:p>
            <a:pPr marL="285750" indent="-285750">
              <a:buFont typeface="Arial" panose="020B0604020202020204" pitchFamily="34" charset="0"/>
              <a:buChar char="•"/>
            </a:pPr>
            <a:r>
              <a:rPr lang="en-US" b="0" dirty="0"/>
              <a:t> When logged into APIM like </a:t>
            </a:r>
            <a:r>
              <a:rPr lang="en-US" b="0" dirty="0" err="1"/>
              <a:t>AppInsight</a:t>
            </a:r>
            <a:r>
              <a:rPr lang="en-US" b="0" dirty="0"/>
              <a:t> – you can quickly raise alerts and look at issues</a:t>
            </a:r>
          </a:p>
          <a:p>
            <a:pPr marL="285750" indent="-285750">
              <a:buFont typeface="Arial" panose="020B0604020202020204" pitchFamily="34" charset="0"/>
              <a:buChar char="•"/>
            </a:pPr>
            <a:r>
              <a:rPr lang="en-US" b="0" dirty="0"/>
              <a:t> Use Azure Monitor to track response/error codes/ RU </a:t>
            </a:r>
            <a:r>
              <a:rPr lang="en-US" b="0" dirty="0" err="1"/>
              <a:t>provisoned</a:t>
            </a:r>
            <a:r>
              <a:rPr lang="en-US" b="0" dirty="0"/>
              <a:t> and raising alerts</a:t>
            </a:r>
          </a:p>
          <a:p>
            <a:pPr marL="285750" indent="-285750">
              <a:buFont typeface="Arial" panose="020B0604020202020204" pitchFamily="34" charset="0"/>
              <a:buChar char="•"/>
            </a:pPr>
            <a:r>
              <a:rPr lang="en-US" b="0" dirty="0"/>
              <a:t>Use Diagnostic log for immutable log of control plane, data plane and query log for SQL API</a:t>
            </a:r>
          </a:p>
          <a:p>
            <a:endParaRPr lang="en-US" b="0" dirty="0"/>
          </a:p>
        </p:txBody>
      </p:sp>
    </p:spTree>
    <p:extLst>
      <p:ext uri="{BB962C8B-B14F-4D97-AF65-F5344CB8AC3E}">
        <p14:creationId xmlns:p14="http://schemas.microsoft.com/office/powerpoint/2010/main" val="669396031"/>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extLst/>
          </p:nvPr>
        </p:nvGraphicFramePr>
        <p:xfrm>
          <a:off x="1380674" y="1575618"/>
          <a:ext cx="9144000" cy="4481076"/>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Code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Meaning</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200 OK</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GET, PUT or POST operation was successful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201 Created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created successfully using a POST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204 No Content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Resource deleted successfully using a DELETE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401 Unauthorized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Invalid Authorization header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403 Forbidden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Authorization token expired</a:t>
                      </a:r>
                    </a:p>
                    <a:p>
                      <a:pPr algn="l"/>
                      <a:r>
                        <a:rPr lang="en-US" sz="1400"/>
                        <a:t>Resource quota reached when attempting to create a document</a:t>
                      </a:r>
                      <a:br>
                        <a:rPr lang="en-US" sz="1400"/>
                      </a:br>
                      <a:r>
                        <a:rPr lang="en-US" sz="1400"/>
                        <a:t>Stored Procedure, Trigger or UDF is blacklisted from executed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409 Request Timeout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Stored Procedure, Trigger or UDF exceeded maximum execution time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36691081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Status Codes</a:t>
            </a:r>
          </a:p>
        </p:txBody>
      </p:sp>
      <p:graphicFrame>
        <p:nvGraphicFramePr>
          <p:cNvPr id="4" name="Table 3">
            <a:extLst>
              <a:ext uri="{FF2B5EF4-FFF2-40B4-BE49-F238E27FC236}">
                <a16:creationId xmlns:a16="http://schemas.microsoft.com/office/drawing/2014/main" id="{04B27105-A1D8-4953-81C1-13591B1E8317}"/>
              </a:ext>
            </a:extLst>
          </p:cNvPr>
          <p:cNvGraphicFramePr>
            <a:graphicFrameLocks noGrp="1"/>
          </p:cNvGraphicFramePr>
          <p:nvPr>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409 Conflict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Id for a PUT or POST operation conflicts with an existing item</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412 Precondition Failure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specified </a:t>
                      </a:r>
                      <a:r>
                        <a:rPr lang="en-US" sz="1400" err="1"/>
                        <a:t>eTag</a:t>
                      </a:r>
                      <a:r>
                        <a:rPr lang="en-US" sz="1400"/>
                        <a:t> is different from the version on the server (optimistic concurrency error)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413 Entity Too Large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item size exceeds maximum allowable document size of 2MB</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429 Too Many Requests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Container has exceeded provisioned throughput limit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449 Retry With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Transient error has occurred, safe to retry</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50x</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Server-side error. If effort persists, contact support</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49058715"/>
                  </a:ext>
                </a:extLst>
              </a:tr>
            </a:tbl>
          </a:graphicData>
        </a:graphic>
      </p:graphicFrame>
    </p:spTree>
    <p:extLst>
      <p:ext uri="{BB962C8B-B14F-4D97-AF65-F5344CB8AC3E}">
        <p14:creationId xmlns:p14="http://schemas.microsoft.com/office/powerpoint/2010/main" val="1885444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graphicFrame>
        <p:nvGraphicFramePr>
          <p:cNvPr id="5" name="Table 4">
            <a:extLst>
              <a:ext uri="{FF2B5EF4-FFF2-40B4-BE49-F238E27FC236}">
                <a16:creationId xmlns:a16="http://schemas.microsoft.com/office/drawing/2014/main" id="{D7CA1DB2-C2F9-4602-81A3-01D459931252}"/>
              </a:ext>
            </a:extLst>
          </p:cNvPr>
          <p:cNvGraphicFramePr>
            <a:graphicFrameLocks noGrp="1"/>
          </p:cNvGraphicFramePr>
          <p:nvPr>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-activity-id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Unique identifier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t>
                      </a:r>
                      <a:r>
                        <a:rPr lang="en-US" sz="1600" b="1" dirty="0" err="1">
                          <a:latin typeface="Arial" panose="020B0604020202020204" pitchFamily="34" charset="0"/>
                        </a:rPr>
                        <a:t>serviceversion</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Service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t>
                      </a:r>
                      <a:r>
                        <a:rPr lang="en-US" sz="1600" b="1" dirty="0" err="1">
                          <a:latin typeface="Arial" panose="020B0604020202020204" pitchFamily="34" charset="0"/>
                        </a:rPr>
                        <a:t>schemaversion</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Schema Version used for request/response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-item-count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In a query (or read-feed), the number of items returned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-alt-content-path</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REST URI to access resource using user-supplied IDs</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799692815"/>
                  </a:ext>
                </a:extLst>
              </a:tr>
              <a:tr h="658319">
                <a:tc>
                  <a:txBody>
                    <a:bodyPr/>
                    <a:lstStyle/>
                    <a:p>
                      <a:pPr algn="r"/>
                      <a:r>
                        <a:rPr lang="en-US" sz="1600" b="1" dirty="0" err="1">
                          <a:latin typeface="Arial" panose="020B0604020202020204" pitchFamily="34" charset="0"/>
                        </a:rPr>
                        <a:t>etag</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The same value as the _</a:t>
                      </a:r>
                      <a:r>
                        <a:rPr lang="en-US" sz="1400" err="1"/>
                        <a:t>etag</a:t>
                      </a:r>
                      <a:r>
                        <a:rPr lang="en-US" sz="1400"/>
                        <a:t> property of the requested 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Tree>
    <p:extLst>
      <p:ext uri="{BB962C8B-B14F-4D97-AF65-F5344CB8AC3E}">
        <p14:creationId xmlns:p14="http://schemas.microsoft.com/office/powerpoint/2010/main" val="29106916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C7CEA1F-848F-47E2-B6A7-16EE1A7F226A}"/>
              </a:ext>
            </a:extLst>
          </p:cNvPr>
          <p:cNvGraphicFramePr>
            <a:graphicFrameLocks noGrp="1"/>
          </p:cNvGraphicFramePr>
          <p:nvPr>
            <p:extLst/>
          </p:nvPr>
        </p:nvGraphicFramePr>
        <p:xfrm>
          <a:off x="1380674" y="1575618"/>
          <a:ext cx="9144000" cy="4407875"/>
        </p:xfrm>
        <a:graphic>
          <a:graphicData uri="http://schemas.openxmlformats.org/drawingml/2006/table">
            <a:tbl>
              <a:tblPr bandRow="1">
                <a:tableStyleId>{5940675A-B579-460E-94D1-54222C63F5DA}</a:tableStyleId>
              </a:tblPr>
              <a:tblGrid>
                <a:gridCol w="3313013">
                  <a:extLst>
                    <a:ext uri="{9D8B030D-6E8A-4147-A177-3AD203B41FA5}">
                      <a16:colId xmlns:a16="http://schemas.microsoft.com/office/drawing/2014/main" val="2840900199"/>
                    </a:ext>
                  </a:extLst>
                </a:gridCol>
                <a:gridCol w="5830987">
                  <a:extLst>
                    <a:ext uri="{9D8B030D-6E8A-4147-A177-3AD203B41FA5}">
                      <a16:colId xmlns:a16="http://schemas.microsoft.com/office/drawing/2014/main" val="1650129827"/>
                    </a:ext>
                  </a:extLst>
                </a:gridCol>
              </a:tblGrid>
              <a:tr h="457961">
                <a:tc>
                  <a:txBody>
                    <a:bodyPr/>
                    <a:lstStyle/>
                    <a:p>
                      <a:pPr algn="ctr"/>
                      <a:r>
                        <a:rPr lang="en-US" sz="1400" dirty="0">
                          <a:solidFill>
                            <a:schemeClr val="bg1"/>
                          </a:solidFill>
                          <a:latin typeface="Arial" panose="020B0604020202020204" pitchFamily="34" charset="0"/>
                          <a:cs typeface="Arial" panose="020B0604020202020204" pitchFamily="34" charset="0"/>
                        </a:rPr>
                        <a:t>Header</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pPr algn="ctr"/>
                      <a:r>
                        <a:rPr lang="en-US" sz="1400" dirty="0">
                          <a:solidFill>
                            <a:schemeClr val="bg1"/>
                          </a:solidFill>
                          <a:latin typeface="Arial" panose="020B0604020202020204" pitchFamily="34" charset="0"/>
                          <a:cs typeface="Arial" panose="020B0604020202020204" pitchFamily="34" charset="0"/>
                        </a:rPr>
                        <a:t>Value</a:t>
                      </a:r>
                    </a:p>
                  </a:txBody>
                  <a:tcPr marL="45720" marR="4572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-continuation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Token returned if a query (or read-feed) has more results and is resubmitted by clients as a request header to resume execution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-session-token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Used to maintain session consistency. Clients much echo this as a request header in subsequent operations to the same container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288534072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-request-charge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Number of normalized RU/s for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908530368"/>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-resource-quota</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Allotted quota for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-resource-usage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Current usage count of the specified resource in the account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r h="658319">
                <a:tc>
                  <a:txBody>
                    <a:bodyPr/>
                    <a:lstStyle/>
                    <a:p>
                      <a:pPr algn="r"/>
                      <a:r>
                        <a:rPr lang="en-US" sz="1600" b="1" dirty="0">
                          <a:latin typeface="Arial" panose="020B0604020202020204" pitchFamily="34" charset="0"/>
                        </a:rPr>
                        <a:t>x-</a:t>
                      </a:r>
                      <a:r>
                        <a:rPr lang="en-US" sz="1600" b="1" dirty="0" err="1">
                          <a:latin typeface="Arial" panose="020B0604020202020204" pitchFamily="34" charset="0"/>
                        </a:rPr>
                        <a:t>ms</a:t>
                      </a:r>
                      <a:r>
                        <a:rPr lang="en-US" sz="1600" b="1" dirty="0">
                          <a:latin typeface="Arial" panose="020B0604020202020204" pitchFamily="34" charset="0"/>
                        </a:rPr>
                        <a:t>-retry-after-</a:t>
                      </a:r>
                      <a:r>
                        <a:rPr lang="en-US" sz="1600" b="1" dirty="0" err="1">
                          <a:latin typeface="Arial" panose="020B0604020202020204" pitchFamily="34" charset="0"/>
                        </a:rPr>
                        <a:t>ms</a:t>
                      </a:r>
                      <a:endParaRPr lang="en-US" sz="1600" b="1" dirty="0">
                        <a:latin typeface="Arial" panose="020B0604020202020204" pitchFamily="34" charset="0"/>
                      </a:endParaRP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l"/>
                      <a:r>
                        <a:rPr lang="en-US" sz="1400"/>
                        <a:t>If rate limited, the number of milliseconds to wait before retrying the operation</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18429485"/>
                  </a:ext>
                </a:extLst>
              </a:tr>
            </a:tbl>
          </a:graphicData>
        </a:graphic>
      </p:graphicFrame>
      <p:sp>
        <p:nvSpPr>
          <p:cNvPr id="2" name="Title 1">
            <a:extLst>
              <a:ext uri="{FF2B5EF4-FFF2-40B4-BE49-F238E27FC236}">
                <a16:creationId xmlns:a16="http://schemas.microsoft.com/office/drawing/2014/main" id="{A4423D27-3939-4524-B4E6-31B6AB06B125}"/>
              </a:ext>
            </a:extLst>
          </p:cNvPr>
          <p:cNvSpPr>
            <a:spLocks noGrp="1"/>
          </p:cNvSpPr>
          <p:nvPr>
            <p:ph type="title"/>
          </p:nvPr>
        </p:nvSpPr>
        <p:spPr/>
        <p:txBody>
          <a:bodyPr/>
          <a:lstStyle/>
          <a:p>
            <a:r>
              <a:rPr lang="en-US"/>
              <a:t>Response Headers</a:t>
            </a:r>
          </a:p>
        </p:txBody>
      </p:sp>
    </p:spTree>
    <p:extLst>
      <p:ext uri="{BB962C8B-B14F-4D97-AF65-F5344CB8AC3E}">
        <p14:creationId xmlns:p14="http://schemas.microsoft.com/office/powerpoint/2010/main" val="399993281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REST API Response Metadata</a:t>
            </a:r>
          </a:p>
        </p:txBody>
      </p:sp>
    </p:spTree>
    <p:extLst>
      <p:ext uri="{BB962C8B-B14F-4D97-AF65-F5344CB8AC3E}">
        <p14:creationId xmlns:p14="http://schemas.microsoft.com/office/powerpoint/2010/main" val="17208966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sp>
        <p:nvSpPr>
          <p:cNvPr id="33" name="TextBox 32">
            <a:extLst>
              <a:ext uri="{FF2B5EF4-FFF2-40B4-BE49-F238E27FC236}">
                <a16:creationId xmlns:a16="http://schemas.microsoft.com/office/drawing/2014/main" id="{53791083-C19E-4C25-9E3F-534C46B49D66}"/>
              </a:ext>
            </a:extLst>
          </p:cNvPr>
          <p:cNvSpPr txBox="1"/>
          <p:nvPr/>
        </p:nvSpPr>
        <p:spPr>
          <a:xfrm>
            <a:off x="5955526" y="5521735"/>
            <a:ext cx="5276404" cy="3676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Document      Vertices/Edges         Row</a:t>
            </a:r>
          </a:p>
        </p:txBody>
      </p:sp>
      <p:cxnSp>
        <p:nvCxnSpPr>
          <p:cNvPr id="74" name="Connector: Elbow 73">
            <a:extLst>
              <a:ext uri="{FF2B5EF4-FFF2-40B4-BE49-F238E27FC236}">
                <a16:creationId xmlns:a16="http://schemas.microsoft.com/office/drawing/2014/main" id="{E40D01E2-07F0-47C7-80FF-D3DA891AB9E7}"/>
              </a:ext>
            </a:extLst>
          </p:cNvPr>
          <p:cNvCxnSpPr/>
          <p:nvPr/>
        </p:nvCxnSpPr>
        <p:spPr>
          <a:xfrm rot="16200000" flipH="1">
            <a:off x="6207639" y="484022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E763B158-BCED-4D9C-8377-28B91D9633A2}"/>
              </a:ext>
            </a:extLst>
          </p:cNvPr>
          <p:cNvCxnSpPr/>
          <p:nvPr/>
        </p:nvCxnSpPr>
        <p:spPr>
          <a:xfrm rot="16200000" flipH="1">
            <a:off x="7502994" y="4848247"/>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6" name="Connector: Elbow 75">
            <a:extLst>
              <a:ext uri="{FF2B5EF4-FFF2-40B4-BE49-F238E27FC236}">
                <a16:creationId xmlns:a16="http://schemas.microsoft.com/office/drawing/2014/main" id="{9FFBB6C1-41A7-4299-A7B4-D6081F62A9F9}"/>
              </a:ext>
            </a:extLst>
          </p:cNvPr>
          <p:cNvCxnSpPr/>
          <p:nvPr/>
        </p:nvCxnSpPr>
        <p:spPr>
          <a:xfrm rot="16200000" flipH="1">
            <a:off x="8979043" y="4884945"/>
            <a:ext cx="637134" cy="5904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nvGrpSpPr>
          <p:cNvPr id="77" name="Group 76">
            <a:extLst>
              <a:ext uri="{FF2B5EF4-FFF2-40B4-BE49-F238E27FC236}">
                <a16:creationId xmlns:a16="http://schemas.microsoft.com/office/drawing/2014/main" id="{83035052-A760-41AE-927F-0A656FE8641E}"/>
              </a:ext>
            </a:extLst>
          </p:cNvPr>
          <p:cNvGrpSpPr/>
          <p:nvPr/>
        </p:nvGrpSpPr>
        <p:grpSpPr>
          <a:xfrm>
            <a:off x="5660026" y="4210255"/>
            <a:ext cx="1101432" cy="645721"/>
            <a:chOff x="4832156" y="4374744"/>
            <a:chExt cx="1101432" cy="645721"/>
          </a:xfrm>
        </p:grpSpPr>
        <p:cxnSp>
          <p:nvCxnSpPr>
            <p:cNvPr id="78" name="Straight Connector 77">
              <a:extLst>
                <a:ext uri="{FF2B5EF4-FFF2-40B4-BE49-F238E27FC236}">
                  <a16:creationId xmlns:a16="http://schemas.microsoft.com/office/drawing/2014/main" id="{0D011362-85CA-4C46-9A69-6A2B4C4D5FD1}"/>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9" name="Straight Connector 78">
              <a:extLst>
                <a:ext uri="{FF2B5EF4-FFF2-40B4-BE49-F238E27FC236}">
                  <a16:creationId xmlns:a16="http://schemas.microsoft.com/office/drawing/2014/main" id="{9D81EE91-98E8-4537-86BB-A3BE126D06E4}"/>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0" name="Oval 79">
              <a:extLst>
                <a:ext uri="{FF2B5EF4-FFF2-40B4-BE49-F238E27FC236}">
                  <a16:creationId xmlns:a16="http://schemas.microsoft.com/office/drawing/2014/main" id="{C81EFB9F-F6A0-4642-9208-D9020C8F6817}"/>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1" name="Straight Connector 80">
              <a:extLst>
                <a:ext uri="{FF2B5EF4-FFF2-40B4-BE49-F238E27FC236}">
                  <a16:creationId xmlns:a16="http://schemas.microsoft.com/office/drawing/2014/main" id="{E9356EFB-7239-4206-A9E8-137A777E501B}"/>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82" name="Straight Connector 81">
              <a:extLst>
                <a:ext uri="{FF2B5EF4-FFF2-40B4-BE49-F238E27FC236}">
                  <a16:creationId xmlns:a16="http://schemas.microsoft.com/office/drawing/2014/main" id="{55A1860F-5F05-4701-8F55-23114356F05F}"/>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3" name="Oval 82">
              <a:extLst>
                <a:ext uri="{FF2B5EF4-FFF2-40B4-BE49-F238E27FC236}">
                  <a16:creationId xmlns:a16="http://schemas.microsoft.com/office/drawing/2014/main" id="{29D27C9C-8EB2-4047-A39B-2C4C7AA7386C}"/>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4" name="Oval 83">
              <a:extLst>
                <a:ext uri="{FF2B5EF4-FFF2-40B4-BE49-F238E27FC236}">
                  <a16:creationId xmlns:a16="http://schemas.microsoft.com/office/drawing/2014/main" id="{517B849E-6DFE-47BC-9537-073B7DE70E21}"/>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5" name="Straight Connector 84">
              <a:extLst>
                <a:ext uri="{FF2B5EF4-FFF2-40B4-BE49-F238E27FC236}">
                  <a16:creationId xmlns:a16="http://schemas.microsoft.com/office/drawing/2014/main" id="{743C7536-3C26-4B96-BD29-9CBE38CF429C}"/>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6" name="Oval 85">
              <a:extLst>
                <a:ext uri="{FF2B5EF4-FFF2-40B4-BE49-F238E27FC236}">
                  <a16:creationId xmlns:a16="http://schemas.microsoft.com/office/drawing/2014/main" id="{A5C4042C-1A26-43FD-B172-42061A3A570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87" name="Straight Connector 86">
              <a:extLst>
                <a:ext uri="{FF2B5EF4-FFF2-40B4-BE49-F238E27FC236}">
                  <a16:creationId xmlns:a16="http://schemas.microsoft.com/office/drawing/2014/main" id="{A98D2B54-8205-4DC9-8660-CEB61643770B}"/>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88" name="Oval 87">
              <a:extLst>
                <a:ext uri="{FF2B5EF4-FFF2-40B4-BE49-F238E27FC236}">
                  <a16:creationId xmlns:a16="http://schemas.microsoft.com/office/drawing/2014/main" id="{B5095BDD-CB0E-4673-84FC-66EC3BA8A2D3}"/>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89" name="Oval 88">
              <a:extLst>
                <a:ext uri="{FF2B5EF4-FFF2-40B4-BE49-F238E27FC236}">
                  <a16:creationId xmlns:a16="http://schemas.microsoft.com/office/drawing/2014/main" id="{004C2199-FD42-4D72-8668-EE627F0DB7C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0" name="Oval 89">
              <a:extLst>
                <a:ext uri="{FF2B5EF4-FFF2-40B4-BE49-F238E27FC236}">
                  <a16:creationId xmlns:a16="http://schemas.microsoft.com/office/drawing/2014/main" id="{2C03D1EE-70FB-41DE-A2BC-D56175DD93B3}"/>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1" name="TextBox 90">
              <a:extLst>
                <a:ext uri="{FF2B5EF4-FFF2-40B4-BE49-F238E27FC236}">
                  <a16:creationId xmlns:a16="http://schemas.microsoft.com/office/drawing/2014/main" id="{701F0A19-BD9E-463F-91D8-480B0F3F57AF}"/>
                </a:ext>
              </a:extLst>
            </p:cNvPr>
            <p:cNvSpPr txBox="1"/>
            <p:nvPr/>
          </p:nvSpPr>
          <p:spPr>
            <a:xfrm>
              <a:off x="4832156" y="4743466"/>
              <a:ext cx="1101432"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Collection</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grpSp>
        <p:nvGrpSpPr>
          <p:cNvPr id="92" name="Group 91">
            <a:extLst>
              <a:ext uri="{FF2B5EF4-FFF2-40B4-BE49-F238E27FC236}">
                <a16:creationId xmlns:a16="http://schemas.microsoft.com/office/drawing/2014/main" id="{7947F519-9AFB-4D6A-9D52-607E07C976CC}"/>
              </a:ext>
            </a:extLst>
          </p:cNvPr>
          <p:cNvGrpSpPr/>
          <p:nvPr/>
        </p:nvGrpSpPr>
        <p:grpSpPr>
          <a:xfrm>
            <a:off x="7180479" y="4217499"/>
            <a:ext cx="668714" cy="630144"/>
            <a:chOff x="5875501" y="4390008"/>
            <a:chExt cx="668714" cy="630144"/>
          </a:xfrm>
        </p:grpSpPr>
        <p:grpSp>
          <p:nvGrpSpPr>
            <p:cNvPr id="93" name="Group 92">
              <a:extLst>
                <a:ext uri="{FF2B5EF4-FFF2-40B4-BE49-F238E27FC236}">
                  <a16:creationId xmlns:a16="http://schemas.microsoft.com/office/drawing/2014/main" id="{F096AFE0-8A40-4B26-B1D9-036FE30F3263}"/>
                </a:ext>
              </a:extLst>
            </p:cNvPr>
            <p:cNvGrpSpPr/>
            <p:nvPr/>
          </p:nvGrpSpPr>
          <p:grpSpPr>
            <a:xfrm>
              <a:off x="5988240" y="4390008"/>
              <a:ext cx="427810" cy="275208"/>
              <a:chOff x="5988240" y="4390008"/>
              <a:chExt cx="427810" cy="275208"/>
            </a:xfrm>
          </p:grpSpPr>
          <p:sp>
            <p:nvSpPr>
              <p:cNvPr id="95" name="Oval 94">
                <a:extLst>
                  <a:ext uri="{FF2B5EF4-FFF2-40B4-BE49-F238E27FC236}">
                    <a16:creationId xmlns:a16="http://schemas.microsoft.com/office/drawing/2014/main" id="{5ED56104-E82E-4E78-A562-999660224E99}"/>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6" name="Oval 95">
                <a:extLst>
                  <a:ext uri="{FF2B5EF4-FFF2-40B4-BE49-F238E27FC236}">
                    <a16:creationId xmlns:a16="http://schemas.microsoft.com/office/drawing/2014/main" id="{2C8E8CF1-3C5E-4D80-B1A0-234199C841BC}"/>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7" name="Oval 96">
                <a:extLst>
                  <a:ext uri="{FF2B5EF4-FFF2-40B4-BE49-F238E27FC236}">
                    <a16:creationId xmlns:a16="http://schemas.microsoft.com/office/drawing/2014/main" id="{1179AA30-456C-4710-816F-AC312D761F66}"/>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98" name="Oval 97">
                <a:extLst>
                  <a:ext uri="{FF2B5EF4-FFF2-40B4-BE49-F238E27FC236}">
                    <a16:creationId xmlns:a16="http://schemas.microsoft.com/office/drawing/2014/main" id="{B9D0A3ED-E08C-46C8-99B7-B15E3149F225}"/>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99" name="Straight Connector 98">
                <a:extLst>
                  <a:ext uri="{FF2B5EF4-FFF2-40B4-BE49-F238E27FC236}">
                    <a16:creationId xmlns:a16="http://schemas.microsoft.com/office/drawing/2014/main" id="{7A6905F3-EE7E-4588-A9F8-17DC73F35C24}"/>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0" name="Straight Connector 99">
                <a:extLst>
                  <a:ext uri="{FF2B5EF4-FFF2-40B4-BE49-F238E27FC236}">
                    <a16:creationId xmlns:a16="http://schemas.microsoft.com/office/drawing/2014/main" id="{ECAC8590-47F8-4694-8C26-181A4592453F}"/>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1" name="Straight Connector 100">
                <a:extLst>
                  <a:ext uri="{FF2B5EF4-FFF2-40B4-BE49-F238E27FC236}">
                    <a16:creationId xmlns:a16="http://schemas.microsoft.com/office/drawing/2014/main" id="{87A143B4-6237-42D9-9CDC-BCAC0516F636}"/>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102" name="Straight Connector 101">
                <a:extLst>
                  <a:ext uri="{FF2B5EF4-FFF2-40B4-BE49-F238E27FC236}">
                    <a16:creationId xmlns:a16="http://schemas.microsoft.com/office/drawing/2014/main" id="{64AF777F-FD87-4B4A-A984-5695F5611F58}"/>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94" name="TextBox 93">
              <a:extLst>
                <a:ext uri="{FF2B5EF4-FFF2-40B4-BE49-F238E27FC236}">
                  <a16:creationId xmlns:a16="http://schemas.microsoft.com/office/drawing/2014/main" id="{9F52CFB4-272C-40D4-B0B4-BB88B820E52B}"/>
                </a:ext>
              </a:extLst>
            </p:cNvPr>
            <p:cNvSpPr txBox="1"/>
            <p:nvPr/>
          </p:nvSpPr>
          <p:spPr>
            <a:xfrm>
              <a:off x="5875501" y="4743153"/>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Graph</a:t>
              </a:r>
            </a:p>
          </p:txBody>
        </p:sp>
      </p:grpSp>
      <p:grpSp>
        <p:nvGrpSpPr>
          <p:cNvPr id="103" name="Group 102">
            <a:extLst>
              <a:ext uri="{FF2B5EF4-FFF2-40B4-BE49-F238E27FC236}">
                <a16:creationId xmlns:a16="http://schemas.microsoft.com/office/drawing/2014/main" id="{7CA9980D-7EF5-4557-8C2D-401FFC685AE6}"/>
              </a:ext>
            </a:extLst>
          </p:cNvPr>
          <p:cNvGrpSpPr/>
          <p:nvPr/>
        </p:nvGrpSpPr>
        <p:grpSpPr>
          <a:xfrm>
            <a:off x="8765470" y="4292399"/>
            <a:ext cx="668714" cy="615568"/>
            <a:chOff x="6724208" y="4404575"/>
            <a:chExt cx="668714" cy="615568"/>
          </a:xfrm>
        </p:grpSpPr>
        <p:cxnSp>
          <p:nvCxnSpPr>
            <p:cNvPr id="104" name="Straight Connector 103">
              <a:extLst>
                <a:ext uri="{FF2B5EF4-FFF2-40B4-BE49-F238E27FC236}">
                  <a16:creationId xmlns:a16="http://schemas.microsoft.com/office/drawing/2014/main" id="{714E959D-DA0C-46C1-AEE4-DCA8E81D9F21}"/>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5" name="Oval 104">
              <a:extLst>
                <a:ext uri="{FF2B5EF4-FFF2-40B4-BE49-F238E27FC236}">
                  <a16:creationId xmlns:a16="http://schemas.microsoft.com/office/drawing/2014/main" id="{DB11EB96-59EC-4FC6-9BD1-F5E2DA156210}"/>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6" name="Circle: Hollow 67">
              <a:extLst>
                <a:ext uri="{FF2B5EF4-FFF2-40B4-BE49-F238E27FC236}">
                  <a16:creationId xmlns:a16="http://schemas.microsoft.com/office/drawing/2014/main" id="{DE188242-313C-4DC1-91D1-2D89EFA3D133}"/>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07" name="Straight Connector 106">
              <a:extLst>
                <a:ext uri="{FF2B5EF4-FFF2-40B4-BE49-F238E27FC236}">
                  <a16:creationId xmlns:a16="http://schemas.microsoft.com/office/drawing/2014/main" id="{7C8A5477-3C6D-428F-AE64-4C78DF6C872B}"/>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8" name="Oval 107">
              <a:extLst>
                <a:ext uri="{FF2B5EF4-FFF2-40B4-BE49-F238E27FC236}">
                  <a16:creationId xmlns:a16="http://schemas.microsoft.com/office/drawing/2014/main" id="{6E32FC50-529B-4CAF-987B-56264E77695D}"/>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09" name="Circle: Hollow 70">
              <a:extLst>
                <a:ext uri="{FF2B5EF4-FFF2-40B4-BE49-F238E27FC236}">
                  <a16:creationId xmlns:a16="http://schemas.microsoft.com/office/drawing/2014/main" id="{F1ADFDF5-C6AC-4B78-8BA9-75C8C77E6763}"/>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cxnSp>
          <p:nvCxnSpPr>
            <p:cNvPr id="110" name="Straight Connector 109">
              <a:extLst>
                <a:ext uri="{FF2B5EF4-FFF2-40B4-BE49-F238E27FC236}">
                  <a16:creationId xmlns:a16="http://schemas.microsoft.com/office/drawing/2014/main" id="{44B4E330-F3C1-4B34-938F-48D9BB4FFD3D}"/>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11" name="Oval 110">
              <a:extLst>
                <a:ext uri="{FF2B5EF4-FFF2-40B4-BE49-F238E27FC236}">
                  <a16:creationId xmlns:a16="http://schemas.microsoft.com/office/drawing/2014/main" id="{C59F5C31-B701-421C-A86C-F93CE8614815}"/>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2" name="Circle: Hollow 73">
              <a:extLst>
                <a:ext uri="{FF2B5EF4-FFF2-40B4-BE49-F238E27FC236}">
                  <a16:creationId xmlns:a16="http://schemas.microsoft.com/office/drawing/2014/main" id="{D647BE85-0570-48EA-9AEC-8B355E2E0F3B}"/>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mn-cs"/>
              </a:endParaRPr>
            </a:p>
          </p:txBody>
        </p:sp>
        <p:sp>
          <p:nvSpPr>
            <p:cNvPr id="113" name="TextBox 112">
              <a:extLst>
                <a:ext uri="{FF2B5EF4-FFF2-40B4-BE49-F238E27FC236}">
                  <a16:creationId xmlns:a16="http://schemas.microsoft.com/office/drawing/2014/main" id="{A92AD70B-0897-4855-BFD8-AD4633639974}"/>
                </a:ext>
              </a:extLst>
            </p:cNvPr>
            <p:cNvSpPr txBox="1"/>
            <p:nvPr/>
          </p:nvSpPr>
          <p:spPr>
            <a:xfrm>
              <a:off x="6724208" y="4743144"/>
              <a:ext cx="668714" cy="27699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Table</a:t>
              </a:r>
            </a:p>
          </p:txBody>
        </p:sp>
      </p:grpSp>
      <p:sp>
        <p:nvSpPr>
          <p:cNvPr id="114" name="TextBox 113">
            <a:extLst>
              <a:ext uri="{FF2B5EF4-FFF2-40B4-BE49-F238E27FC236}">
                <a16:creationId xmlns:a16="http://schemas.microsoft.com/office/drawing/2014/main" id="{7D90673C-CAEB-4D70-B2BD-34E3A057DA78}"/>
              </a:ext>
            </a:extLst>
          </p:cNvPr>
          <p:cNvSpPr txBox="1"/>
          <p:nvPr/>
        </p:nvSpPr>
        <p:spPr>
          <a:xfrm>
            <a:off x="4239292" y="2601807"/>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Items – can be document, vertices/edges, or row</a:t>
            </a:r>
          </a:p>
        </p:txBody>
      </p:sp>
    </p:spTree>
    <p:extLst>
      <p:ext uri="{BB962C8B-B14F-4D97-AF65-F5344CB8AC3E}">
        <p14:creationId xmlns:p14="http://schemas.microsoft.com/office/powerpoint/2010/main" val="1440946427"/>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58DC-2069-415A-A530-2C01C198EECE}"/>
              </a:ext>
            </a:extLst>
          </p:cNvPr>
          <p:cNvSpPr>
            <a:spLocks noGrp="1"/>
          </p:cNvSpPr>
          <p:nvPr>
            <p:ph type="title"/>
          </p:nvPr>
        </p:nvSpPr>
        <p:spPr>
          <a:xfrm>
            <a:off x="389555" y="289511"/>
            <a:ext cx="11655840" cy="899665"/>
          </a:xfrm>
        </p:spPr>
        <p:txBody>
          <a:bodyPr>
            <a:normAutofit/>
          </a:bodyPr>
          <a:lstStyle/>
          <a:p>
            <a:r>
              <a:rPr lang="en-US" sz="4000" dirty="0">
                <a:latin typeface="Arial" panose="020B0604020202020204" pitchFamily="34" charset="0"/>
                <a:cs typeface="Arial" panose="020B0604020202020204" pitchFamily="34" charset="0"/>
              </a:rPr>
              <a:t>Identifying Rate Limiting</a:t>
            </a:r>
          </a:p>
        </p:txBody>
      </p:sp>
      <p:sp>
        <p:nvSpPr>
          <p:cNvPr id="3" name="Text Placeholder 2">
            <a:extLst>
              <a:ext uri="{FF2B5EF4-FFF2-40B4-BE49-F238E27FC236}">
                <a16:creationId xmlns:a16="http://schemas.microsoft.com/office/drawing/2014/main" id="{E5D584B3-337A-4515-8C8D-DC16637E8920}"/>
              </a:ext>
            </a:extLst>
          </p:cNvPr>
          <p:cNvSpPr>
            <a:spLocks noGrp="1"/>
          </p:cNvSpPr>
          <p:nvPr>
            <p:ph type="body" sz="quarter" idx="10"/>
          </p:nvPr>
        </p:nvSpPr>
        <p:spPr>
          <a:xfrm>
            <a:off x="389555" y="1588801"/>
            <a:ext cx="7031736" cy="5141920"/>
          </a:xfrm>
        </p:spPr>
        <p:txBody>
          <a:bodyPr/>
          <a:lstStyle/>
          <a:p>
            <a:r>
              <a:rPr lang="en-US" sz="1600" dirty="0"/>
              <a:t>HTTP Response Status Code</a:t>
            </a:r>
          </a:p>
          <a:p>
            <a:endParaRPr lang="en-US" sz="1600" b="0" dirty="0">
              <a:solidFill>
                <a:schemeClr val="tx1"/>
              </a:solidFill>
            </a:endParaRPr>
          </a:p>
          <a:p>
            <a:r>
              <a:rPr lang="en-US" sz="1600" b="0" dirty="0">
                <a:solidFill>
                  <a:schemeClr val="tx1"/>
                </a:solidFill>
              </a:rPr>
              <a:t>A rate limited request will return a HTTP status code of </a:t>
            </a:r>
            <a:r>
              <a:rPr lang="en-US" sz="1600" dirty="0">
                <a:solidFill>
                  <a:schemeClr val="tx1"/>
                </a:solidFill>
              </a:rPr>
              <a:t>429 (Too Many Requests)</a:t>
            </a:r>
            <a:r>
              <a:rPr lang="en-US" sz="1600" b="0" dirty="0">
                <a:solidFill>
                  <a:schemeClr val="tx1"/>
                </a:solidFill>
              </a:rPr>
              <a:t>. This response indicates that the container has exceeded provisioned throughput limit.</a:t>
            </a:r>
          </a:p>
          <a:p>
            <a:endParaRPr lang="en-US" sz="1600" dirty="0"/>
          </a:p>
          <a:p>
            <a:r>
              <a:rPr lang="en-US" sz="1600" dirty="0"/>
              <a:t>HTTP Response </a:t>
            </a:r>
            <a:r>
              <a:rPr lang="en-US" sz="1600" dirty="0" err="1"/>
              <a:t>HEader</a:t>
            </a:r>
            <a:endParaRPr lang="en-US" sz="1600" dirty="0"/>
          </a:p>
          <a:p>
            <a:endParaRPr lang="en-US" sz="1600" b="0" dirty="0">
              <a:solidFill>
                <a:schemeClr val="tx1"/>
              </a:solidFill>
            </a:endParaRPr>
          </a:p>
          <a:p>
            <a:r>
              <a:rPr lang="en-US" sz="1600" b="0" dirty="0">
                <a:solidFill>
                  <a:schemeClr val="tx1"/>
                </a:solidFill>
              </a:rPr>
              <a:t>A rate limited request will also have a </a:t>
            </a:r>
            <a:r>
              <a:rPr lang="en-US" sz="1600" dirty="0">
                <a:solidFill>
                  <a:schemeClr val="tx1"/>
                </a:solidFill>
              </a:rPr>
              <a:t>x-</a:t>
            </a:r>
            <a:r>
              <a:rPr lang="en-US" sz="1600" dirty="0" err="1">
                <a:solidFill>
                  <a:schemeClr val="tx1"/>
                </a:solidFill>
              </a:rPr>
              <a:t>ms</a:t>
            </a:r>
            <a:r>
              <a:rPr lang="en-US" sz="1600" dirty="0">
                <a:solidFill>
                  <a:schemeClr val="tx1"/>
                </a:solidFill>
              </a:rPr>
              <a:t>-retry-after-</a:t>
            </a:r>
            <a:r>
              <a:rPr lang="en-US" sz="1600" dirty="0" err="1">
                <a:solidFill>
                  <a:schemeClr val="tx1"/>
                </a:solidFill>
              </a:rPr>
              <a:t>ms</a:t>
            </a:r>
            <a:r>
              <a:rPr lang="en-US" sz="1600" b="0" dirty="0">
                <a:solidFill>
                  <a:schemeClr val="tx1"/>
                </a:solidFill>
              </a:rPr>
              <a:t> header. This header gives the number of milliseconds your application should wait before retrying the current request.</a:t>
            </a:r>
          </a:p>
          <a:p>
            <a:endParaRPr lang="en-US" sz="1600" b="0" dirty="0">
              <a:solidFill>
                <a:schemeClr val="tx1"/>
              </a:solidFill>
            </a:endParaRPr>
          </a:p>
          <a:p>
            <a:r>
              <a:rPr lang="en-US" sz="1600" dirty="0"/>
              <a:t>Automatic Retry On Throttle</a:t>
            </a:r>
          </a:p>
          <a:p>
            <a:endParaRPr lang="en-US" sz="1600" b="0" dirty="0">
              <a:solidFill>
                <a:schemeClr val="tx1"/>
              </a:solidFill>
            </a:endParaRPr>
          </a:p>
          <a:p>
            <a:r>
              <a:rPr lang="en-US" sz="1600" b="0" dirty="0">
                <a:solidFill>
                  <a:schemeClr val="tx1"/>
                </a:solidFill>
              </a:rPr>
              <a:t>The SDK automatically retries any throttled requests. This can </a:t>
            </a:r>
            <a:r>
              <a:rPr lang="en-US" sz="1600" dirty="0">
                <a:solidFill>
                  <a:schemeClr val="tx1"/>
                </a:solidFill>
              </a:rPr>
              <a:t>potentially create a long-running client-side method </a:t>
            </a:r>
            <a:r>
              <a:rPr lang="en-US" sz="1600" b="0" dirty="0">
                <a:solidFill>
                  <a:schemeClr val="tx1"/>
                </a:solidFill>
              </a:rPr>
              <a:t>that is attempting to retry throttled requests.</a:t>
            </a:r>
          </a:p>
        </p:txBody>
      </p:sp>
    </p:spTree>
    <p:extLst>
      <p:ext uri="{BB962C8B-B14F-4D97-AF65-F5344CB8AC3E}">
        <p14:creationId xmlns:p14="http://schemas.microsoft.com/office/powerpoint/2010/main" val="2159715654"/>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ED75B6-9B05-4FE0-A641-F77C77A6222F}"/>
              </a:ext>
            </a:extLst>
          </p:cNvPr>
          <p:cNvSpPr>
            <a:spLocks noGrp="1"/>
          </p:cNvSpPr>
          <p:nvPr>
            <p:ph type="body" sz="quarter" idx="10"/>
          </p:nvPr>
        </p:nvSpPr>
        <p:spPr>
          <a:xfrm>
            <a:off x="269240" y="1591728"/>
            <a:ext cx="5265119" cy="4614768"/>
          </a:xfrm>
        </p:spPr>
        <p:txBody>
          <a:bodyPr>
            <a:noAutofit/>
          </a:bodyPr>
          <a:lstStyle/>
          <a:p>
            <a:pPr lvl="0"/>
            <a:r>
              <a:rPr lang="en-US" b="1" dirty="0">
                <a:latin typeface="Arial" panose="020B0604020202020204" pitchFamily="34" charset="0"/>
                <a:cs typeface="Arial" panose="020B0604020202020204" pitchFamily="34" charset="0"/>
              </a:rPr>
              <a:t>What Is Logged By Azure Diagnostic Logs:</a:t>
            </a:r>
          </a:p>
          <a:p>
            <a:pPr marL="0" lvl="1" indent="0">
              <a:buNone/>
            </a:pPr>
            <a:r>
              <a:rPr lang="en-US" dirty="0">
                <a:latin typeface="Arial" panose="020B0604020202020204" pitchFamily="34" charset="0"/>
                <a:cs typeface="Arial" panose="020B0604020202020204" pitchFamily="34" charset="0"/>
              </a:rPr>
              <a:t>All Authenticated Backend Requests Across All Protocols and API’s</a:t>
            </a:r>
          </a:p>
          <a:p>
            <a:pPr lvl="2"/>
            <a:r>
              <a:rPr lang="en-US" dirty="0">
                <a:latin typeface="Arial" panose="020B0604020202020204" pitchFamily="34" charset="0"/>
                <a:cs typeface="Arial" panose="020B0604020202020204" pitchFamily="34" charset="0"/>
              </a:rPr>
              <a:t>Includes Failed Requests</a:t>
            </a:r>
          </a:p>
          <a:p>
            <a:pPr marL="341313" lvl="2" indent="0">
              <a:buNone/>
            </a:pPr>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Database Operations</a:t>
            </a:r>
          </a:p>
          <a:p>
            <a:pPr lvl="2"/>
            <a:r>
              <a:rPr lang="en-US" dirty="0">
                <a:latin typeface="Arial" panose="020B0604020202020204" pitchFamily="34" charset="0"/>
                <a:cs typeface="Arial" panose="020B0604020202020204" pitchFamily="34" charset="0"/>
              </a:rPr>
              <a:t>Includes CRUD Operations On All Resources</a:t>
            </a:r>
          </a:p>
          <a:p>
            <a:pPr marL="341313" lvl="2" indent="0">
              <a:buNone/>
            </a:pPr>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Account Key Operations</a:t>
            </a:r>
          </a:p>
          <a:p>
            <a:pPr marL="0" lvl="1" indent="0">
              <a:buNone/>
            </a:pPr>
            <a:r>
              <a:rPr lang="en-US" dirty="0">
                <a:latin typeface="Arial" panose="020B0604020202020204" pitchFamily="34" charset="0"/>
                <a:cs typeface="Arial" panose="020B0604020202020204" pitchFamily="34" charset="0"/>
              </a:rPr>
              <a:t>Unauthenticated Requests	</a:t>
            </a:r>
          </a:p>
          <a:p>
            <a:pPr lvl="2"/>
            <a:r>
              <a:rPr lang="en-US" dirty="0">
                <a:latin typeface="Arial" panose="020B0604020202020204" pitchFamily="34" charset="0"/>
                <a:cs typeface="Arial" panose="020B0604020202020204" pitchFamily="34" charset="0"/>
              </a:rPr>
              <a:t>Requests That Result In A 401 Response</a:t>
            </a:r>
          </a:p>
        </p:txBody>
      </p:sp>
      <p:sp>
        <p:nvSpPr>
          <p:cNvPr id="3" name="Title 2">
            <a:extLst>
              <a:ext uri="{FF2B5EF4-FFF2-40B4-BE49-F238E27FC236}">
                <a16:creationId xmlns:a16="http://schemas.microsoft.com/office/drawing/2014/main" id="{42FA6E84-DEE6-4D2D-9B07-229170F0C7A3}"/>
              </a:ext>
            </a:extLst>
          </p:cNvPr>
          <p:cNvSpPr>
            <a:spLocks noGrp="1"/>
          </p:cNvSpPr>
          <p:nvPr>
            <p:ph type="title"/>
          </p:nvPr>
        </p:nvSpPr>
        <p:spPr>
          <a:xfrm>
            <a:off x="269240" y="24899"/>
            <a:ext cx="5265119" cy="1617666"/>
          </a:xfrm>
        </p:spPr>
        <p:txBody>
          <a:bodyPr>
            <a:normAutofit/>
          </a:bodyPr>
          <a:lstStyle/>
          <a:p>
            <a:r>
              <a:rPr lang="en-US" sz="4000" dirty="0">
                <a:latin typeface="Arial" panose="020B0604020202020204" pitchFamily="34" charset="0"/>
                <a:cs typeface="Arial" panose="020B0604020202020204" pitchFamily="34" charset="0"/>
              </a:rPr>
              <a:t>Logging</a:t>
            </a:r>
          </a:p>
        </p:txBody>
      </p:sp>
      <p:grpSp>
        <p:nvGrpSpPr>
          <p:cNvPr id="7" name="Group 6">
            <a:extLst>
              <a:ext uri="{FF2B5EF4-FFF2-40B4-BE49-F238E27FC236}">
                <a16:creationId xmlns:a16="http://schemas.microsoft.com/office/drawing/2014/main" id="{E8081C0D-861A-4B72-8580-E0C922CCCE7B}"/>
              </a:ext>
            </a:extLst>
          </p:cNvPr>
          <p:cNvGrpSpPr/>
          <p:nvPr/>
        </p:nvGrpSpPr>
        <p:grpSpPr>
          <a:xfrm>
            <a:off x="7023953" y="1191049"/>
            <a:ext cx="4445122" cy="4386629"/>
            <a:chOff x="7128847" y="1677971"/>
            <a:chExt cx="4445122" cy="4386629"/>
          </a:xfrm>
        </p:grpSpPr>
        <p:grpSp>
          <p:nvGrpSpPr>
            <p:cNvPr id="8" name="Group 7">
              <a:extLst>
                <a:ext uri="{FF2B5EF4-FFF2-40B4-BE49-F238E27FC236}">
                  <a16:creationId xmlns:a16="http://schemas.microsoft.com/office/drawing/2014/main" id="{74DA0159-950F-4A86-8098-AC32EC0BD2C5}"/>
                </a:ext>
              </a:extLst>
            </p:cNvPr>
            <p:cNvGrpSpPr/>
            <p:nvPr/>
          </p:nvGrpSpPr>
          <p:grpSpPr>
            <a:xfrm>
              <a:off x="10355568" y="1678135"/>
              <a:ext cx="656510" cy="656510"/>
              <a:chOff x="1453808" y="2147980"/>
              <a:chExt cx="177800" cy="177800"/>
            </a:xfrm>
          </p:grpSpPr>
          <p:sp>
            <p:nvSpPr>
              <p:cNvPr id="24" name="Oval 23">
                <a:extLst>
                  <a:ext uri="{FF2B5EF4-FFF2-40B4-BE49-F238E27FC236}">
                    <a16:creationId xmlns:a16="http://schemas.microsoft.com/office/drawing/2014/main" id="{21FD3D9B-84EC-4E43-8596-51925E0DB093}"/>
                  </a:ext>
                </a:extLst>
              </p:cNvPr>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5" name="Freeform 10">
                <a:extLst>
                  <a:ext uri="{FF2B5EF4-FFF2-40B4-BE49-F238E27FC236}">
                    <a16:creationId xmlns:a16="http://schemas.microsoft.com/office/drawing/2014/main" id="{CF256129-3D3F-43DC-8CBB-294515881698}"/>
                  </a:ext>
                </a:extLst>
              </p:cNvPr>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98D99E74-CA19-4604-A782-6FD058053A70}"/>
                </a:ext>
              </a:extLst>
            </p:cNvPr>
            <p:cNvGrpSpPr/>
            <p:nvPr/>
          </p:nvGrpSpPr>
          <p:grpSpPr>
            <a:xfrm>
              <a:off x="7128847" y="4217678"/>
              <a:ext cx="442757" cy="442757"/>
              <a:chOff x="1517650" y="1863725"/>
              <a:chExt cx="177800" cy="177800"/>
            </a:xfrm>
          </p:grpSpPr>
          <p:sp>
            <p:nvSpPr>
              <p:cNvPr id="22" name="Oval 21">
                <a:extLst>
                  <a:ext uri="{FF2B5EF4-FFF2-40B4-BE49-F238E27FC236}">
                    <a16:creationId xmlns:a16="http://schemas.microsoft.com/office/drawing/2014/main" id="{5BDC36C0-1E2F-429D-A5F7-9971F6CEA57F}"/>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Freeform 16">
                <a:extLst>
                  <a:ext uri="{FF2B5EF4-FFF2-40B4-BE49-F238E27FC236}">
                    <a16:creationId xmlns:a16="http://schemas.microsoft.com/office/drawing/2014/main" id="{4788A123-EEB4-4438-9006-4B48FF2159A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8FA27EA-6670-482F-B2DA-DCAE8A0354D4}"/>
                </a:ext>
              </a:extLst>
            </p:cNvPr>
            <p:cNvGrpSpPr/>
            <p:nvPr/>
          </p:nvGrpSpPr>
          <p:grpSpPr>
            <a:xfrm>
              <a:off x="10652015" y="4660435"/>
              <a:ext cx="921954" cy="921954"/>
              <a:chOff x="1517650" y="1863725"/>
              <a:chExt cx="177800" cy="177800"/>
            </a:xfrm>
          </p:grpSpPr>
          <p:sp>
            <p:nvSpPr>
              <p:cNvPr id="20" name="Oval 19">
                <a:extLst>
                  <a:ext uri="{FF2B5EF4-FFF2-40B4-BE49-F238E27FC236}">
                    <a16:creationId xmlns:a16="http://schemas.microsoft.com/office/drawing/2014/main" id="{953F05B6-21E0-481F-98DA-25545499305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Freeform 19">
                <a:extLst>
                  <a:ext uri="{FF2B5EF4-FFF2-40B4-BE49-F238E27FC236}">
                    <a16:creationId xmlns:a16="http://schemas.microsoft.com/office/drawing/2014/main" id="{6E48C91B-089D-4E52-A4EA-3E3F40EFBB2A}"/>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2C5070-9340-4657-8817-7C79BB8A17AC}"/>
                </a:ext>
              </a:extLst>
            </p:cNvPr>
            <p:cNvGrpSpPr/>
            <p:nvPr/>
          </p:nvGrpSpPr>
          <p:grpSpPr>
            <a:xfrm>
              <a:off x="7198616" y="1677971"/>
              <a:ext cx="598236" cy="598236"/>
              <a:chOff x="1567855" y="1980501"/>
              <a:chExt cx="177800" cy="177800"/>
            </a:xfrm>
          </p:grpSpPr>
          <p:sp>
            <p:nvSpPr>
              <p:cNvPr id="18" name="Oval 17">
                <a:extLst>
                  <a:ext uri="{FF2B5EF4-FFF2-40B4-BE49-F238E27FC236}">
                    <a16:creationId xmlns:a16="http://schemas.microsoft.com/office/drawing/2014/main" id="{356BDC30-6BF2-4B52-A3A3-8AA58508F13E}"/>
                  </a:ext>
                </a:extLst>
              </p:cNvPr>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Freeform 22">
                <a:extLst>
                  <a:ext uri="{FF2B5EF4-FFF2-40B4-BE49-F238E27FC236}">
                    <a16:creationId xmlns:a16="http://schemas.microsoft.com/office/drawing/2014/main" id="{BDDF7A69-F92E-456D-BC57-78F1470FDF15}"/>
                  </a:ext>
                </a:extLst>
              </p:cNvPr>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E22DA54-6A25-4907-9426-A973AB59B95F}"/>
                </a:ext>
              </a:extLst>
            </p:cNvPr>
            <p:cNvGrpSpPr/>
            <p:nvPr/>
          </p:nvGrpSpPr>
          <p:grpSpPr>
            <a:xfrm>
              <a:off x="8371008" y="5778599"/>
              <a:ext cx="286001" cy="286001"/>
              <a:chOff x="1517650" y="1863725"/>
              <a:chExt cx="177800" cy="177800"/>
            </a:xfrm>
          </p:grpSpPr>
          <p:sp>
            <p:nvSpPr>
              <p:cNvPr id="16" name="Oval 15">
                <a:extLst>
                  <a:ext uri="{FF2B5EF4-FFF2-40B4-BE49-F238E27FC236}">
                    <a16:creationId xmlns:a16="http://schemas.microsoft.com/office/drawing/2014/main" id="{A77C4B18-5545-44DF-A6D5-A50EB31B24F6}"/>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7" name="Freeform 25">
                <a:extLst>
                  <a:ext uri="{FF2B5EF4-FFF2-40B4-BE49-F238E27FC236}">
                    <a16:creationId xmlns:a16="http://schemas.microsoft.com/office/drawing/2014/main" id="{3704CD13-0F42-445D-ACE3-677B0AD0AFCC}"/>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91919D6B-1943-458B-8D04-327900819B6E}"/>
                </a:ext>
              </a:extLst>
            </p:cNvPr>
            <p:cNvGrpSpPr/>
            <p:nvPr/>
          </p:nvGrpSpPr>
          <p:grpSpPr>
            <a:xfrm>
              <a:off x="11098640" y="3011830"/>
              <a:ext cx="286001" cy="286001"/>
              <a:chOff x="1517650" y="1863725"/>
              <a:chExt cx="177800" cy="177800"/>
            </a:xfrm>
          </p:grpSpPr>
          <p:sp>
            <p:nvSpPr>
              <p:cNvPr id="14" name="Oval 13">
                <a:extLst>
                  <a:ext uri="{FF2B5EF4-FFF2-40B4-BE49-F238E27FC236}">
                    <a16:creationId xmlns:a16="http://schemas.microsoft.com/office/drawing/2014/main" id="{83331496-A15B-42A9-B95C-EA79E396DE43}"/>
                  </a:ext>
                </a:extLst>
              </p:cNvPr>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 name="Freeform 28">
                <a:extLst>
                  <a:ext uri="{FF2B5EF4-FFF2-40B4-BE49-F238E27FC236}">
                    <a16:creationId xmlns:a16="http://schemas.microsoft.com/office/drawing/2014/main" id="{FF7138AE-DE64-4C86-BBCA-8583A5DA6517}"/>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139" name="Group 138">
            <a:extLst>
              <a:ext uri="{FF2B5EF4-FFF2-40B4-BE49-F238E27FC236}">
                <a16:creationId xmlns:a16="http://schemas.microsoft.com/office/drawing/2014/main" id="{0ADE0911-798B-44C7-AC9B-4AD5A3ACDEF7}"/>
              </a:ext>
            </a:extLst>
          </p:cNvPr>
          <p:cNvGrpSpPr/>
          <p:nvPr/>
        </p:nvGrpSpPr>
        <p:grpSpPr>
          <a:xfrm>
            <a:off x="7960059" y="1801989"/>
            <a:ext cx="2086907" cy="3107208"/>
            <a:chOff x="7529886" y="696626"/>
            <a:chExt cx="3758492" cy="5596040"/>
          </a:xfrm>
        </p:grpSpPr>
        <p:sp>
          <p:nvSpPr>
            <p:cNvPr id="26" name="globe_4">
              <a:extLst>
                <a:ext uri="{FF2B5EF4-FFF2-40B4-BE49-F238E27FC236}">
                  <a16:creationId xmlns:a16="http://schemas.microsoft.com/office/drawing/2014/main" id="{8A85F03E-AAE6-4E1C-85A6-8AEC22AA3AA8}"/>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7" name="Group 26">
              <a:extLst>
                <a:ext uri="{FF2B5EF4-FFF2-40B4-BE49-F238E27FC236}">
                  <a16:creationId xmlns:a16="http://schemas.microsoft.com/office/drawing/2014/main" id="{7A18EA5F-4D3D-475B-8207-4B975096CB38}"/>
                </a:ext>
              </a:extLst>
            </p:cNvPr>
            <p:cNvGrpSpPr/>
            <p:nvPr/>
          </p:nvGrpSpPr>
          <p:grpSpPr>
            <a:xfrm>
              <a:off x="7529886" y="1148066"/>
              <a:ext cx="3758492" cy="4725767"/>
              <a:chOff x="7529886" y="1148066"/>
              <a:chExt cx="3758492" cy="4725767"/>
            </a:xfrm>
          </p:grpSpPr>
          <p:grpSp>
            <p:nvGrpSpPr>
              <p:cNvPr id="28" name="Group 27">
                <a:extLst>
                  <a:ext uri="{FF2B5EF4-FFF2-40B4-BE49-F238E27FC236}">
                    <a16:creationId xmlns:a16="http://schemas.microsoft.com/office/drawing/2014/main" id="{241A315A-7403-40BE-AA63-3493617C0401}"/>
                  </a:ext>
                </a:extLst>
              </p:cNvPr>
              <p:cNvGrpSpPr/>
              <p:nvPr/>
            </p:nvGrpSpPr>
            <p:grpSpPr>
              <a:xfrm>
                <a:off x="8768637" y="1148066"/>
                <a:ext cx="1620003" cy="838490"/>
                <a:chOff x="8768637" y="1148066"/>
                <a:chExt cx="1620003" cy="838490"/>
              </a:xfrm>
            </p:grpSpPr>
            <p:cxnSp>
              <p:nvCxnSpPr>
                <p:cNvPr id="92" name="Straight Connector 91">
                  <a:extLst>
                    <a:ext uri="{FF2B5EF4-FFF2-40B4-BE49-F238E27FC236}">
                      <a16:creationId xmlns:a16="http://schemas.microsoft.com/office/drawing/2014/main" id="{BBA5E383-278B-431E-BBC9-C01E4F3F3646}"/>
                    </a:ext>
                  </a:extLst>
                </p:cNvPr>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3" name="Oval 225">
                  <a:extLst>
                    <a:ext uri="{FF2B5EF4-FFF2-40B4-BE49-F238E27FC236}">
                      <a16:creationId xmlns:a16="http://schemas.microsoft.com/office/drawing/2014/main" id="{AC2520F6-F167-431E-A3DB-468B996A864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94" name="Straight Connector 93">
                  <a:extLst>
                    <a:ext uri="{FF2B5EF4-FFF2-40B4-BE49-F238E27FC236}">
                      <a16:creationId xmlns:a16="http://schemas.microsoft.com/office/drawing/2014/main" id="{280C2656-A2AE-4C7D-8457-84DD80CACDA8}"/>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AFE24514-6A6B-48B0-8610-B22347FCB170}"/>
                  </a:ext>
                </a:extLst>
              </p:cNvPr>
              <p:cNvGrpSpPr/>
              <p:nvPr/>
            </p:nvGrpSpPr>
            <p:grpSpPr>
              <a:xfrm>
                <a:off x="8275777" y="2518051"/>
                <a:ext cx="1188423" cy="701234"/>
                <a:chOff x="1760111" y="-790754"/>
                <a:chExt cx="8156776" cy="4812936"/>
              </a:xfrm>
              <a:solidFill>
                <a:schemeClr val="bg1"/>
              </a:solidFill>
            </p:grpSpPr>
            <p:sp useBgFill="1">
              <p:nvSpPr>
                <p:cNvPr id="61" name="Freeform 50">
                  <a:extLst>
                    <a:ext uri="{FF2B5EF4-FFF2-40B4-BE49-F238E27FC236}">
                      <a16:creationId xmlns:a16="http://schemas.microsoft.com/office/drawing/2014/main" id="{5289DC7E-9043-4356-AF46-993338EF776A}"/>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Freeform 52">
                  <a:extLst>
                    <a:ext uri="{FF2B5EF4-FFF2-40B4-BE49-F238E27FC236}">
                      <a16:creationId xmlns:a16="http://schemas.microsoft.com/office/drawing/2014/main" id="{66CAE35F-562C-49BD-8A6C-0E138D34150B}"/>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3" name="Line 54">
                  <a:extLst>
                    <a:ext uri="{FF2B5EF4-FFF2-40B4-BE49-F238E27FC236}">
                      <a16:creationId xmlns:a16="http://schemas.microsoft.com/office/drawing/2014/main" id="{B14812F9-1CEA-4411-9C22-ACDB0117555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55">
                  <a:extLst>
                    <a:ext uri="{FF2B5EF4-FFF2-40B4-BE49-F238E27FC236}">
                      <a16:creationId xmlns:a16="http://schemas.microsoft.com/office/drawing/2014/main" id="{34D3197D-117B-47DE-B2E0-E1E7D7061BA6}"/>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56">
                  <a:extLst>
                    <a:ext uri="{FF2B5EF4-FFF2-40B4-BE49-F238E27FC236}">
                      <a16:creationId xmlns:a16="http://schemas.microsoft.com/office/drawing/2014/main" id="{3D3CF4EF-B4D0-4B3C-9836-5947E09D792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Freeform 57">
                  <a:extLst>
                    <a:ext uri="{FF2B5EF4-FFF2-40B4-BE49-F238E27FC236}">
                      <a16:creationId xmlns:a16="http://schemas.microsoft.com/office/drawing/2014/main" id="{6C7F6052-078C-4692-9CB2-44901005A01B}"/>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7" name="Freeform 58">
                  <a:extLst>
                    <a:ext uri="{FF2B5EF4-FFF2-40B4-BE49-F238E27FC236}">
                      <a16:creationId xmlns:a16="http://schemas.microsoft.com/office/drawing/2014/main" id="{BDAA2DDF-30E5-4BE6-A84A-0A8C3B78469E}"/>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8" name="Freeform 59">
                  <a:extLst>
                    <a:ext uri="{FF2B5EF4-FFF2-40B4-BE49-F238E27FC236}">
                      <a16:creationId xmlns:a16="http://schemas.microsoft.com/office/drawing/2014/main" id="{44799BB3-2FE0-4C49-B011-A480974B7076}"/>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9" name="Freeform 60">
                  <a:extLst>
                    <a:ext uri="{FF2B5EF4-FFF2-40B4-BE49-F238E27FC236}">
                      <a16:creationId xmlns:a16="http://schemas.microsoft.com/office/drawing/2014/main" id="{84D67651-B5C0-4273-9E7C-13D771290F44}"/>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0" name="Freeform 61">
                  <a:extLst>
                    <a:ext uri="{FF2B5EF4-FFF2-40B4-BE49-F238E27FC236}">
                      <a16:creationId xmlns:a16="http://schemas.microsoft.com/office/drawing/2014/main" id="{48FB0C12-2ABA-408F-A8A4-0786661D0CCE}"/>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1" name="Line 62">
                  <a:extLst>
                    <a:ext uri="{FF2B5EF4-FFF2-40B4-BE49-F238E27FC236}">
                      <a16:creationId xmlns:a16="http://schemas.microsoft.com/office/drawing/2014/main" id="{48EE9688-C27F-4A00-A565-12EEB66D2C75}"/>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3">
                  <a:extLst>
                    <a:ext uri="{FF2B5EF4-FFF2-40B4-BE49-F238E27FC236}">
                      <a16:creationId xmlns:a16="http://schemas.microsoft.com/office/drawing/2014/main" id="{A1730DB8-35C1-4D07-B68F-AD1DF1FA79F1}"/>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64">
                  <a:extLst>
                    <a:ext uri="{FF2B5EF4-FFF2-40B4-BE49-F238E27FC236}">
                      <a16:creationId xmlns:a16="http://schemas.microsoft.com/office/drawing/2014/main" id="{0D354CC9-152E-4958-B8ED-A78DBCACB4AE}"/>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65">
                  <a:extLst>
                    <a:ext uri="{FF2B5EF4-FFF2-40B4-BE49-F238E27FC236}">
                      <a16:creationId xmlns:a16="http://schemas.microsoft.com/office/drawing/2014/main" id="{C088562A-C842-4C2A-82D5-26990066BF73}"/>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Freeform 66">
                  <a:extLst>
                    <a:ext uri="{FF2B5EF4-FFF2-40B4-BE49-F238E27FC236}">
                      <a16:creationId xmlns:a16="http://schemas.microsoft.com/office/drawing/2014/main" id="{714B9636-19EC-447A-BA84-032FCE11F57A}"/>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76" name="Group 75">
                  <a:extLst>
                    <a:ext uri="{FF2B5EF4-FFF2-40B4-BE49-F238E27FC236}">
                      <a16:creationId xmlns:a16="http://schemas.microsoft.com/office/drawing/2014/main" id="{FA1E3D1C-5CDC-40A6-8FB8-0930953873DA}"/>
                    </a:ext>
                  </a:extLst>
                </p:cNvPr>
                <p:cNvGrpSpPr/>
                <p:nvPr/>
              </p:nvGrpSpPr>
              <p:grpSpPr>
                <a:xfrm>
                  <a:off x="4150130" y="3013548"/>
                  <a:ext cx="909969" cy="701665"/>
                  <a:chOff x="5196160" y="2147519"/>
                  <a:chExt cx="346197" cy="266948"/>
                </a:xfrm>
                <a:grpFill/>
              </p:grpSpPr>
              <p:sp useBgFill="1">
                <p:nvSpPr>
                  <p:cNvPr id="87" name="Line 68">
                    <a:extLst>
                      <a:ext uri="{FF2B5EF4-FFF2-40B4-BE49-F238E27FC236}">
                        <a16:creationId xmlns:a16="http://schemas.microsoft.com/office/drawing/2014/main" id="{DC399D7A-AC6E-4F4E-A490-547BCDDD960E}"/>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8" name="Line 69">
                    <a:extLst>
                      <a:ext uri="{FF2B5EF4-FFF2-40B4-BE49-F238E27FC236}">
                        <a16:creationId xmlns:a16="http://schemas.microsoft.com/office/drawing/2014/main" id="{18BA2BF8-49C6-4E77-97DA-D5240F0C2DE6}"/>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9" name="Line 70">
                    <a:extLst>
                      <a:ext uri="{FF2B5EF4-FFF2-40B4-BE49-F238E27FC236}">
                        <a16:creationId xmlns:a16="http://schemas.microsoft.com/office/drawing/2014/main" id="{6338C59D-5F0E-4062-893B-1B94F206A01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0" name="Line 71">
                    <a:extLst>
                      <a:ext uri="{FF2B5EF4-FFF2-40B4-BE49-F238E27FC236}">
                        <a16:creationId xmlns:a16="http://schemas.microsoft.com/office/drawing/2014/main" id="{9F6D4CEE-32B6-40F7-9B49-AA0CA706936B}"/>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91" name="Line 72">
                    <a:extLst>
                      <a:ext uri="{FF2B5EF4-FFF2-40B4-BE49-F238E27FC236}">
                        <a16:creationId xmlns:a16="http://schemas.microsoft.com/office/drawing/2014/main" id="{0F028E94-790B-4222-99FB-65B490D9C1AD}"/>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77" name="Line 73">
                  <a:extLst>
                    <a:ext uri="{FF2B5EF4-FFF2-40B4-BE49-F238E27FC236}">
                      <a16:creationId xmlns:a16="http://schemas.microsoft.com/office/drawing/2014/main" id="{92D00AEB-6F53-476A-B820-007705B882AF}"/>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8" name="Line 74">
                  <a:extLst>
                    <a:ext uri="{FF2B5EF4-FFF2-40B4-BE49-F238E27FC236}">
                      <a16:creationId xmlns:a16="http://schemas.microsoft.com/office/drawing/2014/main" id="{51F4616E-C6B1-414C-8FCF-8A630ECBDC1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9" name="Freeform 75">
                  <a:extLst>
                    <a:ext uri="{FF2B5EF4-FFF2-40B4-BE49-F238E27FC236}">
                      <a16:creationId xmlns:a16="http://schemas.microsoft.com/office/drawing/2014/main" id="{7BA2CC6C-0AE6-4F31-A972-477BE7EB1647}"/>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0" name="Freeform 76">
                  <a:extLst>
                    <a:ext uri="{FF2B5EF4-FFF2-40B4-BE49-F238E27FC236}">
                      <a16:creationId xmlns:a16="http://schemas.microsoft.com/office/drawing/2014/main" id="{E3D117A4-571D-4694-95D6-98D7ED26B8F3}"/>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1" name="Line 77">
                  <a:extLst>
                    <a:ext uri="{FF2B5EF4-FFF2-40B4-BE49-F238E27FC236}">
                      <a16:creationId xmlns:a16="http://schemas.microsoft.com/office/drawing/2014/main" id="{7F6A1E99-0507-46E5-BB05-672A560D9073}"/>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2" name="Line 78">
                  <a:extLst>
                    <a:ext uri="{FF2B5EF4-FFF2-40B4-BE49-F238E27FC236}">
                      <a16:creationId xmlns:a16="http://schemas.microsoft.com/office/drawing/2014/main" id="{976BF6A6-588C-431A-A906-5EBE2A3023DC}"/>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3" name="Line 79">
                  <a:extLst>
                    <a:ext uri="{FF2B5EF4-FFF2-40B4-BE49-F238E27FC236}">
                      <a16:creationId xmlns:a16="http://schemas.microsoft.com/office/drawing/2014/main" id="{63FA9058-98D7-4A6D-8DD2-70BAEAC51282}"/>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4" name="Line 80">
                  <a:extLst>
                    <a:ext uri="{FF2B5EF4-FFF2-40B4-BE49-F238E27FC236}">
                      <a16:creationId xmlns:a16="http://schemas.microsoft.com/office/drawing/2014/main" id="{4EA330F4-D76F-44E2-9EFF-34E12F23788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5" name="Freeform 81">
                  <a:extLst>
                    <a:ext uri="{FF2B5EF4-FFF2-40B4-BE49-F238E27FC236}">
                      <a16:creationId xmlns:a16="http://schemas.microsoft.com/office/drawing/2014/main" id="{9B12EB90-881F-4C48-9657-F94A7D6B9C6C}"/>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86" name="Freeform 82">
                  <a:extLst>
                    <a:ext uri="{FF2B5EF4-FFF2-40B4-BE49-F238E27FC236}">
                      <a16:creationId xmlns:a16="http://schemas.microsoft.com/office/drawing/2014/main" id="{B4DEA9BB-5A2E-4D17-839D-34147EA4FCC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 name="Group 29">
                <a:extLst>
                  <a:ext uri="{FF2B5EF4-FFF2-40B4-BE49-F238E27FC236}">
                    <a16:creationId xmlns:a16="http://schemas.microsoft.com/office/drawing/2014/main" id="{3F44C0EA-D7C9-413F-B55A-4598508EF511}"/>
                  </a:ext>
                </a:extLst>
              </p:cNvPr>
              <p:cNvGrpSpPr/>
              <p:nvPr/>
            </p:nvGrpSpPr>
            <p:grpSpPr>
              <a:xfrm flipH="1">
                <a:off x="7529886" y="2008367"/>
                <a:ext cx="1505789" cy="842270"/>
                <a:chOff x="8976399" y="3620953"/>
                <a:chExt cx="1620003" cy="842270"/>
              </a:xfrm>
            </p:grpSpPr>
            <p:sp>
              <p:nvSpPr>
                <p:cNvPr id="58" name="Oval 225">
                  <a:extLst>
                    <a:ext uri="{FF2B5EF4-FFF2-40B4-BE49-F238E27FC236}">
                      <a16:creationId xmlns:a16="http://schemas.microsoft.com/office/drawing/2014/main" id="{FAC1114A-BD6F-41FD-B000-0489C7B271A9}"/>
                    </a:ext>
                  </a:extLst>
                </p:cNvPr>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9" name="Straight Connector 58">
                  <a:extLst>
                    <a:ext uri="{FF2B5EF4-FFF2-40B4-BE49-F238E27FC236}">
                      <a16:creationId xmlns:a16="http://schemas.microsoft.com/office/drawing/2014/main" id="{12635252-BE4F-4086-ADDA-F1101405A835}"/>
                    </a:ext>
                  </a:extLst>
                </p:cNvPr>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896688-3E7A-4FAD-AEB1-6ACCC8927353}"/>
                    </a:ext>
                  </a:extLst>
                </p:cNvPr>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2D5CF58-2A97-4FEF-9955-921E023D5BBD}"/>
                  </a:ext>
                </a:extLst>
              </p:cNvPr>
              <p:cNvGrpSpPr/>
              <p:nvPr/>
            </p:nvGrpSpPr>
            <p:grpSpPr>
              <a:xfrm>
                <a:off x="9161159" y="1599471"/>
                <a:ext cx="448666" cy="677360"/>
                <a:chOff x="847165" y="4612342"/>
                <a:chExt cx="1196788" cy="1806815"/>
              </a:xfrm>
            </p:grpSpPr>
            <p:sp>
              <p:nvSpPr>
                <p:cNvPr id="53" name="Freeform 5">
                  <a:extLst>
                    <a:ext uri="{FF2B5EF4-FFF2-40B4-BE49-F238E27FC236}">
                      <a16:creationId xmlns:a16="http://schemas.microsoft.com/office/drawing/2014/main" id="{8AB9AC5D-B34C-4FFD-B0A4-7F3EB8EA8647}"/>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sp>
              <p:nvSpPr>
                <p:cNvPr id="54" name="Oval 53">
                  <a:extLst>
                    <a:ext uri="{FF2B5EF4-FFF2-40B4-BE49-F238E27FC236}">
                      <a16:creationId xmlns:a16="http://schemas.microsoft.com/office/drawing/2014/main" id="{E5F4F7DE-DCF2-4633-A080-0EECD874ABFB}"/>
                    </a:ext>
                  </a:extLst>
                </p:cNvPr>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5" name="Group 54">
                  <a:extLst>
                    <a:ext uri="{FF2B5EF4-FFF2-40B4-BE49-F238E27FC236}">
                      <a16:creationId xmlns:a16="http://schemas.microsoft.com/office/drawing/2014/main" id="{D217EBD7-1FF3-4CD4-B1C4-64749FCC9270}"/>
                    </a:ext>
                  </a:extLst>
                </p:cNvPr>
                <p:cNvGrpSpPr/>
                <p:nvPr/>
              </p:nvGrpSpPr>
              <p:grpSpPr>
                <a:xfrm>
                  <a:off x="1682749" y="4759323"/>
                  <a:ext cx="104775" cy="293371"/>
                  <a:chOff x="1682750" y="4759325"/>
                  <a:chExt cx="95250" cy="266701"/>
                </a:xfrm>
              </p:grpSpPr>
              <p:sp>
                <p:nvSpPr>
                  <p:cNvPr id="56" name="Freeform 178">
                    <a:extLst>
                      <a:ext uri="{FF2B5EF4-FFF2-40B4-BE49-F238E27FC236}">
                        <a16:creationId xmlns:a16="http://schemas.microsoft.com/office/drawing/2014/main" id="{9825B581-1944-4F14-AA02-3AD34A97F756}"/>
                      </a:ext>
                    </a:extLst>
                  </p:cNvPr>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E83A8D6A-E990-4567-9EB9-15165AD6063D}"/>
                      </a:ext>
                    </a:extLst>
                  </p:cNvPr>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2" name="Group 31">
                <a:extLst>
                  <a:ext uri="{FF2B5EF4-FFF2-40B4-BE49-F238E27FC236}">
                    <a16:creationId xmlns:a16="http://schemas.microsoft.com/office/drawing/2014/main" id="{E4FE1DCC-42E8-4370-8DE0-8963EB09886C}"/>
                  </a:ext>
                </a:extLst>
              </p:cNvPr>
              <p:cNvGrpSpPr/>
              <p:nvPr/>
            </p:nvGrpSpPr>
            <p:grpSpPr>
              <a:xfrm>
                <a:off x="9577536" y="2816754"/>
                <a:ext cx="1710842" cy="1037406"/>
                <a:chOff x="9857622" y="3006697"/>
                <a:chExt cx="1710842" cy="839574"/>
              </a:xfrm>
            </p:grpSpPr>
            <p:sp>
              <p:nvSpPr>
                <p:cNvPr id="50" name="Oval 225">
                  <a:extLst>
                    <a:ext uri="{FF2B5EF4-FFF2-40B4-BE49-F238E27FC236}">
                      <a16:creationId xmlns:a16="http://schemas.microsoft.com/office/drawing/2014/main" id="{6BE06F64-25E3-4D21-AEBF-EC820F2782EF}"/>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51" name="Straight Connector 50">
                  <a:extLst>
                    <a:ext uri="{FF2B5EF4-FFF2-40B4-BE49-F238E27FC236}">
                      <a16:creationId xmlns:a16="http://schemas.microsoft.com/office/drawing/2014/main" id="{A79926CA-E8B4-4828-9221-9DC225FD7545}"/>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215E9E9-2DED-41FD-82EB-0196DA6A04D6}"/>
                    </a:ext>
                  </a:extLst>
                </p:cNvPr>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78413716-6894-4CDC-92EF-27DA2E814D43}"/>
                  </a:ext>
                </a:extLst>
              </p:cNvPr>
              <p:cNvGrpSpPr/>
              <p:nvPr/>
            </p:nvGrpSpPr>
            <p:grpSpPr>
              <a:xfrm flipH="1">
                <a:off x="7826880" y="3803834"/>
                <a:ext cx="1710842" cy="1033490"/>
                <a:chOff x="9857622" y="3006697"/>
                <a:chExt cx="1710842" cy="836405"/>
              </a:xfrm>
            </p:grpSpPr>
            <p:sp>
              <p:nvSpPr>
                <p:cNvPr id="47" name="Oval 225">
                  <a:extLst>
                    <a:ext uri="{FF2B5EF4-FFF2-40B4-BE49-F238E27FC236}">
                      <a16:creationId xmlns:a16="http://schemas.microsoft.com/office/drawing/2014/main" id="{E5295327-AF41-4B85-9767-8D7987BDBA98}"/>
                    </a:ext>
                  </a:extLst>
                </p:cNvPr>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48" name="Straight Connector 47">
                  <a:extLst>
                    <a:ext uri="{FF2B5EF4-FFF2-40B4-BE49-F238E27FC236}">
                      <a16:creationId xmlns:a16="http://schemas.microsoft.com/office/drawing/2014/main" id="{0CB65D39-D620-4E4D-96E2-50AF8E1711D0}"/>
                    </a:ext>
                  </a:extLst>
                </p:cNvPr>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593BC5-A1ED-4066-A944-F92E06B0A251}"/>
                    </a:ext>
                  </a:extLst>
                </p:cNvPr>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852B98-3722-43D7-B32C-64AA3D1D9E5B}"/>
                  </a:ext>
                </a:extLst>
              </p:cNvPr>
              <p:cNvGrpSpPr/>
              <p:nvPr/>
            </p:nvGrpSpPr>
            <p:grpSpPr>
              <a:xfrm>
                <a:off x="9710791" y="3475840"/>
                <a:ext cx="640883" cy="718165"/>
                <a:chOff x="9710791" y="3475840"/>
                <a:chExt cx="640883" cy="718165"/>
              </a:xfrm>
            </p:grpSpPr>
            <p:grpSp>
              <p:nvGrpSpPr>
                <p:cNvPr id="40" name="Group 39">
                  <a:extLst>
                    <a:ext uri="{FF2B5EF4-FFF2-40B4-BE49-F238E27FC236}">
                      <a16:creationId xmlns:a16="http://schemas.microsoft.com/office/drawing/2014/main" id="{6E50DDF7-7E1A-4C44-8926-6923BD3ACEC5}"/>
                    </a:ext>
                  </a:extLst>
                </p:cNvPr>
                <p:cNvGrpSpPr/>
                <p:nvPr/>
              </p:nvGrpSpPr>
              <p:grpSpPr>
                <a:xfrm>
                  <a:off x="9777143" y="3475840"/>
                  <a:ext cx="574531" cy="718165"/>
                  <a:chOff x="-89366" y="1973262"/>
                  <a:chExt cx="986802" cy="1233504"/>
                </a:xfrm>
              </p:grpSpPr>
              <p:sp>
                <p:nvSpPr>
                  <p:cNvPr id="42" name="Freeform 5">
                    <a:extLst>
                      <a:ext uri="{FF2B5EF4-FFF2-40B4-BE49-F238E27FC236}">
                        <a16:creationId xmlns:a16="http://schemas.microsoft.com/office/drawing/2014/main" id="{C7667441-E98E-47C9-B6F1-C01D7EC3435B}"/>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6">
                    <a:extLst>
                      <a:ext uri="{FF2B5EF4-FFF2-40B4-BE49-F238E27FC236}">
                        <a16:creationId xmlns:a16="http://schemas.microsoft.com/office/drawing/2014/main" id="{8A0E3135-ACCD-4E25-BAA1-168FFB2747FE}"/>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7">
                    <a:extLst>
                      <a:ext uri="{FF2B5EF4-FFF2-40B4-BE49-F238E27FC236}">
                        <a16:creationId xmlns:a16="http://schemas.microsoft.com/office/drawing/2014/main" id="{01A03BCF-0D7A-43C5-95EC-046AFB27580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8">
                    <a:extLst>
                      <a:ext uri="{FF2B5EF4-FFF2-40B4-BE49-F238E27FC236}">
                        <a16:creationId xmlns:a16="http://schemas.microsoft.com/office/drawing/2014/main" id="{A1EAEEDA-FA7F-4C46-945D-781211473C5C}"/>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45">
                    <a:extLst>
                      <a:ext uri="{FF2B5EF4-FFF2-40B4-BE49-F238E27FC236}">
                        <a16:creationId xmlns:a16="http://schemas.microsoft.com/office/drawing/2014/main" id="{767EF472-0BAB-42C5-B679-002AEC04A146}"/>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41" name="Rectangle 40">
                  <a:extLst>
                    <a:ext uri="{FF2B5EF4-FFF2-40B4-BE49-F238E27FC236}">
                      <a16:creationId xmlns:a16="http://schemas.microsoft.com/office/drawing/2014/main" id="{84F76719-33AC-4507-B8F0-6B4D14CB6747}"/>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
            <p:nvSpPr>
              <p:cNvPr id="35" name="speedometer_2">
                <a:extLst>
                  <a:ext uri="{FF2B5EF4-FFF2-40B4-BE49-F238E27FC236}">
                    <a16:creationId xmlns:a16="http://schemas.microsoft.com/office/drawing/2014/main" id="{816D49FE-254F-4CE0-83B0-618C7ABBB21F}"/>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grpSp>
            <p:nvGrpSpPr>
              <p:cNvPr id="36" name="Group 35">
                <a:extLst>
                  <a:ext uri="{FF2B5EF4-FFF2-40B4-BE49-F238E27FC236}">
                    <a16:creationId xmlns:a16="http://schemas.microsoft.com/office/drawing/2014/main" id="{880354D4-50D9-4C3B-9309-58E91AA0FFA6}"/>
                  </a:ext>
                </a:extLst>
              </p:cNvPr>
              <p:cNvGrpSpPr/>
              <p:nvPr/>
            </p:nvGrpSpPr>
            <p:grpSpPr>
              <a:xfrm>
                <a:off x="9432957" y="4840079"/>
                <a:ext cx="1620003" cy="1033754"/>
                <a:chOff x="8768637" y="1148066"/>
                <a:chExt cx="1620003" cy="846150"/>
              </a:xfrm>
            </p:grpSpPr>
            <p:sp>
              <p:nvSpPr>
                <p:cNvPr id="37" name="Oval 225">
                  <a:extLst>
                    <a:ext uri="{FF2B5EF4-FFF2-40B4-BE49-F238E27FC236}">
                      <a16:creationId xmlns:a16="http://schemas.microsoft.com/office/drawing/2014/main" id="{DA3E0511-1BE1-418B-8B5C-15299C414321}"/>
                    </a:ext>
                  </a:extLst>
                </p:cNvPr>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38" name="Straight Connector 37">
                  <a:extLst>
                    <a:ext uri="{FF2B5EF4-FFF2-40B4-BE49-F238E27FC236}">
                      <a16:creationId xmlns:a16="http://schemas.microsoft.com/office/drawing/2014/main" id="{D3B7B639-6254-4AFF-9C83-1F37B844AE1F}"/>
                    </a:ext>
                  </a:extLst>
                </p:cNvPr>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F462DCC-1FEA-459F-817F-DC10BFD1660E}"/>
                    </a:ext>
                  </a:extLst>
                </p:cNvPr>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BDF3C329-D142-4242-BFDB-C43D0FB6E518}"/>
                </a:ext>
              </a:extLst>
            </p:cNvPr>
            <p:cNvGrpSpPr/>
            <p:nvPr/>
          </p:nvGrpSpPr>
          <p:grpSpPr>
            <a:xfrm>
              <a:off x="8115965" y="5358317"/>
              <a:ext cx="1524626" cy="934349"/>
              <a:chOff x="8115965" y="5358317"/>
              <a:chExt cx="1524626" cy="934349"/>
            </a:xfrm>
          </p:grpSpPr>
          <p:grpSp>
            <p:nvGrpSpPr>
              <p:cNvPr id="96" name="Group 95">
                <a:extLst>
                  <a:ext uri="{FF2B5EF4-FFF2-40B4-BE49-F238E27FC236}">
                    <a16:creationId xmlns:a16="http://schemas.microsoft.com/office/drawing/2014/main" id="{E3255F93-B261-47CB-A955-E10D9D8AB6C5}"/>
                  </a:ext>
                </a:extLst>
              </p:cNvPr>
              <p:cNvGrpSpPr/>
              <p:nvPr/>
            </p:nvGrpSpPr>
            <p:grpSpPr>
              <a:xfrm>
                <a:off x="8250606" y="5454875"/>
                <a:ext cx="944339" cy="557211"/>
                <a:chOff x="1760111" y="-790754"/>
                <a:chExt cx="8156776" cy="4812936"/>
              </a:xfrm>
              <a:solidFill>
                <a:schemeClr val="bg1"/>
              </a:solidFill>
            </p:grpSpPr>
            <p:sp useBgFill="1">
              <p:nvSpPr>
                <p:cNvPr id="108" name="Freeform 50">
                  <a:extLst>
                    <a:ext uri="{FF2B5EF4-FFF2-40B4-BE49-F238E27FC236}">
                      <a16:creationId xmlns:a16="http://schemas.microsoft.com/office/drawing/2014/main" id="{2E0D1C8C-640D-483A-8D85-3D340EE3ED9B}"/>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09" name="Freeform 52">
                  <a:extLst>
                    <a:ext uri="{FF2B5EF4-FFF2-40B4-BE49-F238E27FC236}">
                      <a16:creationId xmlns:a16="http://schemas.microsoft.com/office/drawing/2014/main" id="{D939BF96-8D78-4C8B-9C13-500F025403C0}"/>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0" name="Line 54">
                  <a:extLst>
                    <a:ext uri="{FF2B5EF4-FFF2-40B4-BE49-F238E27FC236}">
                      <a16:creationId xmlns:a16="http://schemas.microsoft.com/office/drawing/2014/main" id="{BAFC47E7-554A-47D0-9B37-FB891C3AD3FB}"/>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1" name="Line 55">
                  <a:extLst>
                    <a:ext uri="{FF2B5EF4-FFF2-40B4-BE49-F238E27FC236}">
                      <a16:creationId xmlns:a16="http://schemas.microsoft.com/office/drawing/2014/main" id="{7AF83801-6BF7-4616-8CB0-FDFB06B00BD7}"/>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2" name="Line 56">
                  <a:extLst>
                    <a:ext uri="{FF2B5EF4-FFF2-40B4-BE49-F238E27FC236}">
                      <a16:creationId xmlns:a16="http://schemas.microsoft.com/office/drawing/2014/main" id="{865CE30D-B7DE-4F06-9E34-06E16F192181}"/>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3" name="Freeform 57">
                  <a:extLst>
                    <a:ext uri="{FF2B5EF4-FFF2-40B4-BE49-F238E27FC236}">
                      <a16:creationId xmlns:a16="http://schemas.microsoft.com/office/drawing/2014/main" id="{E5B721DF-EF18-4679-8D44-DE712DE7EAE9}"/>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4" name="Freeform 58">
                  <a:extLst>
                    <a:ext uri="{FF2B5EF4-FFF2-40B4-BE49-F238E27FC236}">
                      <a16:creationId xmlns:a16="http://schemas.microsoft.com/office/drawing/2014/main" id="{34E26CEF-E846-4A7F-B710-5CA3B7B07D3A}"/>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5" name="Freeform 59">
                  <a:extLst>
                    <a:ext uri="{FF2B5EF4-FFF2-40B4-BE49-F238E27FC236}">
                      <a16:creationId xmlns:a16="http://schemas.microsoft.com/office/drawing/2014/main" id="{51C8D885-1346-478E-95F3-1C60EB1F465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6" name="Freeform 60">
                  <a:extLst>
                    <a:ext uri="{FF2B5EF4-FFF2-40B4-BE49-F238E27FC236}">
                      <a16:creationId xmlns:a16="http://schemas.microsoft.com/office/drawing/2014/main" id="{6B06AB22-430C-4F72-AAE4-59D029EECAA3}"/>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7" name="Freeform 61">
                  <a:extLst>
                    <a:ext uri="{FF2B5EF4-FFF2-40B4-BE49-F238E27FC236}">
                      <a16:creationId xmlns:a16="http://schemas.microsoft.com/office/drawing/2014/main" id="{3B39E491-9A81-4B23-875A-B08362E47C05}"/>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8" name="Line 62">
                  <a:extLst>
                    <a:ext uri="{FF2B5EF4-FFF2-40B4-BE49-F238E27FC236}">
                      <a16:creationId xmlns:a16="http://schemas.microsoft.com/office/drawing/2014/main" id="{64FC2F2A-5790-45AF-A0F1-17158EEE9FE0}"/>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19" name="Line 63">
                  <a:extLst>
                    <a:ext uri="{FF2B5EF4-FFF2-40B4-BE49-F238E27FC236}">
                      <a16:creationId xmlns:a16="http://schemas.microsoft.com/office/drawing/2014/main" id="{49F7675A-C739-488B-8A11-D0BE2DDAD9A2}"/>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0" name="Line 64">
                  <a:extLst>
                    <a:ext uri="{FF2B5EF4-FFF2-40B4-BE49-F238E27FC236}">
                      <a16:creationId xmlns:a16="http://schemas.microsoft.com/office/drawing/2014/main" id="{CEBB0586-11CF-45AA-B729-30794C56BD0D}"/>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1" name="Line 65">
                  <a:extLst>
                    <a:ext uri="{FF2B5EF4-FFF2-40B4-BE49-F238E27FC236}">
                      <a16:creationId xmlns:a16="http://schemas.microsoft.com/office/drawing/2014/main" id="{E3930D43-C660-4675-ABFF-B606529933B9}"/>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2" name="Freeform 66">
                  <a:extLst>
                    <a:ext uri="{FF2B5EF4-FFF2-40B4-BE49-F238E27FC236}">
                      <a16:creationId xmlns:a16="http://schemas.microsoft.com/office/drawing/2014/main" id="{5C5748B0-2A3D-43E2-98EE-A9C1CA849B9C}"/>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23" name="Group 122">
                  <a:extLst>
                    <a:ext uri="{FF2B5EF4-FFF2-40B4-BE49-F238E27FC236}">
                      <a16:creationId xmlns:a16="http://schemas.microsoft.com/office/drawing/2014/main" id="{E9FD3DB6-64C4-4C04-B6C1-72635AFB4CC4}"/>
                    </a:ext>
                  </a:extLst>
                </p:cNvPr>
                <p:cNvGrpSpPr/>
                <p:nvPr/>
              </p:nvGrpSpPr>
              <p:grpSpPr>
                <a:xfrm>
                  <a:off x="4150130" y="3013548"/>
                  <a:ext cx="909969" cy="701665"/>
                  <a:chOff x="5196160" y="2147519"/>
                  <a:chExt cx="346197" cy="266948"/>
                </a:xfrm>
                <a:grpFill/>
              </p:grpSpPr>
              <p:sp useBgFill="1">
                <p:nvSpPr>
                  <p:cNvPr id="134" name="Line 68">
                    <a:extLst>
                      <a:ext uri="{FF2B5EF4-FFF2-40B4-BE49-F238E27FC236}">
                        <a16:creationId xmlns:a16="http://schemas.microsoft.com/office/drawing/2014/main" id="{ED9193A2-0D6A-45EC-BA02-AF8ED8943D25}"/>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5" name="Line 69">
                    <a:extLst>
                      <a:ext uri="{FF2B5EF4-FFF2-40B4-BE49-F238E27FC236}">
                        <a16:creationId xmlns:a16="http://schemas.microsoft.com/office/drawing/2014/main" id="{4903E6D9-79D4-46F4-97CB-FAD9A2043F8B}"/>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6" name="Line 70">
                    <a:extLst>
                      <a:ext uri="{FF2B5EF4-FFF2-40B4-BE49-F238E27FC236}">
                        <a16:creationId xmlns:a16="http://schemas.microsoft.com/office/drawing/2014/main" id="{665DFA78-EC19-4B4B-902B-9B045E313CE3}"/>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7" name="Line 71">
                    <a:extLst>
                      <a:ext uri="{FF2B5EF4-FFF2-40B4-BE49-F238E27FC236}">
                        <a16:creationId xmlns:a16="http://schemas.microsoft.com/office/drawing/2014/main" id="{38580595-9231-4070-90FD-45B3E421D46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8" name="Line 72">
                    <a:extLst>
                      <a:ext uri="{FF2B5EF4-FFF2-40B4-BE49-F238E27FC236}">
                        <a16:creationId xmlns:a16="http://schemas.microsoft.com/office/drawing/2014/main" id="{3CE6AEA9-4F54-480E-8099-CE0BA2DEB0E1}"/>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24" name="Line 73">
                  <a:extLst>
                    <a:ext uri="{FF2B5EF4-FFF2-40B4-BE49-F238E27FC236}">
                      <a16:creationId xmlns:a16="http://schemas.microsoft.com/office/drawing/2014/main" id="{D381F93A-F16E-4E03-8A45-CE31EEF451F8}"/>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5" name="Line 74">
                  <a:extLst>
                    <a:ext uri="{FF2B5EF4-FFF2-40B4-BE49-F238E27FC236}">
                      <a16:creationId xmlns:a16="http://schemas.microsoft.com/office/drawing/2014/main" id="{4A809707-3BD1-497A-AC0C-4044E977CF5F}"/>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6" name="Freeform 75">
                  <a:extLst>
                    <a:ext uri="{FF2B5EF4-FFF2-40B4-BE49-F238E27FC236}">
                      <a16:creationId xmlns:a16="http://schemas.microsoft.com/office/drawing/2014/main" id="{8345DC0D-4871-4185-9B9A-9DA7E153D4D0}"/>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7" name="Freeform 76">
                  <a:extLst>
                    <a:ext uri="{FF2B5EF4-FFF2-40B4-BE49-F238E27FC236}">
                      <a16:creationId xmlns:a16="http://schemas.microsoft.com/office/drawing/2014/main" id="{4888E50F-196E-4E0D-A7CA-7F2E189734F4}"/>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8" name="Line 77">
                  <a:extLst>
                    <a:ext uri="{FF2B5EF4-FFF2-40B4-BE49-F238E27FC236}">
                      <a16:creationId xmlns:a16="http://schemas.microsoft.com/office/drawing/2014/main" id="{701ADFF9-E883-4A6C-A37D-86291C8F81DD}"/>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29" name="Line 78">
                  <a:extLst>
                    <a:ext uri="{FF2B5EF4-FFF2-40B4-BE49-F238E27FC236}">
                      <a16:creationId xmlns:a16="http://schemas.microsoft.com/office/drawing/2014/main" id="{0C7DB5E9-9050-4F9A-9783-503510E58CB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0" name="Line 79">
                  <a:extLst>
                    <a:ext uri="{FF2B5EF4-FFF2-40B4-BE49-F238E27FC236}">
                      <a16:creationId xmlns:a16="http://schemas.microsoft.com/office/drawing/2014/main" id="{ECE3D819-614C-4677-92C2-457CFFCCDE84}"/>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1" name="Line 80">
                  <a:extLst>
                    <a:ext uri="{FF2B5EF4-FFF2-40B4-BE49-F238E27FC236}">
                      <a16:creationId xmlns:a16="http://schemas.microsoft.com/office/drawing/2014/main" id="{6EAF2AC1-A9B7-4720-A725-61A0D6E7ED55}"/>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2" name="Freeform 81">
                  <a:extLst>
                    <a:ext uri="{FF2B5EF4-FFF2-40B4-BE49-F238E27FC236}">
                      <a16:creationId xmlns:a16="http://schemas.microsoft.com/office/drawing/2014/main" id="{46117078-BDB3-4EC0-9069-F4E46ABDD430}"/>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33" name="Freeform 82">
                  <a:extLst>
                    <a:ext uri="{FF2B5EF4-FFF2-40B4-BE49-F238E27FC236}">
                      <a16:creationId xmlns:a16="http://schemas.microsoft.com/office/drawing/2014/main" id="{112BC929-B501-4A2F-80EB-27837CC48497}"/>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97" name="Freeform 9">
                <a:extLst>
                  <a:ext uri="{FF2B5EF4-FFF2-40B4-BE49-F238E27FC236}">
                    <a16:creationId xmlns:a16="http://schemas.microsoft.com/office/drawing/2014/main" id="{E8E19F98-9687-4BC5-B16A-A04A7F99D967}"/>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dirty="0">
                  <a:solidFill>
                    <a:sysClr val="windowText" lastClr="000000"/>
                  </a:solidFill>
                  <a:latin typeface="Arial" panose="020B0604020202020204" pitchFamily="34" charset="0"/>
                </a:endParaRPr>
              </a:p>
            </p:txBody>
          </p:sp>
          <p:grpSp>
            <p:nvGrpSpPr>
              <p:cNvPr id="98" name="Group 97">
                <a:extLst>
                  <a:ext uri="{FF2B5EF4-FFF2-40B4-BE49-F238E27FC236}">
                    <a16:creationId xmlns:a16="http://schemas.microsoft.com/office/drawing/2014/main" id="{0A28E284-0082-49FC-9425-DC1EBCCB27AA}"/>
                  </a:ext>
                </a:extLst>
              </p:cNvPr>
              <p:cNvGrpSpPr/>
              <p:nvPr/>
            </p:nvGrpSpPr>
            <p:grpSpPr>
              <a:xfrm>
                <a:off x="9215069" y="5584958"/>
                <a:ext cx="425522" cy="707708"/>
                <a:chOff x="8895800" y="5547898"/>
                <a:chExt cx="425522" cy="707708"/>
              </a:xfrm>
            </p:grpSpPr>
            <p:sp>
              <p:nvSpPr>
                <p:cNvPr id="99" name="Freeform 5">
                  <a:extLst>
                    <a:ext uri="{FF2B5EF4-FFF2-40B4-BE49-F238E27FC236}">
                      <a16:creationId xmlns:a16="http://schemas.microsoft.com/office/drawing/2014/main" id="{B89A70D6-E12C-4CF3-84BB-0FC7F7CC586C}"/>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Arial" panose="020B0604020202020204" pitchFamily="34" charset="0"/>
                    <a:ea typeface=""/>
                    <a:cs typeface=""/>
                  </a:endParaRPr>
                </a:p>
              </p:txBody>
            </p:sp>
            <p:grpSp>
              <p:nvGrpSpPr>
                <p:cNvPr id="100" name="Group 99">
                  <a:extLst>
                    <a:ext uri="{FF2B5EF4-FFF2-40B4-BE49-F238E27FC236}">
                      <a16:creationId xmlns:a16="http://schemas.microsoft.com/office/drawing/2014/main" id="{E223B92F-751D-49BC-8FF2-BCF5E3F8A081}"/>
                    </a:ext>
                  </a:extLst>
                </p:cNvPr>
                <p:cNvGrpSpPr/>
                <p:nvPr/>
              </p:nvGrpSpPr>
              <p:grpSpPr>
                <a:xfrm>
                  <a:off x="8946602" y="5609873"/>
                  <a:ext cx="331138" cy="460693"/>
                  <a:chOff x="1778647" y="1301093"/>
                  <a:chExt cx="307813" cy="252387"/>
                </a:xfrm>
                <a:noFill/>
              </p:grpSpPr>
              <p:grpSp>
                <p:nvGrpSpPr>
                  <p:cNvPr id="101" name="Group 100">
                    <a:extLst>
                      <a:ext uri="{FF2B5EF4-FFF2-40B4-BE49-F238E27FC236}">
                        <a16:creationId xmlns:a16="http://schemas.microsoft.com/office/drawing/2014/main" id="{27F56597-C81B-49F3-B4EF-C3B615592C46}"/>
                      </a:ext>
                    </a:extLst>
                  </p:cNvPr>
                  <p:cNvGrpSpPr/>
                  <p:nvPr/>
                </p:nvGrpSpPr>
                <p:grpSpPr>
                  <a:xfrm>
                    <a:off x="1778647" y="1301093"/>
                    <a:ext cx="307813" cy="252387"/>
                    <a:chOff x="2107086" y="1452805"/>
                    <a:chExt cx="307813" cy="252387"/>
                  </a:xfrm>
                  <a:grpFill/>
                </p:grpSpPr>
                <p:sp>
                  <p:nvSpPr>
                    <p:cNvPr id="104" name="Rectangle 103">
                      <a:extLst>
                        <a:ext uri="{FF2B5EF4-FFF2-40B4-BE49-F238E27FC236}">
                          <a16:creationId xmlns:a16="http://schemas.microsoft.com/office/drawing/2014/main" id="{EE68883B-681A-4C4A-A7C6-F9F8C0957FC7}"/>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5" name="Rectangle 104">
                      <a:extLst>
                        <a:ext uri="{FF2B5EF4-FFF2-40B4-BE49-F238E27FC236}">
                          <a16:creationId xmlns:a16="http://schemas.microsoft.com/office/drawing/2014/main" id="{0C751E8B-6245-4062-B683-C483183E042B}"/>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6" name="Rectangle 105">
                      <a:extLst>
                        <a:ext uri="{FF2B5EF4-FFF2-40B4-BE49-F238E27FC236}">
                          <a16:creationId xmlns:a16="http://schemas.microsoft.com/office/drawing/2014/main" id="{40DA2497-B20E-4197-B394-E413D1AA5E5C}"/>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107" name="Rectangle 106">
                      <a:extLst>
                        <a:ext uri="{FF2B5EF4-FFF2-40B4-BE49-F238E27FC236}">
                          <a16:creationId xmlns:a16="http://schemas.microsoft.com/office/drawing/2014/main" id="{885D6819-0C82-4E44-9681-BF1F66899980}"/>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Arial" panose="020B0604020202020204" pitchFamily="34" charset="0"/>
                        <a:ea typeface="+mn-ea"/>
                        <a:cs typeface="+mn-cs"/>
                      </a:endParaRPr>
                    </a:p>
                  </p:txBody>
                </p:sp>
              </p:grpSp>
              <p:cxnSp>
                <p:nvCxnSpPr>
                  <p:cNvPr id="102" name="Straight Connector 101">
                    <a:extLst>
                      <a:ext uri="{FF2B5EF4-FFF2-40B4-BE49-F238E27FC236}">
                        <a16:creationId xmlns:a16="http://schemas.microsoft.com/office/drawing/2014/main" id="{4DA40289-2A25-4D50-8412-0260E770A9AD}"/>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103" name="Straight Connector 102">
                    <a:extLst>
                      <a:ext uri="{FF2B5EF4-FFF2-40B4-BE49-F238E27FC236}">
                        <a16:creationId xmlns:a16="http://schemas.microsoft.com/office/drawing/2014/main" id="{78C3B122-FF21-4B8D-BE05-443A1EAFB253}"/>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grpSp>
    </p:spTree>
    <p:extLst>
      <p:ext uri="{BB962C8B-B14F-4D97-AF65-F5344CB8AC3E}">
        <p14:creationId xmlns:p14="http://schemas.microsoft.com/office/powerpoint/2010/main" val="175173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8865C-EE5B-4EC6-A2AC-F30ED0031E71}"/>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Viewing Logs in Log Analytics</a:t>
            </a:r>
          </a:p>
        </p:txBody>
      </p:sp>
      <p:sp>
        <p:nvSpPr>
          <p:cNvPr id="3" name="Text Placeholder 2">
            <a:extLst>
              <a:ext uri="{FF2B5EF4-FFF2-40B4-BE49-F238E27FC236}">
                <a16:creationId xmlns:a16="http://schemas.microsoft.com/office/drawing/2014/main" id="{81292FA9-BB90-4905-9825-4C0B99AACE76}"/>
              </a:ext>
            </a:extLst>
          </p:cNvPr>
          <p:cNvSpPr>
            <a:spLocks noGrp="1"/>
          </p:cNvSpPr>
          <p:nvPr>
            <p:ph type="body" sz="quarter" idx="10"/>
          </p:nvPr>
        </p:nvSpPr>
        <p:spPr>
          <a:xfrm>
            <a:off x="269241" y="1600833"/>
            <a:ext cx="11655839" cy="5083443"/>
          </a:xfrm>
        </p:spPr>
        <p:txBody>
          <a:bodyPr/>
          <a:lstStyle/>
          <a:p>
            <a:r>
              <a:rPr lang="en-US" sz="1600" dirty="0"/>
              <a:t>Enable Logging</a:t>
            </a:r>
          </a:p>
          <a:p>
            <a:endParaRPr lang="en-US" sz="1600" b="0" dirty="0">
              <a:solidFill>
                <a:schemeClr val="tx1"/>
              </a:solidFill>
            </a:endParaRPr>
          </a:p>
          <a:p>
            <a:r>
              <a:rPr lang="en-US" sz="1600" b="0" dirty="0">
                <a:solidFill>
                  <a:schemeClr val="tx1"/>
                </a:solidFill>
              </a:rPr>
              <a:t>Diagnostic Logs for Azure Services are opt-in. You should first enable logging (using the Portal, CLI or PowerShell). </a:t>
            </a:r>
          </a:p>
          <a:p>
            <a:endParaRPr lang="en-US" sz="1600" b="0" dirty="0">
              <a:solidFill>
                <a:schemeClr val="tx1"/>
              </a:solidFill>
            </a:endParaRPr>
          </a:p>
          <a:p>
            <a:r>
              <a:rPr lang="en-US" sz="1600" b="0" dirty="0">
                <a:solidFill>
                  <a:schemeClr val="tx1"/>
                </a:solidFill>
              </a:rPr>
              <a:t>Logs take, on average, about two hours to be made available.</a:t>
            </a:r>
          </a:p>
          <a:p>
            <a:endParaRPr lang="en-US" sz="1600" dirty="0"/>
          </a:p>
          <a:p>
            <a:r>
              <a:rPr lang="en-US" sz="1600" dirty="0"/>
              <a:t>Log Analytics</a:t>
            </a:r>
          </a:p>
          <a:p>
            <a:endParaRPr lang="en-US" sz="1600" b="0" dirty="0">
              <a:solidFill>
                <a:schemeClr val="tx1"/>
              </a:solidFill>
            </a:endParaRPr>
          </a:p>
          <a:p>
            <a:r>
              <a:rPr lang="en-US" sz="1600" b="0" dirty="0">
                <a:solidFill>
                  <a:schemeClr val="tx1"/>
                </a:solidFill>
              </a:rPr>
              <a:t>If you selected the </a:t>
            </a:r>
            <a:r>
              <a:rPr lang="en-US" sz="1600" dirty="0">
                <a:solidFill>
                  <a:schemeClr val="tx1"/>
                </a:solidFill>
              </a:rPr>
              <a:t>Send to Log Analytics </a:t>
            </a:r>
            <a:r>
              <a:rPr lang="en-US" sz="1600" b="0" dirty="0">
                <a:solidFill>
                  <a:schemeClr val="tx1"/>
                </a:solidFill>
              </a:rPr>
              <a:t>option when you turned on diagnostic logging, diagnostic data from your collection is forwarded to Log Analytics.</a:t>
            </a:r>
          </a:p>
          <a:p>
            <a:endParaRPr lang="en-US" sz="1600" b="0" dirty="0">
              <a:solidFill>
                <a:schemeClr val="tx1"/>
              </a:solidFill>
            </a:endParaRPr>
          </a:p>
          <a:p>
            <a:r>
              <a:rPr lang="en-US" sz="1600" b="0" dirty="0">
                <a:solidFill>
                  <a:schemeClr val="tx1"/>
                </a:solidFill>
              </a:rPr>
              <a:t>From within the Log Analytics portal experience, you can:</a:t>
            </a:r>
          </a:p>
          <a:p>
            <a:pPr marL="285750" indent="-285750">
              <a:buFont typeface="Arial" panose="020B0604020202020204" pitchFamily="34" charset="0"/>
              <a:buChar char="•"/>
            </a:pPr>
            <a:r>
              <a:rPr lang="en-US" sz="1600" b="0" dirty="0">
                <a:solidFill>
                  <a:schemeClr val="tx1"/>
                </a:solidFill>
              </a:rPr>
              <a:t>Search logs using the expanded Log Analytics query language</a:t>
            </a:r>
          </a:p>
          <a:p>
            <a:pPr marL="285750" indent="-285750">
              <a:buFont typeface="Arial" panose="020B0604020202020204" pitchFamily="34" charset="0"/>
              <a:buChar char="•"/>
            </a:pPr>
            <a:r>
              <a:rPr lang="en-US" sz="1600" b="0" dirty="0">
                <a:solidFill>
                  <a:schemeClr val="tx1"/>
                </a:solidFill>
              </a:rPr>
              <a:t>Visualize the results of a query as a graph</a:t>
            </a:r>
          </a:p>
          <a:p>
            <a:pPr marL="285750" indent="-285750">
              <a:buFont typeface="Arial" panose="020B0604020202020204" pitchFamily="34" charset="0"/>
              <a:buChar char="•"/>
            </a:pPr>
            <a:r>
              <a:rPr lang="en-US" sz="1600" b="0" dirty="0">
                <a:solidFill>
                  <a:schemeClr val="tx1"/>
                </a:solidFill>
              </a:rPr>
              <a:t>Pin a graph visualization of a query to your Azure portal dashboard</a:t>
            </a:r>
          </a:p>
        </p:txBody>
      </p:sp>
    </p:spTree>
    <p:extLst>
      <p:ext uri="{BB962C8B-B14F-4D97-AF65-F5344CB8AC3E}">
        <p14:creationId xmlns:p14="http://schemas.microsoft.com/office/powerpoint/2010/main" val="697878697"/>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8911E-301D-4EF7-BFB8-C1DF97DD244E}"/>
              </a:ext>
            </a:extLst>
          </p:cNvPr>
          <p:cNvSpPr>
            <a:spLocks noGrp="1"/>
          </p:cNvSpPr>
          <p:nvPr>
            <p:ph type="title"/>
          </p:nvPr>
        </p:nvSpPr>
        <p:spPr/>
        <p:txBody>
          <a:bodyPr/>
          <a:lstStyle/>
          <a:p>
            <a:r>
              <a:rPr lang="en-US"/>
              <a:t>Viewing Logs in Log Analytics</a:t>
            </a:r>
          </a:p>
        </p:txBody>
      </p:sp>
    </p:spTree>
    <p:extLst>
      <p:ext uri="{BB962C8B-B14F-4D97-AF65-F5344CB8AC3E}">
        <p14:creationId xmlns:p14="http://schemas.microsoft.com/office/powerpoint/2010/main" val="2778058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2400-F3E8-4361-8662-D9823A9C89AF}"/>
              </a:ext>
            </a:extLst>
          </p:cNvPr>
          <p:cNvSpPr>
            <a:spLocks noGrp="1"/>
          </p:cNvSpPr>
          <p:nvPr>
            <p:ph type="title"/>
          </p:nvPr>
        </p:nvSpPr>
        <p:spPr/>
        <p:txBody>
          <a:bodyPr>
            <a:normAutofit fontScale="90000"/>
          </a:bodyPr>
          <a:lstStyle/>
          <a:p>
            <a:r>
              <a:rPr lang="en-US" dirty="0">
                <a:latin typeface="Arial" panose="020B0604020202020204" pitchFamily="34" charset="0"/>
                <a:cs typeface="Arial" panose="020B0604020202020204" pitchFamily="34" charset="0"/>
              </a:rPr>
              <a:t>Hands-On Exercise</a:t>
            </a:r>
            <a:br>
              <a:rPr lang="en-US" dirty="0"/>
            </a:br>
            <a:br>
              <a:rPr lang="en-US" dirty="0"/>
            </a:br>
            <a:r>
              <a:rPr lang="en-US" sz="2400" dirty="0"/>
              <a:t>Troubleshooting Failed and RATE LIMITED Requests</a:t>
            </a:r>
            <a:endParaRPr lang="en-US" dirty="0"/>
          </a:p>
        </p:txBody>
      </p:sp>
      <p:sp>
        <p:nvSpPr>
          <p:cNvPr id="3" name="Text Placeholder 4">
            <a:extLst>
              <a:ext uri="{FF2B5EF4-FFF2-40B4-BE49-F238E27FC236}">
                <a16:creationId xmlns:a16="http://schemas.microsoft.com/office/drawing/2014/main" id="{8E9EE95C-908F-47B2-9A6F-23AA2FFAE500}"/>
              </a:ext>
            </a:extLst>
          </p:cNvPr>
          <p:cNvSpPr txBox="1">
            <a:spLocks/>
          </p:cNvSpPr>
          <p:nvPr/>
        </p:nvSpPr>
        <p:spPr>
          <a:xfrm>
            <a:off x="7450184" y="685800"/>
            <a:ext cx="3657600" cy="5486400"/>
          </a:xfrm>
          <a:prstGeom prst="rect">
            <a:avLst/>
          </a:prstGeom>
        </p:spPr>
        <p:txBody>
          <a:bodyPr vert="horz" wrap="square" lIns="146304" tIns="91440" rIns="146304" bIns="91440" rtlCol="0" anchor="t">
            <a:no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a:t>Tasks:</a:t>
            </a:r>
          </a:p>
          <a:p>
            <a:pPr marL="457200" indent="-457200">
              <a:lnSpc>
                <a:spcPct val="150000"/>
              </a:lnSpc>
              <a:buFont typeface="+mj-lt"/>
              <a:buAutoNum type="arabicPeriod"/>
            </a:pPr>
            <a:r>
              <a:rPr lang="en-US"/>
              <a:t>Simulate a Usage Spike in Requests</a:t>
            </a:r>
          </a:p>
          <a:p>
            <a:pPr marL="457200" indent="-457200">
              <a:lnSpc>
                <a:spcPct val="150000"/>
              </a:lnSpc>
              <a:buFont typeface="+mj-lt"/>
              <a:buAutoNum type="arabicPeriod"/>
            </a:pPr>
            <a:r>
              <a:rPr lang="en-US"/>
              <a:t>View Response Metadata</a:t>
            </a:r>
          </a:p>
          <a:p>
            <a:pPr marL="457200" indent="-457200">
              <a:lnSpc>
                <a:spcPct val="150000"/>
              </a:lnSpc>
              <a:buFont typeface="+mj-lt"/>
              <a:buAutoNum type="arabicPeriod"/>
            </a:pPr>
            <a:r>
              <a:rPr lang="en-US"/>
              <a:t>Third exercise task</a:t>
            </a:r>
          </a:p>
        </p:txBody>
      </p:sp>
    </p:spTree>
    <p:extLst>
      <p:ext uri="{BB962C8B-B14F-4D97-AF65-F5344CB8AC3E}">
        <p14:creationId xmlns:p14="http://schemas.microsoft.com/office/powerpoint/2010/main" val="4241354576"/>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19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505050"/>
                    </a:solidFill>
                    <a:effectLst/>
                    <a:uLnTx/>
                    <a:uFillTx/>
                    <a:latin typeface="Arial" panose="020B0604020202020204" pitchFamily="34" charset="0"/>
                    <a:ea typeface="+mn-ea"/>
                    <a:cs typeface="Arial" panose="020B0604020202020204" pitchFamily="34" charset="0"/>
                  </a:rPr>
                  <a:t>Sproc</a:t>
                </a: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44" name="TextBox 43">
            <a:extLst>
              <a:ext uri="{FF2B5EF4-FFF2-40B4-BE49-F238E27FC236}">
                <a16:creationId xmlns:a16="http://schemas.microsoft.com/office/drawing/2014/main" id="{00DFDC14-BB54-47B1-B429-4567899DCB1C}"/>
              </a:ext>
            </a:extLst>
          </p:cNvPr>
          <p:cNvSpPr txBox="1"/>
          <p:nvPr/>
        </p:nvSpPr>
        <p:spPr>
          <a:xfrm>
            <a:off x="4105225" y="3070226"/>
            <a:ext cx="7952708" cy="11818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Associate stored procedures, triggers, UDF with container</a:t>
            </a:r>
          </a:p>
        </p:txBody>
      </p:sp>
    </p:spTree>
    <p:extLst>
      <p:ext uri="{BB962C8B-B14F-4D97-AF65-F5344CB8AC3E}">
        <p14:creationId xmlns:p14="http://schemas.microsoft.com/office/powerpoint/2010/main" val="957431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D86A62CC-E6B4-49F1-B710-E92B4B607602}"/>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System Internals</a:t>
            </a:r>
            <a:endParaRPr lang="en-US" dirty="0"/>
          </a:p>
        </p:txBody>
      </p:sp>
    </p:spTree>
    <p:extLst>
      <p:ext uri="{BB962C8B-B14F-4D97-AF65-F5344CB8AC3E}">
        <p14:creationId xmlns:p14="http://schemas.microsoft.com/office/powerpoint/2010/main" val="1932790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Flowchart: Document 152"/>
          <p:cNvSpPr/>
          <p:nvPr/>
        </p:nvSpPr>
        <p:spPr>
          <a:xfrm>
            <a:off x="2476500" y="40386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4" name="Flowchart: Document 153"/>
          <p:cNvSpPr/>
          <p:nvPr/>
        </p:nvSpPr>
        <p:spPr>
          <a:xfrm>
            <a:off x="2552700" y="41148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5" name="Flowchart: Document 154"/>
          <p:cNvSpPr/>
          <p:nvPr/>
        </p:nvSpPr>
        <p:spPr>
          <a:xfrm>
            <a:off x="2628900" y="41910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a:t>
            </a:r>
          </a:p>
        </p:txBody>
      </p:sp>
      <p:sp>
        <p:nvSpPr>
          <p:cNvPr id="156" name="Flowchart: Document 155"/>
          <p:cNvSpPr/>
          <p:nvPr/>
        </p:nvSpPr>
        <p:spPr>
          <a:xfrm>
            <a:off x="2705100" y="4267200"/>
            <a:ext cx="1276775" cy="410356"/>
          </a:xfrm>
          <a:prstGeom prst="flowChartDocument">
            <a:avLst/>
          </a:prstGeom>
          <a:solidFill>
            <a:schemeClr val="accent5">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latin typeface="Arial" panose="020B0604020202020204" pitchFamily="34" charset="0"/>
                <a:cs typeface="Arial" panose="020B0604020202020204" pitchFamily="34" charset="0"/>
              </a:rPr>
              <a:t>Containers</a:t>
            </a:r>
          </a:p>
        </p:txBody>
      </p:sp>
      <p:sp>
        <p:nvSpPr>
          <p:cNvPr id="157" name="TextBox 156"/>
          <p:cNvSpPr txBox="1"/>
          <p:nvPr/>
        </p:nvSpPr>
        <p:spPr>
          <a:xfrm>
            <a:off x="2768464" y="3085867"/>
            <a:ext cx="1315291"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Collections</a:t>
            </a:r>
          </a:p>
        </p:txBody>
      </p:sp>
      <p:sp>
        <p:nvSpPr>
          <p:cNvPr id="158" name="TextBox 157"/>
          <p:cNvSpPr txBox="1"/>
          <p:nvPr/>
        </p:nvSpPr>
        <p:spPr>
          <a:xfrm>
            <a:off x="1645854" y="3113308"/>
            <a:ext cx="992440" cy="369332"/>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Tables</a:t>
            </a:r>
            <a:endParaRPr lang="en-US" sz="2200" dirty="0">
              <a:latin typeface="Arial" panose="020B0604020202020204" pitchFamily="34" charset="0"/>
              <a:cs typeface="Arial" panose="020B0604020202020204" pitchFamily="34" charset="0"/>
            </a:endParaRPr>
          </a:p>
        </p:txBody>
      </p:sp>
      <p:sp>
        <p:nvSpPr>
          <p:cNvPr id="159" name="TextBox 158"/>
          <p:cNvSpPr txBox="1"/>
          <p:nvPr/>
        </p:nvSpPr>
        <p:spPr>
          <a:xfrm>
            <a:off x="4120308" y="3096742"/>
            <a:ext cx="900548" cy="646331"/>
          </a:xfrm>
          <a:prstGeom prst="rect">
            <a:avLst/>
          </a:prstGeom>
          <a:noFill/>
          <a:ln>
            <a:noFill/>
          </a:ln>
        </p:spPr>
        <p:txBody>
          <a:bodyPr wrap="square" rtlCol="0">
            <a:spAutoFit/>
          </a:bodyPr>
          <a:lstStyle/>
          <a:p>
            <a:r>
              <a:rPr lang="en-US" dirty="0">
                <a:latin typeface="Arial" panose="020B0604020202020204" pitchFamily="34" charset="0"/>
                <a:cs typeface="Arial" panose="020B0604020202020204" pitchFamily="34" charset="0"/>
              </a:rPr>
              <a:t>Graphs</a:t>
            </a:r>
          </a:p>
        </p:txBody>
      </p:sp>
      <p:grpSp>
        <p:nvGrpSpPr>
          <p:cNvPr id="160" name="Group 159"/>
          <p:cNvGrpSpPr/>
          <p:nvPr/>
        </p:nvGrpSpPr>
        <p:grpSpPr>
          <a:xfrm>
            <a:off x="3100119" y="2537384"/>
            <a:ext cx="495957" cy="602954"/>
            <a:chOff x="1345497" y="1522604"/>
            <a:chExt cx="596149" cy="700081"/>
          </a:xfrm>
          <a:solidFill>
            <a:schemeClr val="accent2">
              <a:lumMod val="60000"/>
              <a:lumOff val="40000"/>
            </a:schemeClr>
          </a:solidFill>
        </p:grpSpPr>
        <p:pic>
          <p:nvPicPr>
            <p:cNvPr id="162" name="Picture 161"/>
            <p:cNvPicPr>
              <a:picLocks noChangeAspect="1"/>
            </p:cNvPicPr>
            <p:nvPr/>
          </p:nvPicPr>
          <p:blipFill>
            <a:blip r:embed="rId4"/>
            <a:stretch>
              <a:fillRect/>
            </a:stretch>
          </p:blipFill>
          <p:spPr>
            <a:xfrm>
              <a:off x="1345497" y="1522604"/>
              <a:ext cx="459514" cy="560559"/>
            </a:xfrm>
            <a:prstGeom prst="rect">
              <a:avLst/>
            </a:prstGeom>
            <a:grpFill/>
          </p:spPr>
        </p:pic>
        <p:pic>
          <p:nvPicPr>
            <p:cNvPr id="163" name="Picture 162"/>
            <p:cNvPicPr>
              <a:picLocks noChangeAspect="1"/>
            </p:cNvPicPr>
            <p:nvPr/>
          </p:nvPicPr>
          <p:blipFill>
            <a:blip r:embed="rId4"/>
            <a:stretch>
              <a:fillRect/>
            </a:stretch>
          </p:blipFill>
          <p:spPr>
            <a:xfrm>
              <a:off x="1408559" y="1593808"/>
              <a:ext cx="459514" cy="560559"/>
            </a:xfrm>
            <a:prstGeom prst="rect">
              <a:avLst/>
            </a:prstGeom>
            <a:grpFill/>
          </p:spPr>
        </p:pic>
        <p:pic>
          <p:nvPicPr>
            <p:cNvPr id="164" name="Picture 163"/>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65" name="Group 164"/>
          <p:cNvGrpSpPr/>
          <p:nvPr/>
        </p:nvGrpSpPr>
        <p:grpSpPr>
          <a:xfrm>
            <a:off x="4313238" y="2483651"/>
            <a:ext cx="477293" cy="647402"/>
            <a:chOff x="2707640" y="3871118"/>
            <a:chExt cx="529298" cy="639523"/>
          </a:xfrm>
          <a:solidFill>
            <a:schemeClr val="accent4">
              <a:lumMod val="40000"/>
              <a:lumOff val="60000"/>
            </a:schemeClr>
          </a:solidFill>
        </p:grpSpPr>
        <p:grpSp>
          <p:nvGrpSpPr>
            <p:cNvPr id="166" name="Group 165"/>
            <p:cNvGrpSpPr/>
            <p:nvPr/>
          </p:nvGrpSpPr>
          <p:grpSpPr>
            <a:xfrm>
              <a:off x="2707640" y="3871118"/>
              <a:ext cx="529298" cy="639523"/>
              <a:chOff x="1345497" y="1522604"/>
              <a:chExt cx="596149" cy="700081"/>
            </a:xfrm>
            <a:grpFill/>
          </p:grpSpPr>
          <p:pic>
            <p:nvPicPr>
              <p:cNvPr id="168" name="Picture 167"/>
              <p:cNvPicPr>
                <a:picLocks noChangeAspect="1"/>
              </p:cNvPicPr>
              <p:nvPr/>
            </p:nvPicPr>
            <p:blipFill>
              <a:blip r:embed="rId4"/>
              <a:stretch>
                <a:fillRect/>
              </a:stretch>
            </p:blipFill>
            <p:spPr>
              <a:xfrm>
                <a:off x="1345497" y="1522604"/>
                <a:ext cx="459514" cy="560559"/>
              </a:xfrm>
              <a:prstGeom prst="rect">
                <a:avLst/>
              </a:prstGeom>
              <a:grpFill/>
            </p:spPr>
          </p:pic>
          <p:pic>
            <p:nvPicPr>
              <p:cNvPr id="169" name="Picture 168"/>
              <p:cNvPicPr>
                <a:picLocks noChangeAspect="1"/>
              </p:cNvPicPr>
              <p:nvPr/>
            </p:nvPicPr>
            <p:blipFill>
              <a:blip r:embed="rId4"/>
              <a:stretch>
                <a:fillRect/>
              </a:stretch>
            </p:blipFill>
            <p:spPr>
              <a:xfrm>
                <a:off x="1408559" y="1593808"/>
                <a:ext cx="459514" cy="560559"/>
              </a:xfrm>
              <a:prstGeom prst="rect">
                <a:avLst/>
              </a:prstGeom>
              <a:grpFill/>
            </p:spPr>
          </p:pic>
          <p:pic>
            <p:nvPicPr>
              <p:cNvPr id="170" name="Picture 169"/>
              <p:cNvPicPr>
                <a:picLocks noChangeAspect="1"/>
              </p:cNvPicPr>
              <p:nvPr/>
            </p:nvPicPr>
            <p:blipFill>
              <a:blip r:embed="rId4"/>
              <a:stretch>
                <a:fillRect/>
              </a:stretch>
            </p:blipFill>
            <p:spPr>
              <a:xfrm>
                <a:off x="1482132" y="1662126"/>
                <a:ext cx="459514" cy="560559"/>
              </a:xfrm>
              <a:prstGeom prst="rect">
                <a:avLst/>
              </a:prstGeom>
              <a:grpFill/>
              <a:ln w="3175">
                <a:noFill/>
              </a:ln>
            </p:spPr>
          </p:pic>
        </p:grpSp>
        <p:pic>
          <p:nvPicPr>
            <p:cNvPr id="167" name="Picture 166"/>
            <p:cNvPicPr>
              <a:picLocks noChangeAspect="1"/>
            </p:cNvPicPr>
            <p:nvPr/>
          </p:nvPicPr>
          <p:blipFill>
            <a:blip r:embed="rId5"/>
            <a:stretch>
              <a:fillRect/>
            </a:stretch>
          </p:blipFill>
          <p:spPr>
            <a:xfrm>
              <a:off x="2888445" y="4116672"/>
              <a:ext cx="298935" cy="302442"/>
            </a:xfrm>
            <a:prstGeom prst="rect">
              <a:avLst/>
            </a:prstGeom>
            <a:grpFill/>
          </p:spPr>
        </p:pic>
      </p:grpSp>
      <p:grpSp>
        <p:nvGrpSpPr>
          <p:cNvPr id="171" name="Group 170"/>
          <p:cNvGrpSpPr/>
          <p:nvPr/>
        </p:nvGrpSpPr>
        <p:grpSpPr>
          <a:xfrm>
            <a:off x="1755145" y="2561620"/>
            <a:ext cx="566603" cy="569433"/>
            <a:chOff x="2624230" y="1291099"/>
            <a:chExt cx="529298" cy="639523"/>
          </a:xfrm>
          <a:solidFill>
            <a:srgbClr val="92D050"/>
          </a:solidFill>
        </p:grpSpPr>
        <p:grpSp>
          <p:nvGrpSpPr>
            <p:cNvPr id="172" name="Group 171"/>
            <p:cNvGrpSpPr/>
            <p:nvPr/>
          </p:nvGrpSpPr>
          <p:grpSpPr>
            <a:xfrm>
              <a:off x="2624230" y="1291099"/>
              <a:ext cx="529298" cy="639523"/>
              <a:chOff x="2624230" y="1291099"/>
              <a:chExt cx="529298" cy="639523"/>
            </a:xfrm>
            <a:grpFill/>
          </p:grpSpPr>
          <p:grpSp>
            <p:nvGrpSpPr>
              <p:cNvPr id="176" name="Group 175"/>
              <p:cNvGrpSpPr/>
              <p:nvPr/>
            </p:nvGrpSpPr>
            <p:grpSpPr>
              <a:xfrm>
                <a:off x="2624230" y="1291099"/>
                <a:ext cx="529298" cy="639523"/>
                <a:chOff x="1345497" y="1522604"/>
                <a:chExt cx="596149" cy="700081"/>
              </a:xfrm>
              <a:grpFill/>
            </p:grpSpPr>
            <p:pic>
              <p:nvPicPr>
                <p:cNvPr id="180" name="Picture 179"/>
                <p:cNvPicPr>
                  <a:picLocks noChangeAspect="1"/>
                </p:cNvPicPr>
                <p:nvPr/>
              </p:nvPicPr>
              <p:blipFill>
                <a:blip r:embed="rId4"/>
                <a:stretch>
                  <a:fillRect/>
                </a:stretch>
              </p:blipFill>
              <p:spPr>
                <a:xfrm>
                  <a:off x="1345497" y="1522604"/>
                  <a:ext cx="459514" cy="560559"/>
                </a:xfrm>
                <a:prstGeom prst="rect">
                  <a:avLst/>
                </a:prstGeom>
                <a:grpFill/>
              </p:spPr>
            </p:pic>
            <p:pic>
              <p:nvPicPr>
                <p:cNvPr id="181" name="Picture 180"/>
                <p:cNvPicPr>
                  <a:picLocks noChangeAspect="1"/>
                </p:cNvPicPr>
                <p:nvPr/>
              </p:nvPicPr>
              <p:blipFill>
                <a:blip r:embed="rId4"/>
                <a:stretch>
                  <a:fillRect/>
                </a:stretch>
              </p:blipFill>
              <p:spPr>
                <a:xfrm>
                  <a:off x="1408559" y="1593808"/>
                  <a:ext cx="459514" cy="560559"/>
                </a:xfrm>
                <a:prstGeom prst="rect">
                  <a:avLst/>
                </a:prstGeom>
                <a:grpFill/>
              </p:spPr>
            </p:pic>
            <p:pic>
              <p:nvPicPr>
                <p:cNvPr id="182" name="Picture 181"/>
                <p:cNvPicPr>
                  <a:picLocks noChangeAspect="1"/>
                </p:cNvPicPr>
                <p:nvPr/>
              </p:nvPicPr>
              <p:blipFill>
                <a:blip r:embed="rId4"/>
                <a:stretch>
                  <a:fillRect/>
                </a:stretch>
              </p:blipFill>
              <p:spPr>
                <a:xfrm>
                  <a:off x="1482132" y="1662126"/>
                  <a:ext cx="459514" cy="560559"/>
                </a:xfrm>
                <a:prstGeom prst="rect">
                  <a:avLst/>
                </a:prstGeom>
                <a:grpFill/>
                <a:ln w="3175">
                  <a:noFill/>
                </a:ln>
              </p:spPr>
            </p:pic>
          </p:grpSp>
          <p:grpSp>
            <p:nvGrpSpPr>
              <p:cNvPr id="177" name="Group 176"/>
              <p:cNvGrpSpPr/>
              <p:nvPr/>
            </p:nvGrpSpPr>
            <p:grpSpPr>
              <a:xfrm>
                <a:off x="2809635" y="1532333"/>
                <a:ext cx="275408" cy="347520"/>
                <a:chOff x="2809635" y="1532333"/>
                <a:chExt cx="275408" cy="347520"/>
              </a:xfrm>
              <a:grpFill/>
            </p:grpSpPr>
            <p:sp>
              <p:nvSpPr>
                <p:cNvPr id="178" name="Rectangle: Rounded Corners 232"/>
                <p:cNvSpPr/>
                <p:nvPr/>
              </p:nvSpPr>
              <p:spPr>
                <a:xfrm>
                  <a:off x="2809635" y="1532333"/>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sp>
              <p:nvSpPr>
                <p:cNvPr id="179" name="Rectangle: Rounded Corners 233"/>
                <p:cNvSpPr/>
                <p:nvPr/>
              </p:nvSpPr>
              <p:spPr>
                <a:xfrm>
                  <a:off x="2886954" y="1569660"/>
                  <a:ext cx="198089" cy="310193"/>
                </a:xfrm>
                <a:prstGeom prst="roundRect">
                  <a:avLst>
                    <a:gd name="adj" fmla="val 0"/>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endParaRPr>
                </a:p>
              </p:txBody>
            </p:sp>
          </p:grpSp>
        </p:grpSp>
        <p:pic>
          <p:nvPicPr>
            <p:cNvPr id="173" name="Picture 172"/>
            <p:cNvPicPr>
              <a:picLocks noChangeAspect="1"/>
            </p:cNvPicPr>
            <p:nvPr/>
          </p:nvPicPr>
          <p:blipFill>
            <a:blip r:embed="rId6"/>
            <a:stretch>
              <a:fillRect/>
            </a:stretch>
          </p:blipFill>
          <p:spPr>
            <a:xfrm>
              <a:off x="2795295" y="1550332"/>
              <a:ext cx="309874" cy="136492"/>
            </a:xfrm>
            <a:prstGeom prst="rect">
              <a:avLst/>
            </a:prstGeom>
            <a:grpFill/>
          </p:spPr>
        </p:pic>
        <p:pic>
          <p:nvPicPr>
            <p:cNvPr id="174" name="Picture 173"/>
            <p:cNvPicPr>
              <a:picLocks noChangeAspect="1"/>
            </p:cNvPicPr>
            <p:nvPr/>
          </p:nvPicPr>
          <p:blipFill>
            <a:blip r:embed="rId6"/>
            <a:stretch>
              <a:fillRect/>
            </a:stretch>
          </p:blipFill>
          <p:spPr>
            <a:xfrm>
              <a:off x="2797939" y="1657523"/>
              <a:ext cx="309874" cy="136492"/>
            </a:xfrm>
            <a:prstGeom prst="rect">
              <a:avLst/>
            </a:prstGeom>
            <a:grpFill/>
          </p:spPr>
        </p:pic>
        <p:pic>
          <p:nvPicPr>
            <p:cNvPr id="175" name="Picture 174"/>
            <p:cNvPicPr>
              <a:picLocks noChangeAspect="1"/>
            </p:cNvPicPr>
            <p:nvPr/>
          </p:nvPicPr>
          <p:blipFill>
            <a:blip r:embed="rId6"/>
            <a:stretch>
              <a:fillRect/>
            </a:stretch>
          </p:blipFill>
          <p:spPr>
            <a:xfrm>
              <a:off x="2797939" y="1764714"/>
              <a:ext cx="309874" cy="136492"/>
            </a:xfrm>
            <a:prstGeom prst="rect">
              <a:avLst/>
            </a:prstGeom>
            <a:grpFill/>
          </p:spPr>
        </p:pic>
      </p:grpSp>
      <p:sp>
        <p:nvSpPr>
          <p:cNvPr id="7" name="Down Arrow 6"/>
          <p:cNvSpPr/>
          <p:nvPr/>
        </p:nvSpPr>
        <p:spPr>
          <a:xfrm rot="1800350">
            <a:off x="3996965" y="3483519"/>
            <a:ext cx="332023" cy="5558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3" name="Down Arrow 182"/>
          <p:cNvSpPr/>
          <p:nvPr/>
        </p:nvSpPr>
        <p:spPr>
          <a:xfrm>
            <a:off x="3119883" y="3490077"/>
            <a:ext cx="393639" cy="5225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4" name="Down Arrow 183"/>
          <p:cNvSpPr/>
          <p:nvPr/>
        </p:nvSpPr>
        <p:spPr>
          <a:xfrm rot="19981856">
            <a:off x="2126895" y="3448681"/>
            <a:ext cx="404453" cy="5271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nvGrpSpPr>
          <p:cNvPr id="221" name="Group 220"/>
          <p:cNvGrpSpPr/>
          <p:nvPr/>
        </p:nvGrpSpPr>
        <p:grpSpPr>
          <a:xfrm>
            <a:off x="676958" y="5373223"/>
            <a:ext cx="785985" cy="685800"/>
            <a:chOff x="468086" y="2406098"/>
            <a:chExt cx="1110063" cy="1019598"/>
          </a:xfrm>
          <a:solidFill>
            <a:schemeClr val="accent1">
              <a:lumMod val="40000"/>
              <a:lumOff val="60000"/>
            </a:schemeClr>
          </a:solidFill>
        </p:grpSpPr>
        <p:sp>
          <p:nvSpPr>
            <p:cNvPr id="222" name="Oval 221"/>
            <p:cNvSpPr/>
            <p:nvPr/>
          </p:nvSpPr>
          <p:spPr>
            <a:xfrm>
              <a:off x="468086" y="2406098"/>
              <a:ext cx="1110063" cy="1019598"/>
            </a:xfrm>
            <a:prstGeom prst="ellipse">
              <a:avLst/>
            </a:prstGeom>
            <a:solidFill>
              <a:srgbClr val="00B0F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23" name="Rectangle 222"/>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4" name="Rectangle 223"/>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5" name="Rectangle 22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26" name="Rectangle 225"/>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27" name="Curved Connector 226"/>
            <p:cNvCxnSpPr>
              <a:stCxn id="224" idx="3"/>
              <a:endCxn id="226"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8" name="Curved Connector 227"/>
            <p:cNvCxnSpPr>
              <a:endCxn id="223"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p:cNvCxnSpPr>
              <a:stCxn id="224" idx="3"/>
              <a:endCxn id="22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30" name="Group 229"/>
          <p:cNvGrpSpPr/>
          <p:nvPr/>
        </p:nvGrpSpPr>
        <p:grpSpPr>
          <a:xfrm>
            <a:off x="1603570" y="5349602"/>
            <a:ext cx="785985" cy="685800"/>
            <a:chOff x="468086" y="2406098"/>
            <a:chExt cx="1110063" cy="1019598"/>
          </a:xfrm>
          <a:solidFill>
            <a:schemeClr val="accent1">
              <a:lumMod val="40000"/>
              <a:lumOff val="60000"/>
            </a:schemeClr>
          </a:solidFill>
        </p:grpSpPr>
        <p:sp>
          <p:nvSpPr>
            <p:cNvPr id="231" name="Oval 230"/>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32" name="Rectangle 23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6" name="Rectangle 23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7" name="Rectangle 23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38" name="Rectangle 23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0" name="Curved Connector 239"/>
            <p:cNvCxnSpPr>
              <a:stCxn id="236" idx="3"/>
              <a:endCxn id="23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41" name="Curved Connector 240"/>
            <p:cNvCxnSpPr>
              <a:endCxn id="23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p:cNvCxnSpPr>
              <a:stCxn id="236" idx="3"/>
              <a:endCxn id="23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43" name="Group 242"/>
          <p:cNvGrpSpPr/>
          <p:nvPr/>
        </p:nvGrpSpPr>
        <p:grpSpPr>
          <a:xfrm>
            <a:off x="2520532" y="5340461"/>
            <a:ext cx="785985" cy="685800"/>
            <a:chOff x="468086" y="2406098"/>
            <a:chExt cx="1110063" cy="1019598"/>
          </a:xfrm>
          <a:solidFill>
            <a:schemeClr val="accent1">
              <a:lumMod val="40000"/>
              <a:lumOff val="60000"/>
            </a:schemeClr>
          </a:solidFill>
        </p:grpSpPr>
        <p:sp>
          <p:nvSpPr>
            <p:cNvPr id="244" name="Oval 243"/>
            <p:cNvSpPr/>
            <p:nvPr/>
          </p:nvSpPr>
          <p:spPr>
            <a:xfrm>
              <a:off x="468086" y="2406098"/>
              <a:ext cx="1110063" cy="1019598"/>
            </a:xfrm>
            <a:prstGeom prst="ellipse">
              <a:avLst/>
            </a:prstGeom>
            <a:solidFill>
              <a:schemeClr val="accent1">
                <a:lumMod val="40000"/>
                <a:lumOff val="6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45" name="Rectangle 244"/>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6" name="Rectangle 245"/>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7" name="Rectangle 246"/>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48" name="Rectangle 24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49" name="Curved Connector 248"/>
            <p:cNvCxnSpPr>
              <a:stCxn id="246" idx="3"/>
              <a:endCxn id="24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50" name="Curved Connector 249"/>
            <p:cNvCxnSpPr>
              <a:endCxn id="245"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p:cNvCxnSpPr>
              <a:stCxn id="246" idx="3"/>
              <a:endCxn id="247"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55" name="Group 254"/>
          <p:cNvGrpSpPr/>
          <p:nvPr/>
        </p:nvGrpSpPr>
        <p:grpSpPr>
          <a:xfrm>
            <a:off x="3452056" y="5317058"/>
            <a:ext cx="785985" cy="685800"/>
            <a:chOff x="468086" y="2406098"/>
            <a:chExt cx="1110063" cy="1019598"/>
          </a:xfrm>
          <a:solidFill>
            <a:schemeClr val="accent1">
              <a:lumMod val="40000"/>
              <a:lumOff val="60000"/>
            </a:schemeClr>
          </a:solidFill>
        </p:grpSpPr>
        <p:sp>
          <p:nvSpPr>
            <p:cNvPr id="258" name="Oval 257"/>
            <p:cNvSpPr/>
            <p:nvPr/>
          </p:nvSpPr>
          <p:spPr>
            <a:xfrm>
              <a:off x="468086" y="2406098"/>
              <a:ext cx="1110063" cy="1019598"/>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sz="800"/>
            </a:p>
          </p:txBody>
        </p:sp>
        <p:sp>
          <p:nvSpPr>
            <p:cNvPr id="259" name="Rectangle 25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0" name="Rectangle 25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5" name="Rectangle 264"/>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68" name="Rectangle 267"/>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69" name="Curved Connector 268"/>
            <p:cNvCxnSpPr>
              <a:stCxn id="260" idx="3"/>
              <a:endCxn id="268"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80" name="Curved Connector 279"/>
            <p:cNvCxnSpPr>
              <a:endCxn id="25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p:cNvCxnSpPr>
              <a:stCxn id="260" idx="3"/>
              <a:endCxn id="265"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287" name="Group 286"/>
          <p:cNvGrpSpPr/>
          <p:nvPr/>
        </p:nvGrpSpPr>
        <p:grpSpPr>
          <a:xfrm>
            <a:off x="4383580" y="5307917"/>
            <a:ext cx="785985" cy="685800"/>
            <a:chOff x="468086" y="2406098"/>
            <a:chExt cx="1110063" cy="1019598"/>
          </a:xfrm>
          <a:solidFill>
            <a:schemeClr val="accent1">
              <a:lumMod val="40000"/>
              <a:lumOff val="60000"/>
            </a:schemeClr>
          </a:solidFill>
        </p:grpSpPr>
        <p:sp>
          <p:nvSpPr>
            <p:cNvPr id="288" name="Oval 287"/>
            <p:cNvSpPr/>
            <p:nvPr/>
          </p:nvSpPr>
          <p:spPr>
            <a:xfrm>
              <a:off x="468086" y="2406098"/>
              <a:ext cx="1110063" cy="1019598"/>
            </a:xfrm>
            <a:prstGeom prst="ellipse">
              <a:avLst/>
            </a:prstGeom>
            <a:solidFill>
              <a:schemeClr val="bg1">
                <a:lumMod val="85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800"/>
            </a:p>
          </p:txBody>
        </p:sp>
        <p:sp>
          <p:nvSpPr>
            <p:cNvPr id="289" name="Rectangle 288"/>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0" name="Rectangle 289"/>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1" name="Rectangle 290"/>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292" name="Rectangle 291"/>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293" name="Curved Connector 292"/>
            <p:cNvCxnSpPr>
              <a:stCxn id="290" idx="3"/>
              <a:endCxn id="292"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95" name="Curved Connector 294"/>
            <p:cNvCxnSpPr>
              <a:endCxn id="289"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p:cNvCxnSpPr>
              <a:stCxn id="290" idx="3"/>
              <a:endCxn id="291"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grpSp>
        <p:nvGrpSpPr>
          <p:cNvPr id="300" name="Group 299"/>
          <p:cNvGrpSpPr/>
          <p:nvPr/>
        </p:nvGrpSpPr>
        <p:grpSpPr>
          <a:xfrm>
            <a:off x="5315104" y="5307917"/>
            <a:ext cx="785985" cy="685800"/>
            <a:chOff x="468086" y="2406098"/>
            <a:chExt cx="1110063" cy="1019598"/>
          </a:xfrm>
          <a:solidFill>
            <a:schemeClr val="accent1">
              <a:lumMod val="40000"/>
              <a:lumOff val="60000"/>
            </a:schemeClr>
          </a:solidFill>
        </p:grpSpPr>
        <p:sp>
          <p:nvSpPr>
            <p:cNvPr id="301" name="Oval 300"/>
            <p:cNvSpPr/>
            <p:nvPr/>
          </p:nvSpPr>
          <p:spPr>
            <a:xfrm>
              <a:off x="468086" y="2406098"/>
              <a:ext cx="1110063" cy="1019598"/>
            </a:xfrm>
            <a:prstGeom prst="ellipse">
              <a:avLst/>
            </a:prstGeom>
            <a:solidFill>
              <a:schemeClr val="accent1">
                <a:lumMod val="7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sz="800"/>
            </a:p>
          </p:txBody>
        </p:sp>
        <p:sp>
          <p:nvSpPr>
            <p:cNvPr id="302" name="Rectangle 301"/>
            <p:cNvSpPr/>
            <p:nvPr/>
          </p:nvSpPr>
          <p:spPr>
            <a:xfrm>
              <a:off x="1174923" y="2494500"/>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3" name="Rectangle 302"/>
            <p:cNvSpPr/>
            <p:nvPr/>
          </p:nvSpPr>
          <p:spPr>
            <a:xfrm>
              <a:off x="566148" y="2764776"/>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4" name="Rectangle 303"/>
            <p:cNvSpPr/>
            <p:nvPr/>
          </p:nvSpPr>
          <p:spPr>
            <a:xfrm>
              <a:off x="1174923" y="2789109"/>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p>
          </p:txBody>
        </p:sp>
        <p:sp>
          <p:nvSpPr>
            <p:cNvPr id="305" name="Rectangle 304"/>
            <p:cNvSpPr/>
            <p:nvPr/>
          </p:nvSpPr>
          <p:spPr>
            <a:xfrm>
              <a:off x="1174923" y="3115795"/>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p>
          </p:txBody>
        </p:sp>
        <p:cxnSp>
          <p:nvCxnSpPr>
            <p:cNvPr id="306" name="Curved Connector 305"/>
            <p:cNvCxnSpPr>
              <a:stCxn id="303" idx="3"/>
              <a:endCxn id="305" idx="1"/>
            </p:cNvCxnSpPr>
            <p:nvPr/>
          </p:nvCxnSpPr>
          <p:spPr>
            <a:xfrm>
              <a:off x="677874" y="2877975"/>
              <a:ext cx="497049" cy="351019"/>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07" name="Curved Connector 306"/>
            <p:cNvCxnSpPr>
              <a:endCxn id="302" idx="1"/>
            </p:cNvCxnSpPr>
            <p:nvPr/>
          </p:nvCxnSpPr>
          <p:spPr>
            <a:xfrm flipV="1">
              <a:off x="677874" y="2607699"/>
              <a:ext cx="497049" cy="270276"/>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303" idx="3"/>
              <a:endCxn id="304" idx="1"/>
            </p:cNvCxnSpPr>
            <p:nvPr/>
          </p:nvCxnSpPr>
          <p:spPr>
            <a:xfrm>
              <a:off x="677874" y="2877975"/>
              <a:ext cx="497049" cy="24332"/>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09" name="Right Brace 308"/>
          <p:cNvSpPr/>
          <p:nvPr/>
        </p:nvSpPr>
        <p:spPr>
          <a:xfrm rot="5400000">
            <a:off x="3579640" y="3070966"/>
            <a:ext cx="368223" cy="6194851"/>
          </a:xfrm>
          <a:prstGeom prst="rightBrace">
            <a:avLst/>
          </a:prstGeom>
          <a:ln>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p>
        </p:txBody>
      </p:sp>
      <p:sp>
        <p:nvSpPr>
          <p:cNvPr id="310" name="TextBox 309"/>
          <p:cNvSpPr txBox="1"/>
          <p:nvPr/>
        </p:nvSpPr>
        <p:spPr>
          <a:xfrm>
            <a:off x="2429809" y="6307648"/>
            <a:ext cx="264693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Resource Partitions</a:t>
            </a:r>
          </a:p>
        </p:txBody>
      </p:sp>
      <p:sp>
        <p:nvSpPr>
          <p:cNvPr id="313" name="Down Arrow 312"/>
          <p:cNvSpPr/>
          <p:nvPr/>
        </p:nvSpPr>
        <p:spPr>
          <a:xfrm rot="21325308">
            <a:off x="3065578" y="2072995"/>
            <a:ext cx="385319" cy="37217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4" name="Down Arrow 313"/>
          <p:cNvSpPr/>
          <p:nvPr/>
        </p:nvSpPr>
        <p:spPr>
          <a:xfrm rot="1335975">
            <a:off x="2031096" y="1960386"/>
            <a:ext cx="364063"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8" name="Down Arrow 317"/>
          <p:cNvSpPr/>
          <p:nvPr/>
        </p:nvSpPr>
        <p:spPr>
          <a:xfrm rot="19981856">
            <a:off x="4197959" y="1913613"/>
            <a:ext cx="315355" cy="527196"/>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p>
        </p:txBody>
      </p:sp>
      <p:sp>
        <p:nvSpPr>
          <p:cNvPr id="319" name="Down Arrow 318"/>
          <p:cNvSpPr/>
          <p:nvPr/>
        </p:nvSpPr>
        <p:spPr>
          <a:xfrm>
            <a:off x="3119883" y="4748960"/>
            <a:ext cx="332174"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0" name="Down Arrow 319"/>
          <p:cNvSpPr/>
          <p:nvPr/>
        </p:nvSpPr>
        <p:spPr>
          <a:xfrm rot="1335975">
            <a:off x="2275231" y="4754087"/>
            <a:ext cx="277193" cy="527196"/>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1" name="Down Arrow 320"/>
          <p:cNvSpPr/>
          <p:nvPr/>
        </p:nvSpPr>
        <p:spPr>
          <a:xfrm rot="18946275">
            <a:off x="3904332" y="4729033"/>
            <a:ext cx="301995" cy="550829"/>
          </a:xfrm>
          <a:prstGeom prst="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900"/>
          </a:p>
        </p:txBody>
      </p:sp>
      <p:sp>
        <p:nvSpPr>
          <p:cNvPr id="322" name="TextBox 321"/>
          <p:cNvSpPr txBox="1"/>
          <p:nvPr/>
        </p:nvSpPr>
        <p:spPr>
          <a:xfrm>
            <a:off x="6101089" y="5476062"/>
            <a:ext cx="706877" cy="507831"/>
          </a:xfrm>
          <a:prstGeom prst="rect">
            <a:avLst/>
          </a:prstGeom>
          <a:noFill/>
        </p:spPr>
        <p:txBody>
          <a:bodyPr wrap="square" rtlCol="0">
            <a:spAutoFit/>
          </a:bodyPr>
          <a:lstStyle/>
          <a:p>
            <a:r>
              <a:rPr lang="en-US" sz="2700" b="1" dirty="0">
                <a:solidFill>
                  <a:schemeClr val="bg1"/>
                </a:solidFill>
                <a:latin typeface="Arial" panose="020B0604020202020204" pitchFamily="34" charset="0"/>
                <a:cs typeface="Arial" panose="020B0604020202020204" pitchFamily="34" charset="0"/>
              </a:rPr>
              <a:t>…</a:t>
            </a:r>
          </a:p>
        </p:txBody>
      </p:sp>
      <p:grpSp>
        <p:nvGrpSpPr>
          <p:cNvPr id="2" name="Group 1"/>
          <p:cNvGrpSpPr/>
          <p:nvPr/>
        </p:nvGrpSpPr>
        <p:grpSpPr>
          <a:xfrm>
            <a:off x="6095512" y="1999453"/>
            <a:ext cx="5905988" cy="4747849"/>
            <a:chOff x="12191024" y="3998906"/>
            <a:chExt cx="11811976" cy="9495698"/>
          </a:xfrm>
        </p:grpSpPr>
        <p:grpSp>
          <p:nvGrpSpPr>
            <p:cNvPr id="323" name="Group 322"/>
            <p:cNvGrpSpPr/>
            <p:nvPr/>
          </p:nvGrpSpPr>
          <p:grpSpPr>
            <a:xfrm>
              <a:off x="13793511" y="3998906"/>
              <a:ext cx="10209489" cy="9495698"/>
              <a:chOff x="14170479" y="6188874"/>
              <a:chExt cx="10209489" cy="9495698"/>
            </a:xfrm>
          </p:grpSpPr>
          <p:sp>
            <p:nvSpPr>
              <p:cNvPr id="324" name="TextBox 323"/>
              <p:cNvSpPr txBox="1"/>
              <p:nvPr/>
            </p:nvSpPr>
            <p:spPr>
              <a:xfrm>
                <a:off x="14268939" y="10575482"/>
                <a:ext cx="10111029" cy="5109090"/>
              </a:xfrm>
              <a:prstGeom prst="rect">
                <a:avLst/>
              </a:prstGeom>
              <a:noFill/>
            </p:spPr>
            <p:txBody>
              <a:bodyPr wrap="square" rtlCol="0">
                <a:spAutoFit/>
              </a:bodyPr>
              <a:lstStyle/>
              <a:p>
                <a:pPr algn="l"/>
                <a:r>
                  <a:rPr lang="en-US" sz="2000" b="1" dirty="0">
                    <a:latin typeface="Arial" panose="020B0604020202020204" pitchFamily="34" charset="0"/>
                    <a:cs typeface="Arial" panose="020B0604020202020204" pitchFamily="34" charset="0"/>
                  </a:rPr>
                  <a:t>Resource Partition</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A consistent, highly available, and resource governed coordination primitive</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Consists of a replica set with each replica hosting an instance of database engine</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Uniquely belongs to a tenant</a:t>
                </a:r>
              </a:p>
              <a:p>
                <a:pPr marL="228600" indent="-228600">
                  <a:buFont typeface="Arial" panose="020B0604020202020204" pitchFamily="34" charset="0"/>
                  <a:buChar char="•"/>
                </a:pPr>
                <a:r>
                  <a:rPr lang="en-US" sz="2000" dirty="0">
                    <a:latin typeface="Arial" panose="020B0604020202020204" pitchFamily="34" charset="0"/>
                    <a:cs typeface="Arial" panose="020B0604020202020204" pitchFamily="34" charset="0"/>
                  </a:rPr>
                  <a:t>Owns a set of keys</a:t>
                </a:r>
              </a:p>
            </p:txBody>
          </p:sp>
          <p:grpSp>
            <p:nvGrpSpPr>
              <p:cNvPr id="325" name="Group 324"/>
              <p:cNvGrpSpPr/>
              <p:nvPr/>
            </p:nvGrpSpPr>
            <p:grpSpPr>
              <a:xfrm>
                <a:off x="14170479" y="6188874"/>
                <a:ext cx="9782602" cy="4853079"/>
                <a:chOff x="14170479" y="6188874"/>
                <a:chExt cx="9782602" cy="4853079"/>
              </a:xfrm>
            </p:grpSpPr>
            <p:grpSp>
              <p:nvGrpSpPr>
                <p:cNvPr id="326" name="Group 325"/>
                <p:cNvGrpSpPr/>
                <p:nvPr/>
              </p:nvGrpSpPr>
              <p:grpSpPr>
                <a:xfrm>
                  <a:off x="14170479" y="6188874"/>
                  <a:ext cx="4724402" cy="3944583"/>
                  <a:chOff x="376818" y="2357006"/>
                  <a:chExt cx="1414653" cy="1211378"/>
                </a:xfrm>
                <a:solidFill>
                  <a:schemeClr val="accent1">
                    <a:lumMod val="40000"/>
                    <a:lumOff val="60000"/>
                  </a:schemeClr>
                </a:solidFill>
              </p:grpSpPr>
              <p:sp>
                <p:nvSpPr>
                  <p:cNvPr id="335" name="Oval 334"/>
                  <p:cNvSpPr/>
                  <p:nvPr/>
                </p:nvSpPr>
                <p:spPr>
                  <a:xfrm>
                    <a:off x="376818" y="2357006"/>
                    <a:ext cx="1414653" cy="1211378"/>
                  </a:xfrm>
                  <a:prstGeom prst="ellipse">
                    <a:avLst/>
                  </a:prstGeom>
                  <a:solidFill>
                    <a:schemeClr val="accent1">
                      <a:lumMod val="75000"/>
                    </a:schemeClr>
                  </a:solidFill>
                  <a:ln>
                    <a:solidFill>
                      <a:schemeClr val="bg1"/>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800">
                      <a:solidFill>
                        <a:schemeClr val="tx1"/>
                      </a:solidFill>
                    </a:endParaRPr>
                  </a:p>
                </p:txBody>
              </p:sp>
              <p:sp>
                <p:nvSpPr>
                  <p:cNvPr id="336" name="Rectangle 335"/>
                  <p:cNvSpPr/>
                  <p:nvPr/>
                </p:nvSpPr>
                <p:spPr>
                  <a:xfrm>
                    <a:off x="976500" y="2505458"/>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7" name="Rectangle 336"/>
                  <p:cNvSpPr/>
                  <p:nvPr/>
                </p:nvSpPr>
                <p:spPr>
                  <a:xfrm>
                    <a:off x="612238" y="2731975"/>
                    <a:ext cx="111726" cy="226398"/>
                  </a:xfrm>
                  <a:prstGeom prst="rect">
                    <a:avLst/>
                  </a:prstGeom>
                  <a:solidFill>
                    <a:srgbClr val="FFC0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8" name="Rectangle 337"/>
                  <p:cNvSpPr/>
                  <p:nvPr/>
                </p:nvSpPr>
                <p:spPr>
                  <a:xfrm>
                    <a:off x="976541" y="2787503"/>
                    <a:ext cx="111726" cy="226398"/>
                  </a:xfrm>
                  <a:prstGeom prst="rect">
                    <a:avLst/>
                  </a:prstGeom>
                  <a:solidFill>
                    <a:srgbClr val="FFFF0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800">
                      <a:solidFill>
                        <a:schemeClr val="tx1"/>
                      </a:solidFill>
                    </a:endParaRPr>
                  </a:p>
                </p:txBody>
              </p:sp>
              <p:sp>
                <p:nvSpPr>
                  <p:cNvPr id="339" name="Rectangle 338"/>
                  <p:cNvSpPr/>
                  <p:nvPr/>
                </p:nvSpPr>
                <p:spPr>
                  <a:xfrm>
                    <a:off x="976500" y="3077658"/>
                    <a:ext cx="111726" cy="226398"/>
                  </a:xfrm>
                  <a:prstGeom prst="rect">
                    <a:avLst/>
                  </a:prstGeom>
                  <a:solidFill>
                    <a:srgbClr val="00B050"/>
                  </a:solidFill>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800">
                      <a:solidFill>
                        <a:schemeClr val="tx1"/>
                      </a:solidFill>
                    </a:endParaRPr>
                  </a:p>
                </p:txBody>
              </p:sp>
              <p:cxnSp>
                <p:nvCxnSpPr>
                  <p:cNvPr id="340" name="Curved Connector 339"/>
                  <p:cNvCxnSpPr>
                    <a:stCxn id="337" idx="3"/>
                    <a:endCxn id="339" idx="1"/>
                  </p:cNvCxnSpPr>
                  <p:nvPr/>
                </p:nvCxnSpPr>
                <p:spPr>
                  <a:xfrm>
                    <a:off x="723964" y="2845174"/>
                    <a:ext cx="252536" cy="345683"/>
                  </a:xfrm>
                  <a:prstGeom prst="curvedConnector3">
                    <a:avLst>
                      <a:gd name="adj1" fmla="val 50000"/>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41" name="Curved Connector 340"/>
                  <p:cNvCxnSpPr>
                    <a:stCxn id="337" idx="3"/>
                    <a:endCxn id="336" idx="1"/>
                  </p:cNvCxnSpPr>
                  <p:nvPr/>
                </p:nvCxnSpPr>
                <p:spPr>
                  <a:xfrm flipV="1">
                    <a:off x="723964" y="2618657"/>
                    <a:ext cx="252536" cy="226517"/>
                  </a:xfrm>
                  <a:prstGeom prst="curvedConnector3">
                    <a:avLst/>
                  </a:prstGeom>
                  <a:grpFill/>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2" name="Curved Connector 341"/>
                  <p:cNvCxnSpPr>
                    <a:stCxn id="337" idx="3"/>
                    <a:endCxn id="338" idx="1"/>
                  </p:cNvCxnSpPr>
                  <p:nvPr/>
                </p:nvCxnSpPr>
                <p:spPr>
                  <a:xfrm>
                    <a:off x="723964" y="2845174"/>
                    <a:ext cx="252577" cy="55528"/>
                  </a:xfrm>
                  <a:prstGeom prst="curvedConnector3">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327" name="TextBox 326"/>
                <p:cNvSpPr txBox="1"/>
                <p:nvPr/>
              </p:nvSpPr>
              <p:spPr>
                <a:xfrm>
                  <a:off x="14385289" y="8133894"/>
                  <a:ext cx="1366144"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Leader</a:t>
                  </a:r>
                </a:p>
              </p:txBody>
            </p:sp>
            <p:sp>
              <p:nvSpPr>
                <p:cNvPr id="328" name="TextBox 327"/>
                <p:cNvSpPr txBox="1"/>
                <p:nvPr/>
              </p:nvSpPr>
              <p:spPr>
                <a:xfrm>
                  <a:off x="16589539" y="6723488"/>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29" name="TextBox 328"/>
                <p:cNvSpPr txBox="1"/>
                <p:nvPr/>
              </p:nvSpPr>
              <p:spPr>
                <a:xfrm>
                  <a:off x="16613545" y="7503706"/>
                  <a:ext cx="1839970"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Follower</a:t>
                  </a:r>
                </a:p>
              </p:txBody>
            </p:sp>
            <p:sp>
              <p:nvSpPr>
                <p:cNvPr id="330" name="TextBox 329"/>
                <p:cNvSpPr txBox="1"/>
                <p:nvPr/>
              </p:nvSpPr>
              <p:spPr>
                <a:xfrm>
                  <a:off x="16589539" y="8362306"/>
                  <a:ext cx="2202412" cy="1169550"/>
                </a:xfrm>
                <a:prstGeom prst="rect">
                  <a:avLst/>
                </a:prstGeom>
                <a:noFill/>
              </p:spPr>
              <p:txBody>
                <a:bodyPr wrap="square" rtlCol="0">
                  <a:spAutoFit/>
                </a:bodyPr>
                <a:lstStyle/>
                <a:p>
                  <a:pPr algn="l"/>
                  <a:r>
                    <a:rPr lang="en-US" sz="1600" dirty="0">
                      <a:solidFill>
                        <a:schemeClr val="bg1"/>
                      </a:solidFill>
                      <a:latin typeface="Arial" panose="020B0604020202020204" pitchFamily="34" charset="0"/>
                      <a:cs typeface="Arial" panose="020B0604020202020204" pitchFamily="34" charset="0"/>
                    </a:rPr>
                    <a:t>Forwarder</a:t>
                  </a:r>
                </a:p>
              </p:txBody>
            </p:sp>
            <p:sp>
              <p:nvSpPr>
                <p:cNvPr id="331" name="TextBox 330"/>
                <p:cNvSpPr txBox="1"/>
                <p:nvPr/>
              </p:nvSpPr>
              <p:spPr>
                <a:xfrm>
                  <a:off x="15261041" y="9366803"/>
                  <a:ext cx="2195108" cy="1169550"/>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Replica set</a:t>
                  </a:r>
                </a:p>
              </p:txBody>
            </p:sp>
            <p:sp>
              <p:nvSpPr>
                <p:cNvPr id="332" name="Right Brace 331"/>
                <p:cNvSpPr/>
                <p:nvPr/>
              </p:nvSpPr>
              <p:spPr>
                <a:xfrm rot="5400000">
                  <a:off x="16011031" y="8035038"/>
                  <a:ext cx="720890" cy="263853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cxnSp>
              <p:nvCxnSpPr>
                <p:cNvPr id="333" name="Curved Connector 332"/>
                <p:cNvCxnSpPr/>
                <p:nvPr/>
              </p:nvCxnSpPr>
              <p:spPr>
                <a:xfrm>
                  <a:off x="16517124" y="9036818"/>
                  <a:ext cx="3732888" cy="92122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sp>
              <p:nvSpPr>
                <p:cNvPr id="334" name="TextBox 333"/>
                <p:cNvSpPr txBox="1"/>
                <p:nvPr/>
              </p:nvSpPr>
              <p:spPr>
                <a:xfrm>
                  <a:off x="20150965" y="9379959"/>
                  <a:ext cx="3802116" cy="1661994"/>
                </a:xfrm>
                <a:prstGeom prst="rect">
                  <a:avLst/>
                </a:prstGeom>
                <a:noFill/>
              </p:spPr>
              <p:txBody>
                <a:bodyPr wrap="square" rtlCol="0">
                  <a:spAutoFit/>
                </a:bodyPr>
                <a:lstStyle/>
                <a:p>
                  <a:pPr algn="l"/>
                  <a:r>
                    <a:rPr lang="en-US" sz="1600" dirty="0">
                      <a:latin typeface="Arial" panose="020B0604020202020204" pitchFamily="34" charset="0"/>
                      <a:cs typeface="Arial" panose="020B0604020202020204" pitchFamily="34" charset="0"/>
                    </a:rPr>
                    <a:t>To a remote resource partition(s)</a:t>
                  </a:r>
                </a:p>
              </p:txBody>
            </p:sp>
          </p:grpSp>
        </p:grpSp>
        <p:cxnSp>
          <p:nvCxnSpPr>
            <p:cNvPr id="9" name="Straight Arrow Connector 8"/>
            <p:cNvCxnSpPr/>
            <p:nvPr/>
          </p:nvCxnSpPr>
          <p:spPr>
            <a:xfrm flipV="1">
              <a:off x="12191024" y="7374577"/>
              <a:ext cx="2013862" cy="29125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43" name="TextBox 342"/>
          <p:cNvSpPr txBox="1"/>
          <p:nvPr/>
        </p:nvSpPr>
        <p:spPr>
          <a:xfrm>
            <a:off x="2570409" y="1702522"/>
            <a:ext cx="1315291" cy="369332"/>
          </a:xfrm>
          <a:prstGeom prst="rect">
            <a:avLst/>
          </a:prstGeom>
          <a:noFill/>
          <a:ln>
            <a:noFill/>
          </a:ln>
        </p:spPr>
        <p:txBody>
          <a:bodyPr wrap="square" rtlCol="0">
            <a:spAutoFit/>
          </a:bodyPr>
          <a:lstStyle/>
          <a:p>
            <a:pPr algn="ctr"/>
            <a:r>
              <a:rPr lang="en-US" dirty="0">
                <a:latin typeface="Arial" panose="020B0604020202020204" pitchFamily="34" charset="0"/>
                <a:cs typeface="Arial" panose="020B0604020202020204" pitchFamily="34" charset="0"/>
              </a:rPr>
              <a:t>Tenants</a:t>
            </a:r>
          </a:p>
        </p:txBody>
      </p:sp>
      <p:grpSp>
        <p:nvGrpSpPr>
          <p:cNvPr id="137" name="Group 136"/>
          <p:cNvGrpSpPr/>
          <p:nvPr/>
        </p:nvGrpSpPr>
        <p:grpSpPr>
          <a:xfrm>
            <a:off x="2174291" y="817844"/>
            <a:ext cx="2189436" cy="911744"/>
            <a:chOff x="8662987" y="4396646"/>
            <a:chExt cx="2370335" cy="994781"/>
          </a:xfrm>
        </p:grpSpPr>
        <p:sp>
          <p:nvSpPr>
            <p:cNvPr id="138" name="Freeform 137"/>
            <p:cNvSpPr>
              <a:spLocks/>
            </p:cNvSpPr>
            <p:nvPr/>
          </p:nvSpPr>
          <p:spPr bwMode="auto">
            <a:xfrm>
              <a:off x="9587308"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7" name="Freeform 186"/>
            <p:cNvSpPr>
              <a:spLocks/>
            </p:cNvSpPr>
            <p:nvPr/>
          </p:nvSpPr>
          <p:spPr bwMode="auto">
            <a:xfrm>
              <a:off x="91155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8" name="Freeform 187"/>
            <p:cNvSpPr>
              <a:spLocks/>
            </p:cNvSpPr>
            <p:nvPr/>
          </p:nvSpPr>
          <p:spPr bwMode="auto">
            <a:xfrm>
              <a:off x="10075934"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89" name="Freeform 188"/>
            <p:cNvSpPr>
              <a:spLocks/>
            </p:cNvSpPr>
            <p:nvPr/>
          </p:nvSpPr>
          <p:spPr bwMode="auto">
            <a:xfrm>
              <a:off x="9359162"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0" name="Freeform 189"/>
            <p:cNvSpPr>
              <a:spLocks/>
            </p:cNvSpPr>
            <p:nvPr/>
          </p:nvSpPr>
          <p:spPr bwMode="auto">
            <a:xfrm>
              <a:off x="9888078"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nvGrpSpPr>
            <p:cNvPr id="191" name="Group 190"/>
            <p:cNvGrpSpPr/>
            <p:nvPr/>
          </p:nvGrpSpPr>
          <p:grpSpPr>
            <a:xfrm>
              <a:off x="9646658" y="4819932"/>
              <a:ext cx="326294" cy="521835"/>
              <a:chOff x="9870594" y="4096783"/>
              <a:chExt cx="987037" cy="1578550"/>
            </a:xfrm>
          </p:grpSpPr>
          <p:sp>
            <p:nvSpPr>
              <p:cNvPr id="196" name="Rectangle: Rounded Corners 10"/>
              <p:cNvSpPr/>
              <p:nvPr/>
            </p:nvSpPr>
            <p:spPr>
              <a:xfrm>
                <a:off x="9870594" y="4096783"/>
                <a:ext cx="987037" cy="1578550"/>
              </a:xfrm>
              <a:prstGeom prst="roundRect">
                <a:avLst>
                  <a:gd name="adj" fmla="val 75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nvGrpSpPr>
              <p:cNvPr id="197" name="Group 196"/>
              <p:cNvGrpSpPr/>
              <p:nvPr/>
            </p:nvGrpSpPr>
            <p:grpSpPr>
              <a:xfrm>
                <a:off x="10040340" y="4272898"/>
                <a:ext cx="647543" cy="188007"/>
                <a:chOff x="10040340" y="4272898"/>
                <a:chExt cx="647543" cy="188007"/>
              </a:xfrm>
            </p:grpSpPr>
            <p:sp>
              <p:nvSpPr>
                <p:cNvPr id="204" name="Rectangle: Rounded Corners 18"/>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5" name="Oval 204"/>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8" name="Group 197"/>
              <p:cNvGrpSpPr/>
              <p:nvPr/>
            </p:nvGrpSpPr>
            <p:grpSpPr>
              <a:xfrm>
                <a:off x="10040340" y="4533545"/>
                <a:ext cx="647543" cy="188007"/>
                <a:chOff x="10040340" y="4272898"/>
                <a:chExt cx="647543" cy="188007"/>
              </a:xfrm>
            </p:grpSpPr>
            <p:sp>
              <p:nvSpPr>
                <p:cNvPr id="202" name="Rectangle: Rounded Corners 16"/>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3" name="Oval 202"/>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nvGrpSpPr>
              <p:cNvPr id="199" name="Group 198"/>
              <p:cNvGrpSpPr/>
              <p:nvPr/>
            </p:nvGrpSpPr>
            <p:grpSpPr>
              <a:xfrm>
                <a:off x="10040340" y="4786108"/>
                <a:ext cx="647543" cy="188007"/>
                <a:chOff x="10040340" y="4272898"/>
                <a:chExt cx="647543" cy="188007"/>
              </a:xfrm>
            </p:grpSpPr>
            <p:sp>
              <p:nvSpPr>
                <p:cNvPr id="200" name="Rectangle: Rounded Corners 14"/>
                <p:cNvSpPr/>
                <p:nvPr/>
              </p:nvSpPr>
              <p:spPr>
                <a:xfrm>
                  <a:off x="10040340" y="4272898"/>
                  <a:ext cx="647543" cy="188007"/>
                </a:xfrm>
                <a:prstGeom prst="roundRect">
                  <a:avLst>
                    <a:gd name="adj" fmla="val 50000"/>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sp>
              <p:nvSpPr>
                <p:cNvPr id="201" name="Oval 200"/>
                <p:cNvSpPr/>
                <p:nvPr/>
              </p:nvSpPr>
              <p:spPr>
                <a:xfrm>
                  <a:off x="10066946" y="4294263"/>
                  <a:ext cx="141005" cy="141005"/>
                </a:xfrm>
                <a:prstGeom prst="ellipse">
                  <a:avLst/>
                </a:prstGeom>
                <a:solidFill>
                  <a:srgbClr val="B8D4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p>
              </p:txBody>
            </p:sp>
          </p:grpSp>
        </p:grpSp>
        <p:sp>
          <p:nvSpPr>
            <p:cNvPr id="192" name="Freeform 191"/>
            <p:cNvSpPr>
              <a:spLocks/>
            </p:cNvSpPr>
            <p:nvPr/>
          </p:nvSpPr>
          <p:spPr bwMode="auto">
            <a:xfrm>
              <a:off x="8662987"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3" name="Freeform 192"/>
            <p:cNvSpPr>
              <a:spLocks/>
            </p:cNvSpPr>
            <p:nvPr/>
          </p:nvSpPr>
          <p:spPr bwMode="auto">
            <a:xfrm>
              <a:off x="8864723"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4" name="Freeform 193"/>
            <p:cNvSpPr>
              <a:spLocks/>
            </p:cNvSpPr>
            <p:nvPr/>
          </p:nvSpPr>
          <p:spPr bwMode="auto">
            <a:xfrm>
              <a:off x="10657610" y="439664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50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sp>
          <p:nvSpPr>
            <p:cNvPr id="195" name="Freeform 194"/>
            <p:cNvSpPr>
              <a:spLocks/>
            </p:cNvSpPr>
            <p:nvPr/>
          </p:nvSpPr>
          <p:spPr bwMode="auto">
            <a:xfrm>
              <a:off x="10366535" y="4544856"/>
              <a:ext cx="375712" cy="846571"/>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bg1">
                <a:lumMod val="85000"/>
              </a:schemeClr>
            </a:solidFill>
            <a:ln>
              <a:noFill/>
            </a:ln>
          </p:spPr>
          <p:txBody>
            <a:bodyPr vert="horz" wrap="square" lIns="45720" tIns="22860" rIns="45720" bIns="2286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p>
          </p:txBody>
        </p:sp>
      </p:grpSp>
      <p:sp>
        <p:nvSpPr>
          <p:cNvPr id="142" name="Title 2">
            <a:extLst>
              <a:ext uri="{FF2B5EF4-FFF2-40B4-BE49-F238E27FC236}">
                <a16:creationId xmlns:a16="http://schemas.microsoft.com/office/drawing/2014/main" id="{17F507F2-1CD1-4A9A-B147-5FEC8940AC1E}"/>
              </a:ext>
            </a:extLst>
          </p:cNvPr>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System design (</a:t>
            </a:r>
            <a:r>
              <a:rPr lang="en-US" sz="3000" dirty="0">
                <a:latin typeface="Arial" panose="020B0604020202020204" pitchFamily="34" charset="0"/>
                <a:cs typeface="Arial" panose="020B0604020202020204" pitchFamily="34" charset="0"/>
              </a:rPr>
              <a:t>logical</a:t>
            </a: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a:t>
            </a:r>
          </a:p>
        </p:txBody>
      </p:sp>
    </p:spTree>
    <p:custDataLst>
      <p:tags r:id="rId1"/>
    </p:custDataLst>
    <p:extLst>
      <p:ext uri="{BB962C8B-B14F-4D97-AF65-F5344CB8AC3E}">
        <p14:creationId xmlns:p14="http://schemas.microsoft.com/office/powerpoint/2010/main" val="401706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Title 2"/>
          <p:cNvSpPr txBox="1">
            <a:spLocks/>
          </p:cNvSpPr>
          <p:nvPr/>
        </p:nvSpPr>
        <p:spPr>
          <a:xfrm>
            <a:off x="619649" y="188905"/>
            <a:ext cx="10270459" cy="553998"/>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srgbClr val="7030A0"/>
                </a:solidFill>
                <a:effectLst/>
                <a:uLnTx/>
                <a:uFillTx/>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7030A0"/>
                </a:solidFill>
                <a:effectLst/>
                <a:uLnTx/>
                <a:uFillTx/>
                <a:latin typeface="Arial" panose="020B0604020202020204" pitchFamily="34" charset="0"/>
                <a:ea typeface="+mn-ea"/>
                <a:cs typeface="Arial" panose="020B0604020202020204" pitchFamily="34" charset="0"/>
              </a:rPr>
              <a:t>System topology (behind the scenes)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9364" y="1056772"/>
            <a:ext cx="8613272" cy="4744456"/>
          </a:xfrm>
          <a:prstGeom prst="rect">
            <a:avLst/>
          </a:prstGeom>
          <a:solidFill>
            <a:schemeClr val="bg1"/>
          </a:solidFill>
        </p:spPr>
      </p:pic>
    </p:spTree>
    <p:extLst>
      <p:ext uri="{BB962C8B-B14F-4D97-AF65-F5344CB8AC3E}">
        <p14:creationId xmlns:p14="http://schemas.microsoft.com/office/powerpoint/2010/main" val="1910901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7CC3D55A-6369-459E-9632-913F337C1816}"/>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Request Units &amp; Billing</a:t>
            </a:r>
            <a:endParaRPr lang="en-US" dirty="0"/>
          </a:p>
        </p:txBody>
      </p:sp>
    </p:spTree>
    <p:extLst>
      <p:ext uri="{BB962C8B-B14F-4D97-AF65-F5344CB8AC3E}">
        <p14:creationId xmlns:p14="http://schemas.microsoft.com/office/powerpoint/2010/main" val="36025211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40548808-205D-449B-B942-F61864173731}"/>
              </a:ext>
            </a:extLst>
          </p:cNvPr>
          <p:cNvSpPr txBox="1">
            <a:spLocks/>
          </p:cNvSpPr>
          <p:nvPr/>
        </p:nvSpPr>
        <p:spPr>
          <a:xfrm>
            <a:off x="393031" y="131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Billing Model</a:t>
            </a:r>
          </a:p>
        </p:txBody>
      </p:sp>
      <p:sp>
        <p:nvSpPr>
          <p:cNvPr id="52" name="Content Placeholder 2">
            <a:extLst>
              <a:ext uri="{FF2B5EF4-FFF2-40B4-BE49-F238E27FC236}">
                <a16:creationId xmlns:a16="http://schemas.microsoft.com/office/drawing/2014/main" id="{585E87FA-299F-4DD2-958B-839ADEFB7BB6}"/>
              </a:ext>
            </a:extLst>
          </p:cNvPr>
          <p:cNvSpPr txBox="1">
            <a:spLocks/>
          </p:cNvSpPr>
          <p:nvPr/>
        </p:nvSpPr>
        <p:spPr>
          <a:xfrm>
            <a:off x="393031" y="1417359"/>
            <a:ext cx="10515600" cy="503237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components: Storage + Throughput</a:t>
            </a:r>
          </a:p>
          <a:p>
            <a:pPr marL="0" indent="0">
              <a:buFont typeface="Arial" panose="020B0604020202020204" pitchFamily="34" charset="0"/>
              <a:buNone/>
            </a:pPr>
            <a:endParaRPr lang="en-US" dirty="0"/>
          </a:p>
          <a:p>
            <a:endParaRPr lang="en-US" dirty="0"/>
          </a:p>
          <a:p>
            <a:endParaRPr lang="en-US" dirty="0"/>
          </a:p>
          <a:p>
            <a:endParaRPr lang="en-US" dirty="0"/>
          </a:p>
          <a:p>
            <a:endParaRPr lang="en-US" dirty="0"/>
          </a:p>
          <a:p>
            <a:endParaRPr lang="en-US" dirty="0"/>
          </a:p>
          <a:p>
            <a:endParaRPr lang="en-US" dirty="0"/>
          </a:p>
          <a:p>
            <a:endParaRPr lang="en-US" sz="1000" dirty="0"/>
          </a:p>
          <a:p>
            <a:pPr marL="0" indent="0">
              <a:buFont typeface="Arial" panose="020B0604020202020204" pitchFamily="34" charset="0"/>
              <a:buNone/>
            </a:pPr>
            <a:r>
              <a:rPr lang="en-US" dirty="0"/>
              <a:t>You are billed on consumed storage and provisioned throughput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Collections in a database can share throughput</a:t>
            </a:r>
          </a:p>
          <a:p>
            <a:pPr marL="0" indent="0">
              <a:buFont typeface="Arial" panose="020B0604020202020204" pitchFamily="34" charset="0"/>
              <a:buNone/>
            </a:pPr>
            <a:endParaRPr lang="en-US" dirty="0"/>
          </a:p>
        </p:txBody>
      </p:sp>
      <p:graphicFrame>
        <p:nvGraphicFramePr>
          <p:cNvPr id="53" name="Table 52">
            <a:extLst>
              <a:ext uri="{FF2B5EF4-FFF2-40B4-BE49-F238E27FC236}">
                <a16:creationId xmlns:a16="http://schemas.microsoft.com/office/drawing/2014/main" id="{5B8F15BF-8231-471D-9E42-7C4C5A46416A}"/>
              </a:ext>
            </a:extLst>
          </p:cNvPr>
          <p:cNvGraphicFramePr>
            <a:graphicFrameLocks noGrp="1"/>
          </p:cNvGraphicFramePr>
          <p:nvPr>
            <p:extLst>
              <p:ext uri="{D42A27DB-BD31-4B8C-83A1-F6EECF244321}">
                <p14:modId xmlns:p14="http://schemas.microsoft.com/office/powerpoint/2010/main" val="4070036660"/>
              </p:ext>
            </p:extLst>
          </p:nvPr>
        </p:nvGraphicFramePr>
        <p:xfrm>
          <a:off x="2032000" y="2428748"/>
          <a:ext cx="8128000" cy="2021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593678563"/>
                    </a:ext>
                  </a:extLst>
                </a:gridCol>
                <a:gridCol w="4064000">
                  <a:extLst>
                    <a:ext uri="{9D8B030D-6E8A-4147-A177-3AD203B41FA5}">
                      <a16:colId xmlns:a16="http://schemas.microsoft.com/office/drawing/2014/main" val="2210173638"/>
                    </a:ext>
                  </a:extLst>
                </a:gridCol>
              </a:tblGrid>
              <a:tr h="370840">
                <a:tc>
                  <a:txBody>
                    <a:bodyPr/>
                    <a:lstStyle/>
                    <a:p>
                      <a:r>
                        <a:rPr lang="en-US"/>
                        <a:t>Unit</a:t>
                      </a:r>
                    </a:p>
                  </a:txBody>
                  <a:tcPr/>
                </a:tc>
                <a:tc>
                  <a:txBody>
                    <a:bodyPr/>
                    <a:lstStyle/>
                    <a:p>
                      <a:r>
                        <a:rPr lang="en-US" dirty="0"/>
                        <a:t>Price (for most Azure regions)</a:t>
                      </a:r>
                    </a:p>
                  </a:txBody>
                  <a:tcPr/>
                </a:tc>
                <a:extLst>
                  <a:ext uri="{0D108BD9-81ED-4DB2-BD59-A6C34878D82A}">
                    <a16:rowId xmlns:a16="http://schemas.microsoft.com/office/drawing/2014/main" val="625062377"/>
                  </a:ext>
                </a:extLst>
              </a:tr>
              <a:tr h="370840">
                <a:tc>
                  <a:txBody>
                    <a:bodyPr/>
                    <a:lstStyle/>
                    <a:p>
                      <a:r>
                        <a:rPr lang="en-US"/>
                        <a:t>SSD Storage (per GB)</a:t>
                      </a:r>
                    </a:p>
                  </a:txBody>
                  <a:tcPr/>
                </a:tc>
                <a:tc>
                  <a:txBody>
                    <a:bodyPr/>
                    <a:lstStyle/>
                    <a:p>
                      <a:r>
                        <a:rPr lang="en-US"/>
                        <a:t>$0.25 per month</a:t>
                      </a:r>
                    </a:p>
                  </a:txBody>
                  <a:tcPr/>
                </a:tc>
                <a:extLst>
                  <a:ext uri="{0D108BD9-81ED-4DB2-BD59-A6C34878D82A}">
                    <a16:rowId xmlns:a16="http://schemas.microsoft.com/office/drawing/2014/main" val="339709160"/>
                  </a:ext>
                </a:extLst>
              </a:tr>
              <a:tr h="370840">
                <a:tc>
                  <a:txBody>
                    <a:bodyPr/>
                    <a:lstStyle/>
                    <a:p>
                      <a:r>
                        <a:rPr lang="en-US"/>
                        <a:t>Provisioned Throughput (single region writes)</a:t>
                      </a:r>
                    </a:p>
                  </a:txBody>
                  <a:tcPr/>
                </a:tc>
                <a:tc>
                  <a:txBody>
                    <a:bodyPr/>
                    <a:lstStyle/>
                    <a:p>
                      <a:r>
                        <a:rPr lang="en-US" dirty="0"/>
                        <a:t>$0.008/hour per 100 RU/s</a:t>
                      </a:r>
                    </a:p>
                  </a:txBody>
                  <a:tcPr/>
                </a:tc>
                <a:extLst>
                  <a:ext uri="{0D108BD9-81ED-4DB2-BD59-A6C34878D82A}">
                    <a16:rowId xmlns:a16="http://schemas.microsoft.com/office/drawing/2014/main" val="484377089"/>
                  </a:ext>
                </a:extLst>
              </a:tr>
              <a:tr h="370840">
                <a:tc>
                  <a:txBody>
                    <a:bodyPr/>
                    <a:lstStyle/>
                    <a:p>
                      <a:r>
                        <a:rPr lang="en-US"/>
                        <a:t>Provisioned Throughput (multi-region writes)</a:t>
                      </a:r>
                    </a:p>
                  </a:txBody>
                  <a:tcPr/>
                </a:tc>
                <a:tc>
                  <a:txBody>
                    <a:bodyPr/>
                    <a:lstStyle/>
                    <a:p>
                      <a:r>
                        <a:rPr lang="en-US" dirty="0"/>
                        <a:t>$0.016/hour per 100 multi-master RU/s</a:t>
                      </a:r>
                    </a:p>
                  </a:txBody>
                  <a:tcPr/>
                </a:tc>
                <a:extLst>
                  <a:ext uri="{0D108BD9-81ED-4DB2-BD59-A6C34878D82A}">
                    <a16:rowId xmlns:a16="http://schemas.microsoft.com/office/drawing/2014/main" val="4019631662"/>
                  </a:ext>
                </a:extLst>
              </a:tr>
            </a:tbl>
          </a:graphicData>
        </a:graphic>
      </p:graphicFrame>
      <p:sp>
        <p:nvSpPr>
          <p:cNvPr id="54" name="TextBox 53">
            <a:extLst>
              <a:ext uri="{FF2B5EF4-FFF2-40B4-BE49-F238E27FC236}">
                <a16:creationId xmlns:a16="http://schemas.microsoft.com/office/drawing/2014/main" id="{628FF00F-830B-4FFF-9E79-6100A0A8AE43}"/>
              </a:ext>
            </a:extLst>
          </p:cNvPr>
          <p:cNvSpPr txBox="1"/>
          <p:nvPr/>
        </p:nvSpPr>
        <p:spPr>
          <a:xfrm>
            <a:off x="4851972" y="6449734"/>
            <a:ext cx="7224157" cy="276999"/>
          </a:xfrm>
          <a:prstGeom prst="rect">
            <a:avLst/>
          </a:prstGeom>
          <a:noFill/>
        </p:spPr>
        <p:txBody>
          <a:bodyPr wrap="none" rtlCol="0">
            <a:spAutoFit/>
          </a:bodyPr>
          <a:lstStyle/>
          <a:p>
            <a:r>
              <a:rPr lang="en-US" sz="1200"/>
              <a:t>* pricing may vary by region; for up-to-date pricing, see: </a:t>
            </a:r>
            <a:r>
              <a:rPr lang="en-US" sz="1200">
                <a:hlinkClick r:id="rId3"/>
              </a:rPr>
              <a:t>https://azure.microsoft.com/pricing/details/cosmos-db/</a:t>
            </a:r>
            <a:endParaRPr lang="en-US" sz="1200"/>
          </a:p>
        </p:txBody>
      </p:sp>
    </p:spTree>
    <p:extLst>
      <p:ext uri="{BB962C8B-B14F-4D97-AF65-F5344CB8AC3E}">
        <p14:creationId xmlns:p14="http://schemas.microsoft.com/office/powerpoint/2010/main" val="41454937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3" y="1584156"/>
            <a:ext cx="10731127" cy="5816977"/>
          </a:xfrm>
        </p:spPr>
        <p:txBody>
          <a:bodyPr vert="horz" wrap="square" lIns="146304" tIns="91440" rIns="146304" bIns="91440" rtlCol="0" anchor="t">
            <a:spAutoFit/>
          </a:bodyPr>
          <a:lstStyle/>
          <a:p>
            <a:pPr marL="0" lvl="1" indent="0">
              <a:lnSpc>
                <a:spcPct val="200000"/>
              </a:lnSpc>
              <a:buNone/>
            </a:pPr>
            <a:r>
              <a:rPr lang="en-US" sz="2400" b="1">
                <a:solidFill>
                  <a:srgbClr val="0078D7"/>
                </a:solidFill>
              </a:rPr>
              <a:t>Request Units (RUs) is a rate-based currency – e.g. 1000 RU/second</a:t>
            </a:r>
            <a:endParaRPr lang="en-US" sz="2400" b="1"/>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endParaRPr lang="en-US" sz="2000"/>
          </a:p>
          <a:p>
            <a:pPr marL="0" lvl="1" indent="0">
              <a:lnSpc>
                <a:spcPct val="200000"/>
              </a:lnSpc>
              <a:buNone/>
            </a:pPr>
            <a:r>
              <a:rPr lang="en-US" sz="2400"/>
              <a:t>Abstracts physical resources for performing requests</a:t>
            </a:r>
          </a:p>
          <a:p>
            <a:pPr marL="0" lvl="1" indent="0">
              <a:buNone/>
            </a:pPr>
            <a:endParaRPr lang="en-US" sz="2000"/>
          </a:p>
          <a:p>
            <a:pPr marL="0" lvl="1" indent="0">
              <a:buNone/>
            </a:pPr>
            <a:endParaRPr lang="en-US" sz="2000"/>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471000" y="2934000"/>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26367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 Memory</a:t>
              </a:r>
            </a:p>
          </p:txBody>
        </p:sp>
      </p:grpSp>
      <p:pic>
        <p:nvPicPr>
          <p:cNvPr id="5" name="Picture 4">
            <a:extLst>
              <a:ext uri="{FF2B5EF4-FFF2-40B4-BE49-F238E27FC236}">
                <a16:creationId xmlns:a16="http://schemas.microsoft.com/office/drawing/2014/main" id="{74C931E0-9DB6-46F0-9A7B-FA862CDD2937}"/>
              </a:ext>
            </a:extLst>
          </p:cNvPr>
          <p:cNvPicPr>
            <a:picLocks noChangeAspect="1"/>
          </p:cNvPicPr>
          <p:nvPr/>
        </p:nvPicPr>
        <p:blipFill>
          <a:blip r:embed="rId3"/>
          <a:stretch>
            <a:fillRect/>
          </a:stretch>
        </p:blipFill>
        <p:spPr>
          <a:xfrm>
            <a:off x="6328064" y="2846934"/>
            <a:ext cx="4672936" cy="2240885"/>
          </a:xfrm>
          <a:prstGeom prst="rect">
            <a:avLst/>
          </a:prstGeom>
        </p:spPr>
      </p:pic>
    </p:spTree>
    <p:extLst>
      <p:ext uri="{BB962C8B-B14F-4D97-AF65-F5344CB8AC3E}">
        <p14:creationId xmlns:p14="http://schemas.microsoft.com/office/powerpoint/2010/main" val="26652652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6273452" cy="3012748"/>
          </a:xfrm>
        </p:spPr>
        <p:txBody>
          <a:bodyPr vert="horz" wrap="square" lIns="146304" tIns="91440" rIns="146304" bIns="91440" rtlCol="0" anchor="t">
            <a:spAutoFit/>
          </a:bodyPr>
          <a:lstStyle/>
          <a:p>
            <a:pPr marL="0" lvl="1" indent="0">
              <a:lnSpc>
                <a:spcPct val="200000"/>
              </a:lnSpc>
              <a:buNone/>
            </a:pPr>
            <a:r>
              <a:rPr lang="en-US" sz="2000" dirty="0">
                <a:solidFill>
                  <a:srgbClr val="0078D7"/>
                </a:solidFill>
                <a:latin typeface="Arial" panose="020B0604020202020204" pitchFamily="34" charset="0"/>
                <a:cs typeface="Arial" panose="020B0604020202020204" pitchFamily="34" charset="0"/>
              </a:rPr>
              <a:t>Each request consumes # of RU</a:t>
            </a:r>
            <a:endParaRPr lang="en-US" sz="2000" dirty="0"/>
          </a:p>
          <a:p>
            <a:pPr marL="0" lvl="1" indent="0">
              <a:lnSpc>
                <a:spcPct val="200000"/>
              </a:lnSpc>
              <a:buNone/>
            </a:pPr>
            <a:r>
              <a:rPr lang="en-US" sz="2000" dirty="0"/>
              <a:t>Approx. 1 RU =  1 read of 1 KB document</a:t>
            </a:r>
          </a:p>
          <a:p>
            <a:pPr marL="0" lvl="1" indent="0">
              <a:lnSpc>
                <a:spcPct val="200000"/>
              </a:lnSpc>
              <a:buNone/>
            </a:pPr>
            <a:r>
              <a:rPr lang="en-US" sz="2000" dirty="0"/>
              <a:t>Approx. 5 RU = 1 write of a 1KB document</a:t>
            </a:r>
          </a:p>
          <a:p>
            <a:pPr marL="0" lvl="1" indent="0">
              <a:lnSpc>
                <a:spcPct val="200000"/>
              </a:lnSpc>
              <a:buNone/>
            </a:pPr>
            <a:r>
              <a:rPr lang="en-US" sz="2000" dirty="0"/>
              <a:t>Query: Depends on query &amp; documents involved</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Arial" panose="020B0604020202020204" pitchFamily="34" charset="0"/>
                <a:ea typeface="Segoe UI" pitchFamily="34" charset="0"/>
                <a:cs typeface="Arial" panose="020B0604020202020204"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mn-ea"/>
                      <a:cs typeface="Arial" panose="020B0604020202020204"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76179" y="1700852"/>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76179" y="2789778"/>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76179" y="4151827"/>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76179" y="5583979"/>
            <a:ext cx="179536" cy="3323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Arial" panose="020B0604020202020204" pitchFamily="34" charset="0"/>
                <a:ea typeface="+mn-ea"/>
                <a:cs typeface="+mn-cs"/>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
        <p:nvSpPr>
          <p:cNvPr id="327" name="Rectangle 326">
            <a:extLst>
              <a:ext uri="{FF2B5EF4-FFF2-40B4-BE49-F238E27FC236}">
                <a16:creationId xmlns:a16="http://schemas.microsoft.com/office/drawing/2014/main" id="{0D4584D3-45DD-4DFD-AD08-0C378BAC454B}"/>
              </a:ext>
            </a:extLst>
          </p:cNvPr>
          <p:cNvSpPr/>
          <p:nvPr/>
        </p:nvSpPr>
        <p:spPr bwMode="auto">
          <a:xfrm>
            <a:off x="5982122" y="1417570"/>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8" name="Rectangle 327">
            <a:extLst>
              <a:ext uri="{FF2B5EF4-FFF2-40B4-BE49-F238E27FC236}">
                <a16:creationId xmlns:a16="http://schemas.microsoft.com/office/drawing/2014/main" id="{E8BD64C8-B7D8-4CCD-80BD-E505F6497B46}"/>
              </a:ext>
            </a:extLst>
          </p:cNvPr>
          <p:cNvSpPr/>
          <p:nvPr/>
        </p:nvSpPr>
        <p:spPr bwMode="auto">
          <a:xfrm>
            <a:off x="6003939" y="2289729"/>
            <a:ext cx="5035331" cy="2738154"/>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29" name="Rectangle 328">
            <a:extLst>
              <a:ext uri="{FF2B5EF4-FFF2-40B4-BE49-F238E27FC236}">
                <a16:creationId xmlns:a16="http://schemas.microsoft.com/office/drawing/2014/main" id="{02BB118A-3B5C-4DF2-BB1A-D485400B0905}"/>
              </a:ext>
            </a:extLst>
          </p:cNvPr>
          <p:cNvSpPr/>
          <p:nvPr/>
        </p:nvSpPr>
        <p:spPr bwMode="auto">
          <a:xfrm>
            <a:off x="6003939" y="5038336"/>
            <a:ext cx="5035331" cy="1530153"/>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647087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2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3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2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 grpId="0" animBg="1"/>
      <p:bldP spid="327" grpId="1" animBg="1"/>
      <p:bldP spid="328" grpId="0" animBg="1"/>
      <p:bldP spid="328" grpId="1" animBg="1"/>
      <p:bldP spid="3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sp>
        <p:nvSpPr>
          <p:cNvPr id="94" name="TextBox 93">
            <a:extLst>
              <a:ext uri="{FF2B5EF4-FFF2-40B4-BE49-F238E27FC236}">
                <a16:creationId xmlns:a16="http://schemas.microsoft.com/office/drawing/2014/main" id="{E8828C54-66EA-4CED-B600-26B67A06C2F4}"/>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pic>
        <p:nvPicPr>
          <p:cNvPr id="35" name="Picture 2" descr="Image result for cosmos db logo">
            <a:extLst>
              <a:ext uri="{FF2B5EF4-FFF2-40B4-BE49-F238E27FC236}">
                <a16:creationId xmlns:a16="http://schemas.microsoft.com/office/drawing/2014/main" id="{2C63E4CC-A17C-4B70-B5CC-89E5DFE0FB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36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a:t>Request Units- Provisioned throughput</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6903661" cy="4961999"/>
          </a:xfrm>
        </p:spPr>
        <p:txBody>
          <a:bodyPr vert="horz" wrap="square" lIns="146304" tIns="91440" rIns="146304" bIns="91440" rtlCol="0" anchor="t">
            <a:spAutoFit/>
          </a:bodyPr>
          <a:lstStyle/>
          <a:p>
            <a:pPr>
              <a:lnSpc>
                <a:spcPct val="200000"/>
              </a:lnSpc>
            </a:pPr>
            <a:r>
              <a:rPr lang="en-US" sz="2000" dirty="0"/>
              <a:t>Provisioned in terms of RU/sec – e.g. 1000 RU/s</a:t>
            </a:r>
          </a:p>
          <a:p>
            <a:pPr>
              <a:lnSpc>
                <a:spcPct val="200000"/>
              </a:lnSpc>
            </a:pPr>
            <a:r>
              <a:rPr lang="en-US" sz="2000" dirty="0"/>
              <a:t>Billed for highest RU/s in 1 hour</a:t>
            </a:r>
          </a:p>
          <a:p>
            <a:pPr marL="0" lvl="1" indent="0">
              <a:lnSpc>
                <a:spcPct val="200000"/>
              </a:lnSpc>
              <a:buNone/>
            </a:pPr>
            <a:r>
              <a:rPr lang="en-US" sz="2000" dirty="0"/>
              <a:t>Easy to increase and decrease on demand</a:t>
            </a:r>
          </a:p>
          <a:p>
            <a:pPr marL="0" lvl="1" indent="0">
              <a:lnSpc>
                <a:spcPct val="200000"/>
              </a:lnSpc>
              <a:buNone/>
            </a:pPr>
            <a:r>
              <a:rPr lang="en-US" sz="2000" dirty="0"/>
              <a:t>Rate limiting based on amount of throughput provisioned</a:t>
            </a:r>
          </a:p>
          <a:p>
            <a:pPr lvl="0" defTabSz="914400">
              <a:spcBef>
                <a:spcPts val="0"/>
              </a:spcBef>
              <a:buSzTx/>
              <a:defRPr/>
            </a:pPr>
            <a:endParaRPr lang="en-US" sz="2000" b="0" dirty="0">
              <a:solidFill>
                <a:prstClr val="black">
                  <a:lumMod val="75000"/>
                  <a:lumOff val="25000"/>
                </a:prstClr>
              </a:solidFill>
              <a:latin typeface="+mn-lt"/>
            </a:endParaRPr>
          </a:p>
          <a:p>
            <a:pPr lvl="0" defTabSz="914400">
              <a:spcBef>
                <a:spcPts val="0"/>
              </a:spcBef>
              <a:buSzTx/>
              <a:defRPr/>
            </a:pPr>
            <a:r>
              <a:rPr lang="en-US" sz="2000" b="0" dirty="0">
                <a:solidFill>
                  <a:prstClr val="black">
                    <a:lumMod val="75000"/>
                    <a:lumOff val="25000"/>
                  </a:prstClr>
                </a:solidFill>
                <a:latin typeface="+mn-lt"/>
              </a:rPr>
              <a:t>Background processes like TTL expiration, index transformations scheduled when quiescent</a:t>
            </a:r>
          </a:p>
          <a:p>
            <a:pPr lvl="0" defTabSz="914400">
              <a:spcBef>
                <a:spcPts val="0"/>
              </a:spcBef>
              <a:buSzTx/>
              <a:defRPr/>
            </a:pPr>
            <a:endParaRPr lang="en-US" sz="2000" b="0" dirty="0">
              <a:solidFill>
                <a:prstClr val="black">
                  <a:lumMod val="75000"/>
                  <a:lumOff val="25000"/>
                </a:prstClr>
              </a:solidFill>
              <a:latin typeface="+mn-lt"/>
            </a:endParaRPr>
          </a:p>
          <a:p>
            <a:pPr marL="0" lvl="1" indent="0">
              <a:lnSpc>
                <a:spcPct val="200000"/>
              </a:lnSpc>
              <a:buNone/>
            </a:pPr>
            <a:r>
              <a:rPr lang="en-US" sz="2000" dirty="0">
                <a:solidFill>
                  <a:prstClr val="black">
                    <a:lumMod val="75000"/>
                    <a:lumOff val="25000"/>
                  </a:prstClr>
                </a:solidFill>
                <a:latin typeface="+mn-lt"/>
              </a:rPr>
              <a:t>Storage: 40RU per 1GB of data</a:t>
            </a:r>
            <a:endParaRPr lang="en-US" sz="2000" dirty="0"/>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4171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41714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5375985" y="3844429"/>
            <a:ext cx="376377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mn-ea"/>
                <a:cs typeface="Arial" panose="020B0604020202020204"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2" y="5175613"/>
            <a:ext cx="2285067"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 process background operations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74085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Rate limiting – SDK retry </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 rate limiting</a:t>
            </a:r>
          </a:p>
        </p:txBody>
      </p:sp>
      <p:sp>
        <p:nvSpPr>
          <p:cNvPr id="29" name="Rectangle 28">
            <a:extLst>
              <a:ext uri="{FF2B5EF4-FFF2-40B4-BE49-F238E27FC236}">
                <a16:creationId xmlns:a16="http://schemas.microsoft.com/office/drawing/2014/main" id="{920C1550-C725-4C03-8CEC-BF07BC280CE5}"/>
              </a:ext>
            </a:extLst>
          </p:cNvPr>
          <p:cNvSpPr/>
          <p:nvPr/>
        </p:nvSpPr>
        <p:spPr bwMode="auto">
          <a:xfrm>
            <a:off x="7594150" y="4465749"/>
            <a:ext cx="4493079" cy="1678766"/>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0" name="Rectangle 29">
            <a:extLst>
              <a:ext uri="{FF2B5EF4-FFF2-40B4-BE49-F238E27FC236}">
                <a16:creationId xmlns:a16="http://schemas.microsoft.com/office/drawing/2014/main" id="{BEE25FBE-5EB6-4FE0-B1EB-51A6CC4C17D3}"/>
              </a:ext>
            </a:extLst>
          </p:cNvPr>
          <p:cNvSpPr/>
          <p:nvPr/>
        </p:nvSpPr>
        <p:spPr bwMode="auto">
          <a:xfrm>
            <a:off x="7594149" y="3625152"/>
            <a:ext cx="4493079" cy="93818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31" name="Rectangle 30">
            <a:extLst>
              <a:ext uri="{FF2B5EF4-FFF2-40B4-BE49-F238E27FC236}">
                <a16:creationId xmlns:a16="http://schemas.microsoft.com/office/drawing/2014/main" id="{7DF2C0EE-D5E7-4105-B9CA-B9B528E12782}"/>
              </a:ext>
            </a:extLst>
          </p:cNvPr>
          <p:cNvSpPr/>
          <p:nvPr/>
        </p:nvSpPr>
        <p:spPr bwMode="auto">
          <a:xfrm>
            <a:off x="7603364" y="1834792"/>
            <a:ext cx="4493079" cy="1764168"/>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413977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32C0D-3FCC-4193-9362-A24F452C3BA7}"/>
              </a:ext>
            </a:extLst>
          </p:cNvPr>
          <p:cNvSpPr>
            <a:spLocks noGrp="1"/>
          </p:cNvSpPr>
          <p:nvPr>
            <p:ph type="title"/>
          </p:nvPr>
        </p:nvSpPr>
        <p:spPr/>
        <p:txBody>
          <a:bodyPr/>
          <a:lstStyle/>
          <a:p>
            <a:r>
              <a:rPr lang="en-US"/>
              <a:t>Scaling RU/s using .NET SDK</a:t>
            </a:r>
          </a:p>
        </p:txBody>
      </p:sp>
    </p:spTree>
    <p:extLst>
      <p:ext uri="{BB962C8B-B14F-4D97-AF65-F5344CB8AC3E}">
        <p14:creationId xmlns:p14="http://schemas.microsoft.com/office/powerpoint/2010/main" val="35554025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nvPr>
        </p:nvGraphicFramePr>
        <p:xfrm>
          <a:off x="559358" y="1026090"/>
          <a:ext cx="11341642" cy="3357933"/>
        </p:xfrm>
        <a:graphic>
          <a:graphicData uri="http://schemas.openxmlformats.org/drawingml/2006/table">
            <a:tbl>
              <a:tblPr>
                <a:tableStyleId>{5C22544A-7EE6-4342-B048-85BDC9FD1C3A}</a:tableStyleId>
              </a:tblPr>
              <a:tblGrid>
                <a:gridCol w="2476642">
                  <a:extLst>
                    <a:ext uri="{9D8B030D-6E8A-4147-A177-3AD203B41FA5}">
                      <a16:colId xmlns:a16="http://schemas.microsoft.com/office/drawing/2014/main" val="653658921"/>
                    </a:ext>
                  </a:extLst>
                </a:gridCol>
                <a:gridCol w="3105000">
                  <a:extLst>
                    <a:ext uri="{9D8B030D-6E8A-4147-A177-3AD203B41FA5}">
                      <a16:colId xmlns:a16="http://schemas.microsoft.com/office/drawing/2014/main" val="96964796"/>
                    </a:ext>
                  </a:extLst>
                </a:gridCol>
                <a:gridCol w="3150000">
                  <a:extLst>
                    <a:ext uri="{9D8B030D-6E8A-4147-A177-3AD203B41FA5}">
                      <a16:colId xmlns:a16="http://schemas.microsoft.com/office/drawing/2014/main" val="2813250456"/>
                    </a:ext>
                  </a:extLst>
                </a:gridCol>
                <a:gridCol w="2610000">
                  <a:extLst>
                    <a:ext uri="{9D8B030D-6E8A-4147-A177-3AD203B41FA5}">
                      <a16:colId xmlns:a16="http://schemas.microsoft.com/office/drawing/2014/main" val="4140088661"/>
                    </a:ext>
                  </a:extLst>
                </a:gridCol>
              </a:tblGrid>
              <a:tr h="864884">
                <a:tc>
                  <a:txBody>
                    <a:bodyPr/>
                    <a:lstStyle/>
                    <a:p>
                      <a:pPr algn="ctr" fontAlgn="b"/>
                      <a:r>
                        <a:rPr lang="en-US" sz="2400" b="1" u="none" strike="noStrike" dirty="0">
                          <a:solidFill>
                            <a:schemeClr val="tx1"/>
                          </a:solidFill>
                          <a:effectLst/>
                        </a:rPr>
                        <a:t>Operation Type</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Requests per sec</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 RU's per Request</a:t>
                      </a:r>
                      <a:endParaRPr lang="en-US" sz="2400" b="1"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1" u="none" strike="noStrike" dirty="0">
                          <a:solidFill>
                            <a:schemeClr val="tx1"/>
                          </a:solidFill>
                          <a:effectLst/>
                        </a:rPr>
                        <a:t>RU's Needed</a:t>
                      </a:r>
                      <a:endParaRPr lang="en-US" sz="2400" b="1"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671557">
                <a:tc>
                  <a:txBody>
                    <a:bodyPr/>
                    <a:lstStyle/>
                    <a:p>
                      <a:pPr algn="ctr" fontAlgn="b"/>
                      <a:r>
                        <a:rPr lang="en-US" sz="2400" u="none" strike="noStrike" dirty="0">
                          <a:solidFill>
                            <a:schemeClr val="tx1"/>
                          </a:solidFill>
                          <a:effectLst/>
                        </a:rPr>
                        <a:t>Write Single Document</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a:t>
                      </a:r>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a:t>
                      </a:r>
                    </a:p>
                  </a:txBody>
                  <a:tcPr marL="9525" marR="9525" marT="9525" marB="0" anchor="b">
                    <a:solidFill>
                      <a:schemeClr val="accent4">
                        <a:lumMod val="20000"/>
                        <a:lumOff val="80000"/>
                      </a:schemeClr>
                    </a:solidFill>
                  </a:tcPr>
                </a:tc>
                <a:tc>
                  <a:txBody>
                    <a:bodyPr/>
                    <a:lstStyle/>
                    <a:p>
                      <a:pPr algn="ctr" fontAlgn="b"/>
                      <a:r>
                        <a:rPr lang="en-US" sz="2400" u="none" strike="noStrike" dirty="0">
                          <a:solidFill>
                            <a:schemeClr val="tx1"/>
                          </a:solidFill>
                          <a:effectLst/>
                        </a:rPr>
                        <a:t>100,000</a:t>
                      </a:r>
                      <a:endParaRPr lang="en-US" sz="2400" b="0" i="0" u="none" strike="noStrike" dirty="0">
                        <a:solidFill>
                          <a:schemeClr val="tx1"/>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438001">
                <a:tc>
                  <a:txBody>
                    <a:bodyPr/>
                    <a:lstStyle/>
                    <a:p>
                      <a:pPr algn="l" fontAlgn="b"/>
                      <a:r>
                        <a:rPr lang="en-US" sz="2400" b="0" i="0" u="none" strike="noStrike" dirty="0">
                          <a:solidFill>
                            <a:schemeClr val="tx1"/>
                          </a:solidFill>
                          <a:effectLst/>
                          <a:latin typeface="Arial" panose="020B0604020202020204" pitchFamily="34" charset="0"/>
                        </a:rPr>
                        <a:t>      Top Query #1</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70,000</a:t>
                      </a:r>
                    </a:p>
                  </a:txBody>
                  <a:tcPr marL="9525" marR="9525" marT="9525" marB="0" anchor="b"/>
                </a:tc>
                <a:extLst>
                  <a:ext uri="{0D108BD9-81ED-4DB2-BD59-A6C34878D82A}">
                    <a16:rowId xmlns:a16="http://schemas.microsoft.com/office/drawing/2014/main" val="420449768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#2</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20,000</a:t>
                      </a:r>
                    </a:p>
                  </a:txBody>
                  <a:tcPr marL="9525" marR="9525" marT="9525" marB="0" anchor="b"/>
                </a:tc>
                <a:extLst>
                  <a:ext uri="{0D108BD9-81ED-4DB2-BD59-A6C34878D82A}">
                    <a16:rowId xmlns:a16="http://schemas.microsoft.com/office/drawing/2014/main" val="4009938997"/>
                  </a:ext>
                </a:extLst>
              </a:tr>
              <a:tr h="438001">
                <a:tc>
                  <a:txBody>
                    <a:bodyPr/>
                    <a:lstStyle/>
                    <a:p>
                      <a:pPr algn="ctr" fontAlgn="b"/>
                      <a:r>
                        <a:rPr lang="en-US" sz="2400" b="0" i="0" u="none" strike="noStrike" dirty="0">
                          <a:solidFill>
                            <a:schemeClr val="tx1"/>
                          </a:solidFill>
                          <a:effectLst/>
                          <a:latin typeface="Arial" panose="020B0604020202020204" pitchFamily="34" charset="0"/>
                        </a:rPr>
                        <a:t>Top Query #3</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a:t>
                      </a: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Arial" panose="020B0604020202020204" pitchFamily="34" charset="0"/>
                        </a:rPr>
                        <a:t>10,000</a:t>
                      </a:r>
                    </a:p>
                  </a:txBody>
                  <a:tcPr marL="9525" marR="9525" marT="9525" marB="0" anchor="b"/>
                </a:tc>
                <a:extLst>
                  <a:ext uri="{0D108BD9-81ED-4DB2-BD59-A6C34878D82A}">
                    <a16:rowId xmlns:a16="http://schemas.microsoft.com/office/drawing/2014/main" val="160335620"/>
                  </a:ext>
                </a:extLst>
              </a:tr>
              <a:tr h="438001">
                <a:tc>
                  <a:txBody>
                    <a:bodyPr/>
                    <a:lstStyle/>
                    <a:p>
                      <a:pPr algn="ctr" fontAlgn="b"/>
                      <a:r>
                        <a:rPr lang="en-US" sz="2400" b="1" i="0" u="none" strike="noStrike">
                          <a:solidFill>
                            <a:schemeClr val="tx1"/>
                          </a:solidFill>
                          <a:effectLst/>
                          <a:latin typeface="+mj-lt"/>
                        </a:rPr>
                        <a:t>Total RU/s</a:t>
                      </a:r>
                    </a:p>
                  </a:txBody>
                  <a:tcPr marL="9525" marR="9525" marT="9525" marB="0" anchor="b">
                    <a:solidFill>
                      <a:schemeClr val="accent4">
                        <a:lumMod val="20000"/>
                        <a:lumOff val="80000"/>
                      </a:schemeClr>
                    </a:solidFill>
                  </a:tcPr>
                </a:tc>
                <a:tc gridSpan="2">
                  <a:txBody>
                    <a:bodyPr/>
                    <a:lstStyle/>
                    <a:p>
                      <a:pPr algn="r" fontAlgn="b"/>
                      <a:endParaRPr lang="en-US" sz="2400" b="0" i="0" u="none" strike="noStrike" dirty="0">
                        <a:solidFill>
                          <a:schemeClr val="tx1"/>
                        </a:solidFill>
                        <a:effectLst/>
                        <a:latin typeface="Arial" panose="020B0604020202020204" pitchFamily="34" charset="0"/>
                      </a:endParaRPr>
                    </a:p>
                  </a:txBody>
                  <a:tcPr marL="9525" marR="9525" marT="9525" marB="0" anchor="b">
                    <a:solidFill>
                      <a:schemeClr val="accent4">
                        <a:lumMod val="20000"/>
                        <a:lumOff val="80000"/>
                      </a:schemeClr>
                    </a:solidFill>
                  </a:tcPr>
                </a:tc>
                <a:tc hMerge="1">
                  <a:txBody>
                    <a:bodyPr/>
                    <a:lstStyle/>
                    <a:p>
                      <a:pPr algn="r" fontAlgn="b"/>
                      <a:endParaRPr lang="en-US" sz="24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ctr" fontAlgn="b"/>
                      <a:r>
                        <a:rPr lang="en-US" sz="2400" b="0" i="0" u="none" strike="noStrike" dirty="0">
                          <a:solidFill>
                            <a:schemeClr val="tx1"/>
                          </a:solidFill>
                          <a:effectLst/>
                          <a:latin typeface="+mj-lt"/>
                        </a:rPr>
                        <a:t>200,000 RU/s</a:t>
                      </a:r>
                    </a:p>
                  </a:txBody>
                  <a:tcPr marL="9525" marR="9525" marT="9525" marB="0" anchor="b"/>
                </a:tc>
                <a:extLst>
                  <a:ext uri="{0D108BD9-81ED-4DB2-BD59-A6C34878D82A}">
                    <a16:rowId xmlns:a16="http://schemas.microsoft.com/office/drawing/2014/main" val="1044859210"/>
                  </a:ext>
                </a:extLst>
              </a:tr>
            </a:tbl>
          </a:graphicData>
        </a:graphic>
      </p:graphicFrame>
      <p:sp>
        <p:nvSpPr>
          <p:cNvPr id="13" name="Title 1">
            <a:extLst>
              <a:ext uri="{FF2B5EF4-FFF2-40B4-BE49-F238E27FC236}">
                <a16:creationId xmlns:a16="http://schemas.microsoft.com/office/drawing/2014/main" id="{B257167A-6F2D-4C89-8DCF-403C537FBA65}"/>
              </a:ext>
            </a:extLst>
          </p:cNvPr>
          <p:cNvSpPr txBox="1">
            <a:spLocks/>
          </p:cNvSpPr>
          <p:nvPr/>
        </p:nvSpPr>
        <p:spPr>
          <a:xfrm>
            <a:off x="-521047" y="22775"/>
            <a:ext cx="11655840" cy="899665"/>
          </a:xfrm>
          <a:prstGeom prst="rect">
            <a:avLst/>
          </a:prstGeom>
        </p:spPr>
        <p:txBody>
          <a:bodyPr vert="horz" wrap="square" lIns="146304" tIns="91440" rIns="146304" bIns="91440" rtlCol="0" anchor="b">
            <a:noAutofit/>
          </a:bodyPr>
          <a:lstStyle>
            <a:lvl1pPr algn="ctr" defTabSz="914367" rtl="0" eaLnBrk="1" latinLnBrk="0" hangingPunct="1">
              <a:lnSpc>
                <a:spcPct val="90000"/>
              </a:lnSpc>
              <a:spcBef>
                <a:spcPct val="0"/>
              </a:spcBef>
              <a:buNone/>
              <a:defRPr lang="en-US" sz="6000" b="0" kern="1200" cap="all" spc="500" baseline="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all" spc="500" normalizeH="0" baseline="0" noProof="0" dirty="0">
                <a:ln w="3175">
                  <a:noFill/>
                </a:ln>
                <a:solidFill>
                  <a:srgbClr val="0078D7"/>
                </a:solidFill>
                <a:effectLst/>
                <a:uLnTx/>
                <a:uFillTx/>
                <a:latin typeface="Arial" panose="020B0604020202020204" pitchFamily="34" charset="0"/>
                <a:ea typeface="+mn-ea"/>
                <a:cs typeface="Arial" panose="020B0604020202020204" pitchFamily="34" charset="0"/>
              </a:rPr>
              <a:t>Estimating required RU/s</a:t>
            </a:r>
          </a:p>
        </p:txBody>
      </p:sp>
      <p:sp>
        <p:nvSpPr>
          <p:cNvPr id="4" name="TextBox 3">
            <a:extLst>
              <a:ext uri="{FF2B5EF4-FFF2-40B4-BE49-F238E27FC236}">
                <a16:creationId xmlns:a16="http://schemas.microsoft.com/office/drawing/2014/main" id="{FD2C6AA1-F7A6-4EB8-A20E-5705E94041EA}"/>
              </a:ext>
            </a:extLst>
          </p:cNvPr>
          <p:cNvSpPr txBox="1"/>
          <p:nvPr/>
        </p:nvSpPr>
        <p:spPr>
          <a:xfrm>
            <a:off x="291000" y="4384023"/>
            <a:ext cx="10814848" cy="2397579"/>
          </a:xfrm>
          <a:prstGeom prst="rect">
            <a:avLst/>
          </a:prstGeom>
          <a:noFill/>
        </p:spPr>
        <p:txBody>
          <a:bodyPr wrap="square" lIns="182880" tIns="146304" rIns="182880" bIns="146304" rtlCol="0">
            <a:spAutoFit/>
          </a:bodyPr>
          <a:lstStyle/>
          <a:p>
            <a:pPr>
              <a:lnSpc>
                <a:spcPct val="90000"/>
              </a:lnSpc>
              <a:spcAft>
                <a:spcPts val="600"/>
              </a:spcAft>
            </a:pPr>
            <a:r>
              <a:rPr lang="en-US" sz="2000">
                <a:gradFill>
                  <a:gsLst>
                    <a:gs pos="2917">
                      <a:schemeClr val="tx1"/>
                    </a:gs>
                    <a:gs pos="30000">
                      <a:schemeClr val="tx1"/>
                    </a:gs>
                  </a:gsLst>
                  <a:lin ang="5400000" scaled="0"/>
                </a:gradFill>
              </a:rPr>
              <a:t>Guidance:</a:t>
            </a:r>
          </a:p>
          <a:p>
            <a:pPr marL="342900" indent="-342900">
              <a:lnSpc>
                <a:spcPct val="90000"/>
              </a:lnSpc>
              <a:spcAft>
                <a:spcPts val="600"/>
              </a:spcAft>
              <a:buFont typeface="Arial" panose="020B0604020202020204" pitchFamily="34" charset="0"/>
              <a:buChar char="•"/>
            </a:pPr>
            <a:r>
              <a:rPr lang="en-US" sz="2000" b="1">
                <a:gradFill>
                  <a:gsLst>
                    <a:gs pos="2917">
                      <a:schemeClr val="tx1"/>
                    </a:gs>
                    <a:gs pos="30000">
                      <a:schemeClr val="tx1"/>
                    </a:gs>
                  </a:gsLst>
                  <a:lin ang="5400000" scaled="0"/>
                </a:gradFill>
              </a:rPr>
              <a:t>Identify query &amp; access patterns </a:t>
            </a:r>
            <a:r>
              <a:rPr lang="en-US" sz="2000">
                <a:gradFill>
                  <a:gsLst>
                    <a:gs pos="2917">
                      <a:schemeClr val="tx1"/>
                    </a:gs>
                    <a:gs pos="30000">
                      <a:schemeClr val="tx1"/>
                    </a:gs>
                  </a:gsLst>
                  <a:lin ang="5400000" scaled="0"/>
                </a:gradFill>
              </a:rPr>
              <a:t>– e.g. top 5 queries, or # reads/writes per second</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Use ‘</a:t>
            </a:r>
            <a:r>
              <a:rPr lang="en-US" sz="2000" b="1">
                <a:gradFill>
                  <a:gsLst>
                    <a:gs pos="2917">
                      <a:schemeClr val="tx1"/>
                    </a:gs>
                    <a:gs pos="30000">
                      <a:schemeClr val="tx1"/>
                    </a:gs>
                  </a:gsLst>
                  <a:lin ang="5400000" scaled="0"/>
                </a:gradFill>
              </a:rPr>
              <a:t>Request Charge’ </a:t>
            </a:r>
            <a:r>
              <a:rPr lang="en-US" sz="2000">
                <a:gradFill>
                  <a:gsLst>
                    <a:gs pos="2917">
                      <a:schemeClr val="tx1"/>
                    </a:gs>
                    <a:gs pos="30000">
                      <a:schemeClr val="tx1"/>
                    </a:gs>
                  </a:gsLst>
                  <a:lin ang="5400000" scaled="0"/>
                </a:gradFill>
              </a:rPr>
              <a:t>property from SDK + sample document to see # RU / operation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POC / Load test -&gt; Scale up, and scale down</a:t>
            </a:r>
          </a:p>
          <a:p>
            <a:pPr marL="342900" indent="-342900">
              <a:lnSpc>
                <a:spcPct val="90000"/>
              </a:lnSpc>
              <a:spcAft>
                <a:spcPts val="600"/>
              </a:spcAft>
              <a:buFont typeface="Arial" panose="020B0604020202020204" pitchFamily="34" charset="0"/>
              <a:buChar char="•"/>
            </a:pPr>
            <a:r>
              <a:rPr lang="en-US" sz="2000">
                <a:gradFill>
                  <a:gsLst>
                    <a:gs pos="2917">
                      <a:schemeClr val="tx1"/>
                    </a:gs>
                    <a:gs pos="30000">
                      <a:schemeClr val="tx1"/>
                    </a:gs>
                  </a:gsLst>
                  <a:lin ang="5400000" scaled="0"/>
                </a:gradFill>
              </a:rPr>
              <a:t>Scale 5-10x above the average number of RU’s needed per second</a:t>
            </a:r>
          </a:p>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2799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a:extLst>
              <a:ext uri="{FF2B5EF4-FFF2-40B4-BE49-F238E27FC236}">
                <a16:creationId xmlns:a16="http://schemas.microsoft.com/office/drawing/2014/main" id="{9B924A76-2A62-40F2-A09D-E399E1550B3D}"/>
              </a:ext>
            </a:extLst>
          </p:cNvPr>
          <p:cNvSpPr txBox="1">
            <a:spLocks/>
          </p:cNvSpPr>
          <p:nvPr/>
        </p:nvSpPr>
        <p:spPr>
          <a:xfrm>
            <a:off x="356937"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Database Level Throughput</a:t>
            </a:r>
            <a:endParaRPr lang="en-US" dirty="0"/>
          </a:p>
        </p:txBody>
      </p:sp>
      <p:sp>
        <p:nvSpPr>
          <p:cNvPr id="37" name="Content Placeholder 2">
            <a:extLst>
              <a:ext uri="{FF2B5EF4-FFF2-40B4-BE49-F238E27FC236}">
                <a16:creationId xmlns:a16="http://schemas.microsoft.com/office/drawing/2014/main" id="{4C2FB14F-BE30-4703-968B-5A4DF7BA1F8A}"/>
              </a:ext>
            </a:extLst>
          </p:cNvPr>
          <p:cNvSpPr txBox="1">
            <a:spLocks/>
          </p:cNvSpPr>
          <p:nvPr/>
        </p:nvSpPr>
        <p:spPr>
          <a:xfrm>
            <a:off x="269239" y="1582340"/>
            <a:ext cx="11653521" cy="36933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You can provision throughput at the database level instead of individually for each container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Throughput is </a:t>
            </a:r>
            <a:r>
              <a:rPr lang="en-US" i="1" dirty="0"/>
              <a:t>shared</a:t>
            </a:r>
            <a:r>
              <a:rPr lang="en-US" dirty="0"/>
              <a:t> among each designated container within the database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can provision dedicated throughput for some containers</a:t>
            </a:r>
          </a:p>
          <a:p>
            <a:pPr marL="0" indent="0">
              <a:buFont typeface="Arial" panose="020B0604020202020204" pitchFamily="34" charset="0"/>
              <a:buNone/>
            </a:pPr>
            <a:endParaRPr lang="en-US" dirty="0"/>
          </a:p>
          <a:p>
            <a:pPr marL="0" indent="0">
              <a:buFont typeface="Arial" panose="020B0604020202020204" pitchFamily="34" charset="0"/>
              <a:buNone/>
            </a:pPr>
            <a:endParaRPr lang="en-US" sz="2400"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86519686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1330EF-F3BA-468A-B231-67A8CB4EB3BF}"/>
              </a:ext>
            </a:extLst>
          </p:cNvPr>
          <p:cNvSpPr>
            <a:spLocks noGrp="1"/>
          </p:cNvSpPr>
          <p:nvPr>
            <p:ph type="title"/>
          </p:nvPr>
        </p:nvSpPr>
        <p:spPr>
          <a:xfrm>
            <a:off x="838200" y="0"/>
            <a:ext cx="10515600" cy="1325563"/>
          </a:xfrm>
        </p:spPr>
        <p:txBody>
          <a:bodyPr/>
          <a:lstStyle/>
          <a:p>
            <a:r>
              <a:rPr lang="en-US" dirty="0"/>
              <a:t>Database vs Container Level Throughput</a:t>
            </a:r>
          </a:p>
        </p:txBody>
      </p:sp>
      <p:sp>
        <p:nvSpPr>
          <p:cNvPr id="5" name="Content Placeholder 2">
            <a:extLst>
              <a:ext uri="{FF2B5EF4-FFF2-40B4-BE49-F238E27FC236}">
                <a16:creationId xmlns:a16="http://schemas.microsoft.com/office/drawing/2014/main" id="{5A56E609-1E25-462C-827B-50FBC03B11DB}"/>
              </a:ext>
            </a:extLst>
          </p:cNvPr>
          <p:cNvSpPr txBox="1">
            <a:spLocks/>
          </p:cNvSpPr>
          <p:nvPr/>
        </p:nvSpPr>
        <p:spPr>
          <a:xfrm>
            <a:off x="269241" y="1514030"/>
            <a:ext cx="11653521" cy="49950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general, </a:t>
            </a:r>
            <a:r>
              <a:rPr lang="en-US" b="1" dirty="0"/>
              <a:t>container level throughput </a:t>
            </a:r>
            <a:r>
              <a:rPr lang="en-US" dirty="0"/>
              <a:t>is a good choice. This leads to predictable performance since each container is guaranteed its provisioned RU’s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Choosing Database Level Throughput can also be a good option if:</a:t>
            </a:r>
          </a:p>
          <a:p>
            <a:pPr marL="0" indent="0">
              <a:buFont typeface="Arial" panose="020B0604020202020204" pitchFamily="34" charset="0"/>
              <a:buNone/>
            </a:pPr>
            <a:endParaRPr lang="en-US" dirty="0"/>
          </a:p>
          <a:p>
            <a:pPr lvl="1"/>
            <a:r>
              <a:rPr lang="en-US" dirty="0"/>
              <a:t>You are migrating many containers in a lift and shift migration (from Table Storage, MongoDB, or Cassandra) and does not know how much throughput to set for each one</a:t>
            </a:r>
          </a:p>
          <a:p>
            <a:pPr lvl="1"/>
            <a:r>
              <a:rPr lang="en-US" dirty="0"/>
              <a:t>You have containers that are timeshared</a:t>
            </a:r>
          </a:p>
          <a:p>
            <a:pPr lvl="1"/>
            <a:r>
              <a:rPr lang="en-US" dirty="0"/>
              <a:t>Multitenant applications where each user is represented by a separate container</a:t>
            </a:r>
          </a:p>
        </p:txBody>
      </p:sp>
    </p:spTree>
    <p:extLst>
      <p:ext uri="{BB962C8B-B14F-4D97-AF65-F5344CB8AC3E}">
        <p14:creationId xmlns:p14="http://schemas.microsoft.com/office/powerpoint/2010/main" val="3008028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9149" y="408266"/>
            <a:ext cx="9810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Pricing Example – Do this exercise to ballpark cost + RU/s required</a:t>
            </a:r>
          </a:p>
        </p:txBody>
      </p:sp>
      <p:sp>
        <p:nvSpPr>
          <p:cNvPr id="32" name="TextBox 31">
            <a:extLst>
              <a:ext uri="{FF2B5EF4-FFF2-40B4-BE49-F238E27FC236}">
                <a16:creationId xmlns:a16="http://schemas.microsoft.com/office/drawing/2014/main" id="{0D5E035F-90C1-456A-ABB3-D73A686E5D27}"/>
              </a:ext>
            </a:extLst>
          </p:cNvPr>
          <p:cNvSpPr txBox="1"/>
          <p:nvPr/>
        </p:nvSpPr>
        <p:spPr>
          <a:xfrm>
            <a:off x="579148" y="89343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Storage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id="{2C155688-1024-4BA9-AD37-BA047E41729F}"/>
              </a:ext>
            </a:extLst>
          </p:cNvPr>
          <p:cNvGraphicFramePr>
            <a:graphicFrameLocks noGrp="1"/>
          </p:cNvGraphicFramePr>
          <p:nvPr>
            <p:extLst/>
          </p:nvPr>
        </p:nvGraphicFramePr>
        <p:xfrm>
          <a:off x="673996" y="1269413"/>
          <a:ext cx="9288640" cy="1266825"/>
        </p:xfrm>
        <a:graphic>
          <a:graphicData uri="http://schemas.openxmlformats.org/drawingml/2006/table">
            <a:tbl>
              <a:tblPr>
                <a:tableStyleId>{5C22544A-7EE6-4342-B048-85BDC9FD1C3A}</a:tableStyleId>
              </a:tblPr>
              <a:tblGrid>
                <a:gridCol w="4886717">
                  <a:extLst>
                    <a:ext uri="{9D8B030D-6E8A-4147-A177-3AD203B41FA5}">
                      <a16:colId xmlns:a16="http://schemas.microsoft.com/office/drawing/2014/main" val="1327948975"/>
                    </a:ext>
                  </a:extLst>
                </a:gridCol>
                <a:gridCol w="4401923">
                  <a:extLst>
                    <a:ext uri="{9D8B030D-6E8A-4147-A177-3AD203B41FA5}">
                      <a16:colId xmlns:a16="http://schemas.microsoft.com/office/drawing/2014/main" val="458719478"/>
                    </a:ext>
                  </a:extLst>
                </a:gridCol>
              </a:tblGrid>
              <a:tr h="190500">
                <a:tc>
                  <a:txBody>
                    <a:bodyPr/>
                    <a:lstStyle/>
                    <a:p>
                      <a:pPr algn="l" fontAlgn="b"/>
                      <a:r>
                        <a:rPr lang="en-US" sz="1600" u="none" strike="noStrike" dirty="0">
                          <a:effectLst/>
                        </a:rPr>
                        <a:t> Avg Record Size (KB)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600" u="none" strike="noStrike" dirty="0">
                          <a:effectLst/>
                        </a:rPr>
                        <a:t> Number of Records </a:t>
                      </a:r>
                      <a:endParaRPr lang="en-US" sz="1600" b="1"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100,000,000 </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r h="190500">
                <a:tc>
                  <a:txBody>
                    <a:bodyPr/>
                    <a:lstStyle/>
                    <a:p>
                      <a:pPr algn="l" fontAlgn="b"/>
                      <a:r>
                        <a:rPr lang="en-US" sz="1600" u="none" strike="noStrike" dirty="0">
                          <a:effectLst/>
                        </a:rPr>
                        <a:t> Total Storage (GB) </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100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600" u="none" strike="noStrike" dirty="0">
                          <a:effectLst/>
                        </a:rPr>
                        <a:t>Monthly Cost per GB</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$0.25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600" b="1" u="none" strike="noStrike" dirty="0">
                          <a:effectLst/>
                        </a:rPr>
                        <a:t>Expected Monthly Cost for Storage</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$25.00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35" name="TextBox 34">
            <a:extLst>
              <a:ext uri="{FF2B5EF4-FFF2-40B4-BE49-F238E27FC236}">
                <a16:creationId xmlns:a16="http://schemas.microsoft.com/office/drawing/2014/main" id="{F942C578-EF81-4A0A-9263-45C27BD237D7}"/>
              </a:ext>
            </a:extLst>
          </p:cNvPr>
          <p:cNvSpPr txBox="1"/>
          <p:nvPr/>
        </p:nvSpPr>
        <p:spPr>
          <a:xfrm>
            <a:off x="571519" y="258920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Throughput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5888ADAE-58D7-48B1-90EB-A38A94F2F6B8}"/>
              </a:ext>
            </a:extLst>
          </p:cNvPr>
          <p:cNvGraphicFramePr>
            <a:graphicFrameLocks noGrp="1"/>
          </p:cNvGraphicFramePr>
          <p:nvPr>
            <p:extLst>
              <p:ext uri="{D42A27DB-BD31-4B8C-83A1-F6EECF244321}">
                <p14:modId xmlns:p14="http://schemas.microsoft.com/office/powerpoint/2010/main" val="2507679504"/>
              </p:ext>
            </p:extLst>
          </p:nvPr>
        </p:nvGraphicFramePr>
        <p:xfrm>
          <a:off x="666368" y="2940890"/>
          <a:ext cx="9296268" cy="760095"/>
        </p:xfrm>
        <a:graphic>
          <a:graphicData uri="http://schemas.openxmlformats.org/drawingml/2006/table">
            <a:tbl>
              <a:tblPr>
                <a:tableStyleId>{5C22544A-7EE6-4342-B048-85BDC9FD1C3A}</a:tableStyleId>
              </a:tblPr>
              <a:tblGrid>
                <a:gridCol w="3304521">
                  <a:extLst>
                    <a:ext uri="{9D8B030D-6E8A-4147-A177-3AD203B41FA5}">
                      <a16:colId xmlns:a16="http://schemas.microsoft.com/office/drawing/2014/main" val="653658921"/>
                    </a:ext>
                  </a:extLst>
                </a:gridCol>
                <a:gridCol w="2512384">
                  <a:extLst>
                    <a:ext uri="{9D8B030D-6E8A-4147-A177-3AD203B41FA5}">
                      <a16:colId xmlns:a16="http://schemas.microsoft.com/office/drawing/2014/main" val="96964796"/>
                    </a:ext>
                  </a:extLst>
                </a:gridCol>
                <a:gridCol w="2115593">
                  <a:extLst>
                    <a:ext uri="{9D8B030D-6E8A-4147-A177-3AD203B41FA5}">
                      <a16:colId xmlns:a16="http://schemas.microsoft.com/office/drawing/2014/main" val="2813250456"/>
                    </a:ext>
                  </a:extLst>
                </a:gridCol>
                <a:gridCol w="1363770">
                  <a:extLst>
                    <a:ext uri="{9D8B030D-6E8A-4147-A177-3AD203B41FA5}">
                      <a16:colId xmlns:a16="http://schemas.microsoft.com/office/drawing/2014/main" val="4140088661"/>
                    </a:ext>
                  </a:extLst>
                </a:gridCol>
              </a:tblGrid>
              <a:tr h="190500">
                <a:tc>
                  <a:txBody>
                    <a:bodyPr/>
                    <a:lstStyle/>
                    <a:p>
                      <a:pPr algn="l" fontAlgn="b"/>
                      <a:r>
                        <a:rPr lang="en-US" sz="1600" u="none" strike="noStrike" dirty="0">
                          <a:effectLst/>
                        </a:rPr>
                        <a:t>Operation Type</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Number of Requests per sec</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Avg RU's per Request</a:t>
                      </a:r>
                      <a:endParaRPr lang="en-US" sz="1600" b="1" i="0" u="none" strike="noStrike" dirty="0">
                        <a:solidFill>
                          <a:srgbClr val="FFFFFF"/>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l" fontAlgn="b"/>
                      <a:r>
                        <a:rPr lang="en-US" sz="1600" u="none" strike="noStrike" dirty="0">
                          <a:effectLst/>
                        </a:rPr>
                        <a:t>RU's Needed</a:t>
                      </a:r>
                      <a:endParaRPr lang="en-US" sz="1600" b="1" i="0" u="none" strike="noStrike" dirty="0">
                        <a:solidFill>
                          <a:srgbClr val="FFFFFF"/>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600" u="none" strike="noStrike" dirty="0">
                          <a:effectLst/>
                        </a:rPr>
                        <a:t>Create</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500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600" u="none" strike="noStrike" dirty="0">
                          <a:effectLst/>
                        </a:rPr>
                        <a:t>Read</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9525" marR="9525" marT="9525" marB="0" anchor="b">
                    <a:solidFill>
                      <a:schemeClr val="accent4">
                        <a:lumMod val="20000"/>
                        <a:lumOff val="80000"/>
                      </a:schemeClr>
                    </a:solidFill>
                  </a:tcPr>
                </a:tc>
                <a:tc>
                  <a:txBody>
                    <a:bodyPr/>
                    <a:lstStyle/>
                    <a:p>
                      <a:pPr algn="r" fontAlgn="b"/>
                      <a:r>
                        <a:rPr lang="en-US" sz="1600" u="none" strike="noStrike" dirty="0">
                          <a:effectLst/>
                        </a:rPr>
                        <a:t>400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10" name="Table 9">
            <a:extLst>
              <a:ext uri="{FF2B5EF4-FFF2-40B4-BE49-F238E27FC236}">
                <a16:creationId xmlns:a16="http://schemas.microsoft.com/office/drawing/2014/main" id="{CD2590E4-9EF5-4CE0-AB2D-CF415145B0C0}"/>
              </a:ext>
            </a:extLst>
          </p:cNvPr>
          <p:cNvGraphicFramePr>
            <a:graphicFrameLocks noGrp="1"/>
          </p:cNvGraphicFramePr>
          <p:nvPr>
            <p:extLst>
              <p:ext uri="{D42A27DB-BD31-4B8C-83A1-F6EECF244321}">
                <p14:modId xmlns:p14="http://schemas.microsoft.com/office/powerpoint/2010/main" val="3021864882"/>
              </p:ext>
            </p:extLst>
          </p:nvPr>
        </p:nvGraphicFramePr>
        <p:xfrm>
          <a:off x="666368" y="3976331"/>
          <a:ext cx="9296268" cy="1013460"/>
        </p:xfrm>
        <a:graphic>
          <a:graphicData uri="http://schemas.openxmlformats.org/drawingml/2006/table">
            <a:tbl>
              <a:tblPr>
                <a:tableStyleId>{5C22544A-7EE6-4342-B048-85BDC9FD1C3A}</a:tableStyleId>
              </a:tblPr>
              <a:tblGrid>
                <a:gridCol w="4890730">
                  <a:extLst>
                    <a:ext uri="{9D8B030D-6E8A-4147-A177-3AD203B41FA5}">
                      <a16:colId xmlns:a16="http://schemas.microsoft.com/office/drawing/2014/main" val="3480470802"/>
                    </a:ext>
                  </a:extLst>
                </a:gridCol>
                <a:gridCol w="4405538">
                  <a:extLst>
                    <a:ext uri="{9D8B030D-6E8A-4147-A177-3AD203B41FA5}">
                      <a16:colId xmlns:a16="http://schemas.microsoft.com/office/drawing/2014/main" val="2443293706"/>
                    </a:ext>
                  </a:extLst>
                </a:gridCol>
              </a:tblGrid>
              <a:tr h="190500">
                <a:tc>
                  <a:txBody>
                    <a:bodyPr/>
                    <a:lstStyle/>
                    <a:p>
                      <a:pPr algn="l" fontAlgn="b"/>
                      <a:r>
                        <a:rPr lang="en-US" sz="1600" u="none" strike="noStrike" dirty="0">
                          <a:effectLst/>
                        </a:rPr>
                        <a:t>Total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900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u="none" strike="noStrike" dirty="0">
                          <a:effectLst/>
                        </a:rPr>
                        <a:t>Hourly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$0.008</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52953031"/>
                  </a:ext>
                </a:extLst>
              </a:tr>
              <a:tr h="190500">
                <a:tc>
                  <a:txBody>
                    <a:bodyPr/>
                    <a:lstStyle/>
                    <a:p>
                      <a:pPr algn="l" fontAlgn="b"/>
                      <a:r>
                        <a:rPr lang="en-US" sz="1600" u="none" strike="noStrike" dirty="0">
                          <a:effectLst/>
                        </a:rPr>
                        <a:t>Monthly Cost per 100 RU/sec</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$6.00</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653518832"/>
                  </a:ext>
                </a:extLst>
              </a:tr>
              <a:tr h="190500">
                <a:tc>
                  <a:txBody>
                    <a:bodyPr/>
                    <a:lstStyle/>
                    <a:p>
                      <a:pPr algn="l" fontAlgn="b"/>
                      <a:r>
                        <a:rPr lang="en-US" sz="1600" u="none" strike="noStrike" dirty="0">
                          <a:effectLst/>
                        </a:rPr>
                        <a:t>Expected Monthly Cost for Throughput</a:t>
                      </a:r>
                      <a:endParaRPr lang="en-US" sz="1600" b="1"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1600" u="none" strike="noStrike" dirty="0">
                          <a:effectLst/>
                        </a:rPr>
                        <a:t> $54.00 </a:t>
                      </a:r>
                      <a:endParaRPr lang="en-US" sz="16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38" name="TextBox 37">
            <a:extLst>
              <a:ext uri="{FF2B5EF4-FFF2-40B4-BE49-F238E27FC236}">
                <a16:creationId xmlns:a16="http://schemas.microsoft.com/office/drawing/2014/main" id="{72D67F2A-07E2-47B3-9C51-53099392D668}"/>
              </a:ext>
            </a:extLst>
          </p:cNvPr>
          <p:cNvSpPr txBox="1"/>
          <p:nvPr/>
        </p:nvSpPr>
        <p:spPr>
          <a:xfrm>
            <a:off x="571519" y="5121623"/>
            <a:ext cx="272591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Total Monthly Cost</a:t>
            </a:r>
            <a:endParaRPr kumimoji="0" lang="en-US" sz="16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EF071584-27BE-416F-A0B6-8FA09C082F10}"/>
              </a:ext>
            </a:extLst>
          </p:cNvPr>
          <p:cNvSpPr txBox="1"/>
          <p:nvPr/>
        </p:nvSpPr>
        <p:spPr>
          <a:xfrm>
            <a:off x="594715" y="5546050"/>
            <a:ext cx="7024295" cy="830997"/>
          </a:xfrm>
          <a:prstGeom prst="rect">
            <a:avLst/>
          </a:prstGeom>
          <a:noFill/>
        </p:spPr>
        <p:txBody>
          <a:bodyPr wrap="none" rtlCol="0">
            <a:spAutoFit/>
          </a:bodyPr>
          <a:lstStyle/>
          <a:p>
            <a:r>
              <a:rPr lang="en-US" sz="1600"/>
              <a:t>[Total Monthly Cost] = [Monthly Cost for Storage] + [Monthly Cost for Throughput]</a:t>
            </a:r>
          </a:p>
          <a:p>
            <a:r>
              <a:rPr lang="en-US" sz="1600"/>
              <a:t>                                      =   $25                                       +   $54</a:t>
            </a:r>
          </a:p>
          <a:p>
            <a:r>
              <a:rPr lang="en-US" sz="1600"/>
              <a:t>                                      =   $79 per month</a:t>
            </a:r>
          </a:p>
        </p:txBody>
      </p:sp>
      <p:sp>
        <p:nvSpPr>
          <p:cNvPr id="12" name="TextBox 11">
            <a:extLst>
              <a:ext uri="{FF2B5EF4-FFF2-40B4-BE49-F238E27FC236}">
                <a16:creationId xmlns:a16="http://schemas.microsoft.com/office/drawing/2014/main" id="{53E3821C-2421-4A1B-A1B9-1F7C22014167}"/>
              </a:ext>
            </a:extLst>
          </p:cNvPr>
          <p:cNvSpPr txBox="1"/>
          <p:nvPr/>
        </p:nvSpPr>
        <p:spPr>
          <a:xfrm>
            <a:off x="4515087" y="6449734"/>
            <a:ext cx="7224157" cy="276999"/>
          </a:xfrm>
          <a:prstGeom prst="rect">
            <a:avLst/>
          </a:prstGeom>
          <a:noFill/>
        </p:spPr>
        <p:txBody>
          <a:bodyPr wrap="none" rtlCol="0">
            <a:spAutoFit/>
          </a:bodyPr>
          <a:lstStyle/>
          <a:p>
            <a:r>
              <a:rPr lang="en-US" sz="1200"/>
              <a:t>* pricing may vary by region; for up-to-date pricing, see: </a:t>
            </a:r>
            <a:r>
              <a:rPr lang="en-US" sz="1200">
                <a:hlinkClick r:id="rId3"/>
              </a:rPr>
              <a:t>https://azure.microsoft.com/pricing/details/cosmos-db/</a:t>
            </a:r>
            <a:endParaRPr lang="en-US" sz="1200"/>
          </a:p>
        </p:txBody>
      </p:sp>
    </p:spTree>
    <p:extLst>
      <p:ext uri="{BB962C8B-B14F-4D97-AF65-F5344CB8AC3E}">
        <p14:creationId xmlns:p14="http://schemas.microsoft.com/office/powerpoint/2010/main" val="254451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8"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a:xfrm>
            <a:off x="269240" y="2426424"/>
            <a:ext cx="4720857" cy="1046440"/>
          </a:xfrm>
        </p:spPr>
        <p:txBody>
          <a:bodyPr/>
          <a:lstStyle/>
          <a:p>
            <a:r>
              <a:rPr lang="en-US" dirty="0"/>
              <a:t>Cosmos DB reserved Capacity can provide up to 65% savings</a:t>
            </a:r>
            <a:endParaRPr lang="en-US" baseline="30000"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928244" y="331649"/>
            <a:ext cx="58285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dirty="0">
                <a:ln>
                  <a:noFill/>
                </a:ln>
                <a:effectLst/>
                <a:uLnTx/>
                <a:uFillTx/>
                <a:latin typeface="Arial" panose="020B0604020202020204" pitchFamily="34" charset="0"/>
                <a:ea typeface="+mn-ea"/>
                <a:cs typeface="Arial" panose="020B0604020202020204" pitchFamily="34" charset="0"/>
              </a:rPr>
              <a:t>Save up to 65% with Azure Cosmos DB reserved capacity pricing</a:t>
            </a:r>
          </a:p>
        </p:txBody>
      </p:sp>
      <p:grpSp>
        <p:nvGrpSpPr>
          <p:cNvPr id="14" name="Group 13">
            <a:extLst>
              <a:ext uri="{FF2B5EF4-FFF2-40B4-BE49-F238E27FC236}">
                <a16:creationId xmlns:a16="http://schemas.microsoft.com/office/drawing/2014/main" id="{6A5AF60B-1236-4549-8E68-4A226712F6CC}"/>
              </a:ext>
            </a:extLst>
          </p:cNvPr>
          <p:cNvGrpSpPr/>
          <p:nvPr/>
        </p:nvGrpSpPr>
        <p:grpSpPr>
          <a:xfrm>
            <a:off x="269240" y="5922297"/>
            <a:ext cx="216270" cy="721636"/>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32CE4EDE-C272-4747-B68D-6B547E307DF5}"/>
              </a:ext>
            </a:extLst>
          </p:cNvPr>
          <p:cNvSpPr txBox="1"/>
          <p:nvPr/>
        </p:nvSpPr>
        <p:spPr>
          <a:xfrm>
            <a:off x="7856884" y="2668414"/>
            <a:ext cx="1412272"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rial" panose="020B0604020202020204" pitchFamily="34" charset="0"/>
                <a:ea typeface="Segoe UI Semibold" charset="0"/>
                <a:cs typeface="Arial" panose="020B0604020202020204" pitchFamily="34" charset="0"/>
              </a:rPr>
              <a:t>+ Up to 65% savings</a:t>
            </a:r>
            <a:endParaRPr kumimoji="0" lang="en-US" sz="1800" b="1" i="0" u="none" strike="noStrike" kern="1200" cap="none" spc="0" normalizeH="0" baseline="30000" noProof="0" dirty="0">
              <a:ln>
                <a:noFill/>
              </a:ln>
              <a:effectLst/>
              <a:uLnTx/>
              <a:uFillTx/>
              <a:latin typeface="Arial" panose="020B0604020202020204" pitchFamily="34" charset="0"/>
              <a:ea typeface="Segoe UI Semibold" charset="0"/>
              <a:cs typeface="Arial" panose="020B0604020202020204" pitchFamily="34" charset="0"/>
            </a:endParaRPr>
          </a:p>
        </p:txBody>
      </p:sp>
      <p:sp>
        <p:nvSpPr>
          <p:cNvPr id="34" name="TextBox 33">
            <a:extLst>
              <a:ext uri="{FF2B5EF4-FFF2-40B4-BE49-F238E27FC236}">
                <a16:creationId xmlns:a16="http://schemas.microsoft.com/office/drawing/2014/main" id="{44A3CBDC-8582-486B-87FE-FD3CA238E8D4}"/>
              </a:ext>
            </a:extLst>
          </p:cNvPr>
          <p:cNvSpPr txBox="1"/>
          <p:nvPr/>
        </p:nvSpPr>
        <p:spPr>
          <a:xfrm>
            <a:off x="9847560" y="4160822"/>
            <a:ext cx="8237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Customer cost</a:t>
            </a:r>
          </a:p>
        </p:txBody>
      </p:sp>
      <p:sp>
        <p:nvSpPr>
          <p:cNvPr id="35" name="Freeform: Shape 34">
            <a:extLst>
              <a:ext uri="{FF2B5EF4-FFF2-40B4-BE49-F238E27FC236}">
                <a16:creationId xmlns:a16="http://schemas.microsoft.com/office/drawing/2014/main" id="{83AF6ACE-99D4-4028-9BD9-257D2F3DDF74}"/>
              </a:ext>
            </a:extLst>
          </p:cNvPr>
          <p:cNvSpPr/>
          <p:nvPr/>
        </p:nvSpPr>
        <p:spPr>
          <a:xfrm>
            <a:off x="9579499" y="3718232"/>
            <a:ext cx="1399032" cy="246888"/>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nvGrpSpPr>
          <p:cNvPr id="37" name="Group 36">
            <a:extLst>
              <a:ext uri="{FF2B5EF4-FFF2-40B4-BE49-F238E27FC236}">
                <a16:creationId xmlns:a16="http://schemas.microsoft.com/office/drawing/2014/main" id="{ECC6E3EC-C85F-45C3-AF32-CD47F071AD71}"/>
              </a:ext>
            </a:extLst>
          </p:cNvPr>
          <p:cNvGrpSpPr/>
          <p:nvPr/>
        </p:nvGrpSpPr>
        <p:grpSpPr>
          <a:xfrm>
            <a:off x="7577900" y="1562265"/>
            <a:ext cx="2086537" cy="3486742"/>
            <a:chOff x="3714366" y="2621907"/>
            <a:chExt cx="1242064" cy="2666880"/>
          </a:xfrm>
        </p:grpSpPr>
        <p:grpSp>
          <p:nvGrpSpPr>
            <p:cNvPr id="38" name="Group 37">
              <a:extLst>
                <a:ext uri="{FF2B5EF4-FFF2-40B4-BE49-F238E27FC236}">
                  <a16:creationId xmlns:a16="http://schemas.microsoft.com/office/drawing/2014/main" id="{3E62A7F4-C517-4FF0-B1DD-737693621833}"/>
                </a:ext>
              </a:extLst>
            </p:cNvPr>
            <p:cNvGrpSpPr/>
            <p:nvPr/>
          </p:nvGrpSpPr>
          <p:grpSpPr>
            <a:xfrm>
              <a:off x="3727304" y="2621907"/>
              <a:ext cx="1216188" cy="2660413"/>
              <a:chOff x="466128" y="2421774"/>
              <a:chExt cx="1216188" cy="2660413"/>
            </a:xfrm>
          </p:grpSpPr>
          <p:sp>
            <p:nvSpPr>
              <p:cNvPr id="43" name="Freeform: Shape 42">
                <a:extLst>
                  <a:ext uri="{FF2B5EF4-FFF2-40B4-BE49-F238E27FC236}">
                    <a16:creationId xmlns:a16="http://schemas.microsoft.com/office/drawing/2014/main" id="{418D0245-7B64-4BBC-AF56-BF9A2E41818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4" name="Freeform: Shape 43">
                <a:extLst>
                  <a:ext uri="{FF2B5EF4-FFF2-40B4-BE49-F238E27FC236}">
                    <a16:creationId xmlns:a16="http://schemas.microsoft.com/office/drawing/2014/main" id="{B5079FF1-2601-458C-964F-FF7CA898333D}"/>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nvGrpSpPr>
            <p:cNvPr id="40" name="Group 39">
              <a:extLst>
                <a:ext uri="{FF2B5EF4-FFF2-40B4-BE49-F238E27FC236}">
                  <a16:creationId xmlns:a16="http://schemas.microsoft.com/office/drawing/2014/main" id="{735556E2-AE48-43A9-B90A-B3F874F9CF68}"/>
                </a:ext>
              </a:extLst>
            </p:cNvPr>
            <p:cNvGrpSpPr/>
            <p:nvPr/>
          </p:nvGrpSpPr>
          <p:grpSpPr>
            <a:xfrm>
              <a:off x="3714366" y="4221168"/>
              <a:ext cx="1242064" cy="1067619"/>
              <a:chOff x="2326321" y="4021035"/>
              <a:chExt cx="1242064" cy="1067619"/>
            </a:xfrm>
          </p:grpSpPr>
          <p:sp>
            <p:nvSpPr>
              <p:cNvPr id="41" name="Freeform: Shape 40">
                <a:extLst>
                  <a:ext uri="{FF2B5EF4-FFF2-40B4-BE49-F238E27FC236}">
                    <a16:creationId xmlns:a16="http://schemas.microsoft.com/office/drawing/2014/main" id="{026561BE-CB79-4893-9D48-73EB39F69C7C}"/>
                  </a:ext>
                </a:extLst>
              </p:cNvPr>
              <p:cNvSpPr/>
              <p:nvPr/>
            </p:nvSpPr>
            <p:spPr>
              <a:xfrm>
                <a:off x="2326321" y="4021035"/>
                <a:ext cx="1242064" cy="1067619"/>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sp>
            <p:nvSpPr>
              <p:cNvPr id="42" name="Freeform: Shape 41">
                <a:extLst>
                  <a:ext uri="{FF2B5EF4-FFF2-40B4-BE49-F238E27FC236}">
                    <a16:creationId xmlns:a16="http://schemas.microsoft.com/office/drawing/2014/main" id="{F6106C3A-ABB6-4B20-BBF6-7EECE48DAB05}"/>
                  </a:ext>
                </a:extLst>
              </p:cNvPr>
              <p:cNvSpPr/>
              <p:nvPr/>
            </p:nvSpPr>
            <p:spPr>
              <a:xfrm>
                <a:off x="2352196" y="4053434"/>
                <a:ext cx="1190312" cy="223554"/>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2050"/>
                  </a:solidFill>
                  <a:effectLst/>
                  <a:uLnTx/>
                  <a:uFillTx/>
                  <a:latin typeface="Arial" panose="020B0604020202020204" pitchFamily="34" charset="0"/>
                  <a:ea typeface="+mn-ea"/>
                  <a:cs typeface="+mn-cs"/>
                </a:endParaRPr>
              </a:p>
            </p:txBody>
          </p:sp>
        </p:grpSp>
      </p:grpSp>
      <p:sp>
        <p:nvSpPr>
          <p:cNvPr id="33" name="Right Brace 32">
            <a:extLst>
              <a:ext uri="{FF2B5EF4-FFF2-40B4-BE49-F238E27FC236}">
                <a16:creationId xmlns:a16="http://schemas.microsoft.com/office/drawing/2014/main" id="{2CEBC26A-BD49-48C6-AC49-D00E97DA108C}"/>
              </a:ext>
            </a:extLst>
          </p:cNvPr>
          <p:cNvSpPr/>
          <p:nvPr/>
        </p:nvSpPr>
        <p:spPr>
          <a:xfrm>
            <a:off x="9686171" y="3828421"/>
            <a:ext cx="176286" cy="10649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endParaRPr>
          </a:p>
        </p:txBody>
      </p:sp>
      <p:sp>
        <p:nvSpPr>
          <p:cNvPr id="56" name="Rectangle 55">
            <a:extLst>
              <a:ext uri="{FF2B5EF4-FFF2-40B4-BE49-F238E27FC236}">
                <a16:creationId xmlns:a16="http://schemas.microsoft.com/office/drawing/2014/main" id="{2CDB44E0-C438-4F2E-824A-966C7AED5D29}"/>
              </a:ext>
            </a:extLst>
          </p:cNvPr>
          <p:cNvSpPr/>
          <p:nvPr/>
        </p:nvSpPr>
        <p:spPr>
          <a:xfrm>
            <a:off x="7744462" y="4332788"/>
            <a:ext cx="1753406"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FFFFFF"/>
                </a:solidFill>
                <a:effectLst/>
                <a:uLnTx/>
                <a:uFillTx/>
                <a:latin typeface="Arial" panose="020B0604020202020204" pitchFamily="34" charset="0"/>
                <a:ea typeface="+mn-ea"/>
                <a:cs typeface="+mn-cs"/>
              </a:rPr>
              <a:t>Best value for the price </a:t>
            </a:r>
            <a:endParaRPr kumimoji="0" lang="en-US" sz="12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7" name="Rectangle 56">
            <a:extLst>
              <a:ext uri="{FF2B5EF4-FFF2-40B4-BE49-F238E27FC236}">
                <a16:creationId xmlns:a16="http://schemas.microsoft.com/office/drawing/2014/main" id="{882EF831-8D2A-4A35-8C5F-3086D9BE67D1}"/>
              </a:ext>
            </a:extLst>
          </p:cNvPr>
          <p:cNvSpPr/>
          <p:nvPr/>
        </p:nvSpPr>
        <p:spPr>
          <a:xfrm>
            <a:off x="5497800" y="5435405"/>
            <a:ext cx="1753406"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effectLst/>
                <a:uLnTx/>
                <a:uFillTx/>
                <a:latin typeface="Arial" panose="020B0604020202020204" pitchFamily="34" charset="0"/>
                <a:ea typeface="+mn-ea"/>
                <a:cs typeface="+mn-cs"/>
              </a:rPr>
              <a:t>Best elasticity for the price </a:t>
            </a:r>
            <a:endParaRPr kumimoji="0" lang="en-US" sz="1000" b="0" i="0" u="none" strike="noStrike" kern="1200" cap="none" spc="0" normalizeH="0" baseline="0" noProof="0" dirty="0">
              <a:ln>
                <a:noFill/>
              </a:ln>
              <a:effectLst/>
              <a:uLnTx/>
              <a:uFillTx/>
              <a:latin typeface="Arial" panose="020B0604020202020204" pitchFamily="34" charset="0"/>
              <a:ea typeface="+mn-ea"/>
              <a:cs typeface="+mn-cs"/>
            </a:endParaRPr>
          </a:p>
        </p:txBody>
      </p:sp>
      <p:sp>
        <p:nvSpPr>
          <p:cNvPr id="58" name="Rectangle 57">
            <a:extLst>
              <a:ext uri="{FF2B5EF4-FFF2-40B4-BE49-F238E27FC236}">
                <a16:creationId xmlns:a16="http://schemas.microsoft.com/office/drawing/2014/main" id="{35E70F6E-7859-4D3C-963E-3A18E1647B4B}"/>
              </a:ext>
            </a:extLst>
          </p:cNvPr>
          <p:cNvSpPr/>
          <p:nvPr/>
        </p:nvSpPr>
        <p:spPr>
          <a:xfrm>
            <a:off x="7744462" y="6185053"/>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Total Time To Live (TTL) is free</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59" name="Rectangle 58">
            <a:extLst>
              <a:ext uri="{FF2B5EF4-FFF2-40B4-BE49-F238E27FC236}">
                <a16:creationId xmlns:a16="http://schemas.microsoft.com/office/drawing/2014/main" id="{479830AD-64A0-444D-BDB3-91CFBE5F695E}"/>
              </a:ext>
            </a:extLst>
          </p:cNvPr>
          <p:cNvSpPr/>
          <p:nvPr/>
        </p:nvSpPr>
        <p:spPr>
          <a:xfrm>
            <a:off x="5434780" y="5922297"/>
            <a:ext cx="2070659"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No need to segment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into read and write workloads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w/ unified </a:t>
            </a:r>
            <a:r>
              <a:rPr kumimoji="0" lang="en-US" sz="1000" b="0" i="1" u="none" strike="noStrike" kern="1200" cap="none" spc="0" normalizeH="0" baseline="0" noProof="0" dirty="0">
                <a:ln>
                  <a:noFill/>
                </a:ln>
                <a:effectLst/>
                <a:uLnTx/>
                <a:uFillTx/>
                <a:latin typeface="Arial" panose="020B0604020202020204" pitchFamily="34" charset="0"/>
                <a:ea typeface="+mn-ea"/>
                <a:cs typeface="+mn-cs"/>
              </a:rPr>
              <a:t>and</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normalized throughput currency - RUs</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0" name="Rectangle 59">
            <a:extLst>
              <a:ext uri="{FF2B5EF4-FFF2-40B4-BE49-F238E27FC236}">
                <a16:creationId xmlns:a16="http://schemas.microsoft.com/office/drawing/2014/main" id="{FA3689A7-E917-4057-9E64-0733257A9CA3}"/>
              </a:ext>
            </a:extLst>
          </p:cNvPr>
          <p:cNvSpPr/>
          <p:nvPr/>
        </p:nvSpPr>
        <p:spPr>
          <a:xfrm>
            <a:off x="7505439" y="5426239"/>
            <a:ext cx="1944841"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Saturation of provisioned capacity via </a:t>
            </a:r>
            <a:r>
              <a:rPr kumimoji="0" lang="en-US" sz="1000" b="0" i="1" u="none" strike="noStrike" kern="1200" cap="none" spc="0" normalizeH="0" baseline="0" noProof="0" dirty="0">
                <a:ln>
                  <a:noFill/>
                </a:ln>
                <a:effectLst/>
                <a:uLnTx/>
                <a:uFillTx/>
                <a:latin typeface="Arial" panose="020B0604020202020204" pitchFamily="34" charset="0"/>
                <a:ea typeface="+mn-ea"/>
                <a:cs typeface="+mn-cs"/>
              </a:rPr>
              <a:t>sub-core</a:t>
            </a: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 multiplexing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1" name="Rectangle 60">
            <a:extLst>
              <a:ext uri="{FF2B5EF4-FFF2-40B4-BE49-F238E27FC236}">
                <a16:creationId xmlns:a16="http://schemas.microsoft.com/office/drawing/2014/main" id="{DAC4AA1D-A669-441F-B37D-EFADB8DCA7F0}"/>
              </a:ext>
            </a:extLst>
          </p:cNvPr>
          <p:cNvSpPr/>
          <p:nvPr/>
        </p:nvSpPr>
        <p:spPr>
          <a:xfrm>
            <a:off x="9862457" y="5458785"/>
            <a:ext cx="175340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Deep integration w/ Azure Networking</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62" name="Rectangle 61">
            <a:extLst>
              <a:ext uri="{FF2B5EF4-FFF2-40B4-BE49-F238E27FC236}">
                <a16:creationId xmlns:a16="http://schemas.microsoft.com/office/drawing/2014/main" id="{A7E179EE-16B1-40F8-9548-7B961FB938E8}"/>
              </a:ext>
            </a:extLst>
          </p:cNvPr>
          <p:cNvSpPr/>
          <p:nvPr/>
        </p:nvSpPr>
        <p:spPr>
          <a:xfrm>
            <a:off x="10003341" y="6083060"/>
            <a:ext cx="1753406"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Enterprise-ready (security, compliance, encryption) at no additional cost </a:t>
            </a:r>
            <a:endParaRPr kumimoji="0" lang="en-US" sz="1000" b="0"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grpSp>
        <p:nvGrpSpPr>
          <p:cNvPr id="63" name="Group 62">
            <a:extLst>
              <a:ext uri="{FF2B5EF4-FFF2-40B4-BE49-F238E27FC236}">
                <a16:creationId xmlns:a16="http://schemas.microsoft.com/office/drawing/2014/main" id="{B02DDDBA-6FBD-4446-B820-00B5380B92F4}"/>
              </a:ext>
            </a:extLst>
          </p:cNvPr>
          <p:cNvGrpSpPr/>
          <p:nvPr/>
        </p:nvGrpSpPr>
        <p:grpSpPr>
          <a:xfrm>
            <a:off x="6980453" y="4213026"/>
            <a:ext cx="502095" cy="446397"/>
            <a:chOff x="8376458" y="5925518"/>
            <a:chExt cx="1045926" cy="901512"/>
          </a:xfrm>
          <a:noFill/>
        </p:grpSpPr>
        <p:sp>
          <p:nvSpPr>
            <p:cNvPr id="64" name="Star: 4 Points 8">
              <a:extLst>
                <a:ext uri="{FF2B5EF4-FFF2-40B4-BE49-F238E27FC236}">
                  <a16:creationId xmlns:a16="http://schemas.microsoft.com/office/drawing/2014/main" id="{8ECCED33-5DC0-420C-B44C-711BA7205D5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5" name="Star: 4 Points 8">
              <a:extLst>
                <a:ext uri="{FF2B5EF4-FFF2-40B4-BE49-F238E27FC236}">
                  <a16:creationId xmlns:a16="http://schemas.microsoft.com/office/drawing/2014/main" id="{3A977897-F8B5-4C3D-8E7F-D9FCB2F7BBD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1F42DB17-E9D0-4826-BF38-C4ED11AC0371}"/>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67" name="Oval 9">
              <a:extLst>
                <a:ext uri="{FF2B5EF4-FFF2-40B4-BE49-F238E27FC236}">
                  <a16:creationId xmlns:a16="http://schemas.microsoft.com/office/drawing/2014/main" id="{09808A44-0E94-4D73-A36E-7821D6A6DD6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spTree>
    <p:extLst>
      <p:ext uri="{BB962C8B-B14F-4D97-AF65-F5344CB8AC3E}">
        <p14:creationId xmlns:p14="http://schemas.microsoft.com/office/powerpoint/2010/main" val="18495163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04FBC-C2D4-4428-882B-D6C31D4515D9}"/>
              </a:ext>
            </a:extLst>
          </p:cNvPr>
          <p:cNvSpPr>
            <a:spLocks noGrp="1"/>
          </p:cNvSpPr>
          <p:nvPr>
            <p:ph type="title"/>
          </p:nvPr>
        </p:nvSpPr>
        <p:spPr>
          <a:xfrm>
            <a:off x="181918" y="260937"/>
            <a:ext cx="5062511" cy="1499616"/>
          </a:xfrm>
        </p:spPr>
        <p:txBody>
          <a:bodyPr vert="horz" lIns="91440" tIns="45720" rIns="91440" bIns="45720" rtlCol="0" anchor="ctr">
            <a:normAutofit/>
          </a:bodyPr>
          <a:lstStyle/>
          <a:p>
            <a:pPr algn="l" defTabSz="914400"/>
            <a:r>
              <a:rPr lang="en-US" sz="4000" kern="1200" cap="none" dirty="0">
                <a:solidFill>
                  <a:srgbClr val="FFFFFF"/>
                </a:solidFill>
                <a:ea typeface="+mj-ea"/>
              </a:rPr>
              <a:t>Azure Cosmos DB</a:t>
            </a:r>
            <a:br>
              <a:rPr lang="en-US" sz="4000" kern="1200" cap="none" dirty="0">
                <a:solidFill>
                  <a:srgbClr val="FFFFFF"/>
                </a:solidFill>
                <a:ea typeface="+mj-ea"/>
              </a:rPr>
            </a:br>
            <a:r>
              <a:rPr lang="en-US" sz="4000" kern="1200" cap="none" dirty="0">
                <a:solidFill>
                  <a:srgbClr val="FFFFFF"/>
                </a:solidFill>
                <a:ea typeface="+mj-ea"/>
              </a:rPr>
              <a:t>Reserved Capacity</a:t>
            </a:r>
          </a:p>
        </p:txBody>
      </p:sp>
      <p:sp>
        <p:nvSpPr>
          <p:cNvPr id="3" name="Text Placeholder 2">
            <a:extLst>
              <a:ext uri="{FF2B5EF4-FFF2-40B4-BE49-F238E27FC236}">
                <a16:creationId xmlns:a16="http://schemas.microsoft.com/office/drawing/2014/main" id="{7469B150-FED2-4C2F-8844-7883CA6E7B15}"/>
              </a:ext>
            </a:extLst>
          </p:cNvPr>
          <p:cNvSpPr>
            <a:spLocks noGrp="1"/>
          </p:cNvSpPr>
          <p:nvPr>
            <p:ph type="body" sz="quarter" idx="10"/>
          </p:nvPr>
        </p:nvSpPr>
        <p:spPr>
          <a:xfrm>
            <a:off x="181918" y="1760553"/>
            <a:ext cx="5081232" cy="3931920"/>
          </a:xfrm>
        </p:spPr>
        <p:txBody>
          <a:bodyPr vert="horz" lIns="91440" tIns="45720" rIns="91440" bIns="45720" rtlCol="0">
            <a:normAutofit/>
          </a:bodyPr>
          <a:lstStyle/>
          <a:p>
            <a:pPr defTabSz="914400">
              <a:lnSpc>
                <a:spcPct val="90000"/>
              </a:lnSpc>
            </a:pPr>
            <a:r>
              <a:rPr lang="en-US" sz="1700" dirty="0">
                <a:solidFill>
                  <a:srgbClr val="FFFFFF"/>
                </a:solidFill>
                <a:latin typeface="+mn-lt"/>
                <a:cs typeface="+mn-cs"/>
              </a:rPr>
              <a:t>Azure Cosmos DB Reserved Capacity helps you save money by pre-paying for one-year or three-years of Cosmos DB capacity allowing you to get a discount on the Cosmos DB resources, e.g., databases, containers (tables/collections/graphs) you use. </a:t>
            </a:r>
          </a:p>
          <a:p>
            <a:pPr defTabSz="914400">
              <a:lnSpc>
                <a:spcPct val="90000"/>
              </a:lnSpc>
            </a:pPr>
            <a:r>
              <a:rPr lang="en-US" sz="1700" dirty="0">
                <a:solidFill>
                  <a:srgbClr val="FFFFFF"/>
                </a:solidFill>
                <a:latin typeface="+mn-lt"/>
                <a:cs typeface="+mn-cs"/>
              </a:rPr>
              <a:t>Azure Cosmos DB Reserved Capacity can significantly reduce your Cosmos DB costs—up to 65 percent on regular prices–with one-year or three-year upfront commitment. </a:t>
            </a:r>
          </a:p>
          <a:p>
            <a:pPr defTabSz="914400">
              <a:lnSpc>
                <a:spcPct val="90000"/>
              </a:lnSpc>
            </a:pPr>
            <a:r>
              <a:rPr lang="en-US" sz="1700" dirty="0">
                <a:solidFill>
                  <a:srgbClr val="FFFFFF"/>
                </a:solidFill>
                <a:latin typeface="+mn-lt"/>
                <a:cs typeface="+mn-cs"/>
              </a:rPr>
              <a:t>Reserved Capacity provides a billing discount and does not affect the runtime state of your Cosmos DB resources.</a:t>
            </a:r>
          </a:p>
          <a:p>
            <a:pPr indent="-228600" defTabSz="914400">
              <a:lnSpc>
                <a:spcPct val="90000"/>
              </a:lnSpc>
              <a:buFont typeface="Arial" panose="020B0604020202020204" pitchFamily="34" charset="0"/>
              <a:buChar char="•"/>
            </a:pPr>
            <a:endParaRPr lang="en-US" sz="1700" dirty="0">
              <a:solidFill>
                <a:srgbClr val="FFFFFF"/>
              </a:solidFill>
              <a:latin typeface="+mn-lt"/>
              <a:cs typeface="+mn-cs"/>
            </a:endParaRPr>
          </a:p>
        </p:txBody>
      </p:sp>
      <p:graphicFrame>
        <p:nvGraphicFramePr>
          <p:cNvPr id="6" name="Table 5">
            <a:extLst>
              <a:ext uri="{FF2B5EF4-FFF2-40B4-BE49-F238E27FC236}">
                <a16:creationId xmlns:a16="http://schemas.microsoft.com/office/drawing/2014/main" id="{082916C3-4D93-4E6E-A127-3A1F216FA79A}"/>
              </a:ext>
            </a:extLst>
          </p:cNvPr>
          <p:cNvGraphicFramePr>
            <a:graphicFrameLocks noGrp="1"/>
          </p:cNvGraphicFramePr>
          <p:nvPr>
            <p:extLst>
              <p:ext uri="{D42A27DB-BD31-4B8C-83A1-F6EECF244321}">
                <p14:modId xmlns:p14="http://schemas.microsoft.com/office/powerpoint/2010/main" val="186019548"/>
              </p:ext>
            </p:extLst>
          </p:nvPr>
        </p:nvGraphicFramePr>
        <p:xfrm>
          <a:off x="6291304" y="640507"/>
          <a:ext cx="4669322" cy="2888650"/>
        </p:xfrm>
        <a:graphic>
          <a:graphicData uri="http://schemas.openxmlformats.org/drawingml/2006/table">
            <a:tbl>
              <a:tblPr firstRow="1" firstCol="1" bandRow="1">
                <a:noFill/>
                <a:tableStyleId>{5C22544A-7EE6-4342-B048-85BDC9FD1C3A}</a:tableStyleId>
              </a:tblPr>
              <a:tblGrid>
                <a:gridCol w="1505634">
                  <a:extLst>
                    <a:ext uri="{9D8B030D-6E8A-4147-A177-3AD203B41FA5}">
                      <a16:colId xmlns:a16="http://schemas.microsoft.com/office/drawing/2014/main" val="1232228675"/>
                    </a:ext>
                  </a:extLst>
                </a:gridCol>
                <a:gridCol w="717776">
                  <a:extLst>
                    <a:ext uri="{9D8B030D-6E8A-4147-A177-3AD203B41FA5}">
                      <a16:colId xmlns:a16="http://schemas.microsoft.com/office/drawing/2014/main" val="3898732442"/>
                    </a:ext>
                  </a:extLst>
                </a:gridCol>
                <a:gridCol w="864068">
                  <a:extLst>
                    <a:ext uri="{9D8B030D-6E8A-4147-A177-3AD203B41FA5}">
                      <a16:colId xmlns:a16="http://schemas.microsoft.com/office/drawing/2014/main" val="1073098866"/>
                    </a:ext>
                  </a:extLst>
                </a:gridCol>
                <a:gridCol w="717776">
                  <a:extLst>
                    <a:ext uri="{9D8B030D-6E8A-4147-A177-3AD203B41FA5}">
                      <a16:colId xmlns:a16="http://schemas.microsoft.com/office/drawing/2014/main" val="3817410430"/>
                    </a:ext>
                  </a:extLst>
                </a:gridCol>
                <a:gridCol w="864068">
                  <a:extLst>
                    <a:ext uri="{9D8B030D-6E8A-4147-A177-3AD203B41FA5}">
                      <a16:colId xmlns:a16="http://schemas.microsoft.com/office/drawing/2014/main" val="237717581"/>
                    </a:ext>
                  </a:extLst>
                </a:gridCol>
              </a:tblGrid>
              <a:tr h="315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 </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1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tc gridSpan="2">
                  <a:txBody>
                    <a:bodyPr/>
                    <a:lstStyle/>
                    <a:p>
                      <a:pPr marL="0" marR="0">
                        <a:lnSpc>
                          <a:spcPct val="107000"/>
                        </a:lnSpc>
                        <a:spcBef>
                          <a:spcPts val="0"/>
                        </a:spcBef>
                        <a:spcAft>
                          <a:spcPts val="800"/>
                        </a:spcAft>
                      </a:pPr>
                      <a:r>
                        <a:rPr lang="en-US" sz="1000" b="1" dirty="0">
                          <a:solidFill>
                            <a:schemeClr val="tx1">
                              <a:lumMod val="75000"/>
                              <a:lumOff val="25000"/>
                            </a:schemeClr>
                          </a:solidFill>
                          <a:effectLst/>
                        </a:rPr>
                        <a:t>3 Year</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extLst>
                  <a:ext uri="{0D108BD9-81ED-4DB2-BD59-A6C34878D82A}">
                    <a16:rowId xmlns:a16="http://schemas.microsoft.com/office/drawing/2014/main" val="685877820"/>
                  </a:ext>
                </a:extLst>
              </a:tr>
              <a:tr h="552926">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Throughput</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9525" cap="flat" cmpd="sng" algn="ctr">
                      <a:solidFill>
                        <a:srgbClr val="D8DCDC"/>
                      </a:solid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Single Region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Multiple Regions Writes</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465949622"/>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First 100K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10818947"/>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400K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25%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24899003"/>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Next 2.5M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35%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710328848"/>
                  </a:ext>
                </a:extLst>
              </a:tr>
              <a:tr h="486809">
                <a:tc>
                  <a:txBody>
                    <a:bodyPr/>
                    <a:lstStyle/>
                    <a:p>
                      <a:pPr marL="0" marR="0" algn="r">
                        <a:lnSpc>
                          <a:spcPct val="107000"/>
                        </a:lnSpc>
                        <a:spcBef>
                          <a:spcPts val="0"/>
                        </a:spcBef>
                        <a:spcAft>
                          <a:spcPts val="800"/>
                        </a:spcAft>
                      </a:pPr>
                      <a:r>
                        <a:rPr lang="en-US" sz="1000" b="1" dirty="0">
                          <a:solidFill>
                            <a:schemeClr val="tx1">
                              <a:lumMod val="75000"/>
                              <a:lumOff val="25000"/>
                            </a:schemeClr>
                          </a:solidFill>
                          <a:effectLst/>
                        </a:rPr>
                        <a:t>Over 3M RU/s</a:t>
                      </a:r>
                      <a:endParaRPr lang="en-US" sz="1000" b="1"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216983" marT="72328" marB="72328">
                    <a:lnL w="12700" cmpd="sng">
                      <a:noFill/>
                      <a:prstDash val="solid"/>
                    </a:lnL>
                    <a:lnR w="9525" cap="flat" cmpd="sng" algn="ctr">
                      <a:solidFill>
                        <a:srgbClr val="D8DCDC"/>
                      </a:solid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45%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50%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60%</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a:lnSpc>
                          <a:spcPct val="107000"/>
                        </a:lnSpc>
                        <a:spcBef>
                          <a:spcPts val="0"/>
                        </a:spcBef>
                        <a:spcAft>
                          <a:spcPts val="800"/>
                        </a:spcAft>
                      </a:pPr>
                      <a:r>
                        <a:rPr lang="en-US" sz="1000" dirty="0">
                          <a:solidFill>
                            <a:schemeClr val="tx1">
                              <a:lumMod val="75000"/>
                              <a:lumOff val="25000"/>
                            </a:schemeClr>
                          </a:solidFill>
                          <a:effectLst/>
                        </a:rPr>
                        <a:t>65%</a:t>
                      </a:r>
                      <a:endParaRPr lang="en-US" sz="1000" dirty="0">
                        <a:solidFill>
                          <a:schemeClr val="tx1">
                            <a:lumMod val="75000"/>
                            <a:lumOff val="25000"/>
                          </a:schemeClr>
                        </a:solidFill>
                        <a:effectLst/>
                        <a:latin typeface="Arial" panose="020B0604020202020204" pitchFamily="34" charset="0"/>
                        <a:ea typeface="Calibri" panose="020F0502020204030204" pitchFamily="34" charset="0"/>
                        <a:cs typeface="Times New Roman" panose="02020603050405020304" pitchFamily="18" charset="0"/>
                      </a:endParaRPr>
                    </a:p>
                  </a:txBody>
                  <a:tcPr marL="144656" marR="48027" marT="72328" marB="72328">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821259956"/>
                  </a:ext>
                </a:extLst>
              </a:tr>
            </a:tbl>
          </a:graphicData>
        </a:graphic>
      </p:graphicFrame>
      <p:graphicFrame>
        <p:nvGraphicFramePr>
          <p:cNvPr id="7" name="Table 6">
            <a:extLst>
              <a:ext uri="{FF2B5EF4-FFF2-40B4-BE49-F238E27FC236}">
                <a16:creationId xmlns:a16="http://schemas.microsoft.com/office/drawing/2014/main" id="{7F1C6DF5-F872-46F3-BDFB-70443D293967}"/>
              </a:ext>
            </a:extLst>
          </p:cNvPr>
          <p:cNvGraphicFramePr>
            <a:graphicFrameLocks noGrp="1"/>
          </p:cNvGraphicFramePr>
          <p:nvPr>
            <p:extLst>
              <p:ext uri="{D42A27DB-BD31-4B8C-83A1-F6EECF244321}">
                <p14:modId xmlns:p14="http://schemas.microsoft.com/office/powerpoint/2010/main" val="3595688189"/>
              </p:ext>
            </p:extLst>
          </p:nvPr>
        </p:nvGraphicFramePr>
        <p:xfrm>
          <a:off x="6143281" y="4311310"/>
          <a:ext cx="4874310" cy="2106289"/>
        </p:xfrm>
        <a:graphic>
          <a:graphicData uri="http://schemas.openxmlformats.org/drawingml/2006/table">
            <a:tbl>
              <a:tblPr firstRow="1" firstCol="1" bandRow="1">
                <a:tableStyleId>{5940675A-B579-460E-94D1-54222C63F5DA}</a:tableStyleId>
              </a:tblPr>
              <a:tblGrid>
                <a:gridCol w="927308">
                  <a:extLst>
                    <a:ext uri="{9D8B030D-6E8A-4147-A177-3AD203B41FA5}">
                      <a16:colId xmlns:a16="http://schemas.microsoft.com/office/drawing/2014/main" val="2509708242"/>
                    </a:ext>
                  </a:extLst>
                </a:gridCol>
                <a:gridCol w="915419">
                  <a:extLst>
                    <a:ext uri="{9D8B030D-6E8A-4147-A177-3AD203B41FA5}">
                      <a16:colId xmlns:a16="http://schemas.microsoft.com/office/drawing/2014/main" val="371384804"/>
                    </a:ext>
                  </a:extLst>
                </a:gridCol>
                <a:gridCol w="915419">
                  <a:extLst>
                    <a:ext uri="{9D8B030D-6E8A-4147-A177-3AD203B41FA5}">
                      <a16:colId xmlns:a16="http://schemas.microsoft.com/office/drawing/2014/main" val="2904001647"/>
                    </a:ext>
                  </a:extLst>
                </a:gridCol>
                <a:gridCol w="1058082">
                  <a:extLst>
                    <a:ext uri="{9D8B030D-6E8A-4147-A177-3AD203B41FA5}">
                      <a16:colId xmlns:a16="http://schemas.microsoft.com/office/drawing/2014/main" val="2955896942"/>
                    </a:ext>
                  </a:extLst>
                </a:gridCol>
                <a:gridCol w="1058082">
                  <a:extLst>
                    <a:ext uri="{9D8B030D-6E8A-4147-A177-3AD203B41FA5}">
                      <a16:colId xmlns:a16="http://schemas.microsoft.com/office/drawing/2014/main" val="3352944948"/>
                    </a:ext>
                  </a:extLst>
                </a:gridCol>
              </a:tblGrid>
              <a:tr h="201333">
                <a:tc>
                  <a:txBody>
                    <a:bodyPr/>
                    <a:lstStyle/>
                    <a:p>
                      <a:pPr marL="0" marR="0">
                        <a:lnSpc>
                          <a:spcPct val="107000"/>
                        </a:lnSpc>
                        <a:spcBef>
                          <a:spcPts val="0"/>
                        </a:spcBef>
                        <a:spcAft>
                          <a:spcPts val="800"/>
                        </a:spcAft>
                      </a:pPr>
                      <a:r>
                        <a:rPr lang="en-US" sz="900" b="1" dirty="0">
                          <a:effectLst/>
                        </a:rPr>
                        <a:t>Amount</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single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1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b="1" dirty="0">
                          <a:effectLst/>
                        </a:rPr>
                        <a:t>3 Year - multiple region writes</a:t>
                      </a:r>
                      <a:endParaRPr lang="en-US" sz="900" b="1"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12851443"/>
                  </a:ext>
                </a:extLst>
              </a:tr>
              <a:tr h="201333">
                <a:tc>
                  <a:txBody>
                    <a:bodyPr/>
                    <a:lstStyle/>
                    <a:p>
                      <a:pPr marL="0" marR="0">
                        <a:lnSpc>
                          <a:spcPct val="107000"/>
                        </a:lnSpc>
                        <a:spcBef>
                          <a:spcPts val="0"/>
                        </a:spcBef>
                        <a:spcAft>
                          <a:spcPts val="800"/>
                        </a:spcAft>
                      </a:pPr>
                      <a:r>
                        <a:rPr lang="en-US" sz="900" dirty="0">
                          <a:effectLst/>
                        </a:rPr>
                        <a:t>100,000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548800879"/>
                  </a:ext>
                </a:extLst>
              </a:tr>
              <a:tr h="201333">
                <a:tc>
                  <a:txBody>
                    <a:bodyPr/>
                    <a:lstStyle/>
                    <a:p>
                      <a:pPr marL="0" marR="0">
                        <a:lnSpc>
                          <a:spcPct val="107000"/>
                        </a:lnSpc>
                        <a:spcBef>
                          <a:spcPts val="0"/>
                        </a:spcBef>
                        <a:spcAft>
                          <a:spcPts val="800"/>
                        </a:spcAft>
                      </a:pPr>
                      <a:r>
                        <a:rPr lang="en-US" sz="900" dirty="0">
                          <a:effectLst/>
                        </a:rPr>
                        <a:t>500,000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333549154"/>
                  </a:ext>
                </a:extLst>
              </a:tr>
              <a:tr h="201333">
                <a:tc>
                  <a:txBody>
                    <a:bodyPr/>
                    <a:lstStyle/>
                    <a:p>
                      <a:pPr marL="0" marR="0">
                        <a:lnSpc>
                          <a:spcPct val="107000"/>
                        </a:lnSpc>
                        <a:spcBef>
                          <a:spcPts val="0"/>
                        </a:spcBef>
                        <a:spcAft>
                          <a:spcPts val="800"/>
                        </a:spcAft>
                      </a:pPr>
                      <a:r>
                        <a:rPr lang="en-US" sz="900" dirty="0">
                          <a:effectLst/>
                        </a:rPr>
                        <a:t>1,000,000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27.00%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39.50%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32.00%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44.50%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77616370"/>
                  </a:ext>
                </a:extLst>
              </a:tr>
              <a:tr h="201333">
                <a:tc>
                  <a:txBody>
                    <a:bodyPr/>
                    <a:lstStyle/>
                    <a:p>
                      <a:pPr marL="0" marR="0">
                        <a:lnSpc>
                          <a:spcPct val="107000"/>
                        </a:lnSpc>
                        <a:spcBef>
                          <a:spcPts val="0"/>
                        </a:spcBef>
                        <a:spcAft>
                          <a:spcPts val="800"/>
                        </a:spcAft>
                      </a:pPr>
                      <a:r>
                        <a:rPr lang="en-US" sz="900" dirty="0">
                          <a:effectLst/>
                        </a:rPr>
                        <a:t>2,000,000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28.50%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33.50%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47.25%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1835791685"/>
                  </a:ext>
                </a:extLst>
              </a:tr>
              <a:tr h="201333">
                <a:tc>
                  <a:txBody>
                    <a:bodyPr/>
                    <a:lstStyle/>
                    <a:p>
                      <a:pPr marL="0" marR="0">
                        <a:lnSpc>
                          <a:spcPct val="107000"/>
                        </a:lnSpc>
                        <a:spcBef>
                          <a:spcPts val="0"/>
                        </a:spcBef>
                        <a:spcAft>
                          <a:spcPts val="800"/>
                        </a:spcAft>
                      </a:pPr>
                      <a:r>
                        <a:rPr lang="en-US" sz="900" dirty="0">
                          <a:effectLst/>
                        </a:rPr>
                        <a:t>3,000,000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29.00%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34.00%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48.17%</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030654210"/>
                  </a:ext>
                </a:extLst>
              </a:tr>
              <a:tr h="201333">
                <a:tc>
                  <a:txBody>
                    <a:bodyPr/>
                    <a:lstStyle/>
                    <a:p>
                      <a:pPr marL="0" marR="0">
                        <a:lnSpc>
                          <a:spcPct val="107000"/>
                        </a:lnSpc>
                        <a:spcBef>
                          <a:spcPts val="0"/>
                        </a:spcBef>
                        <a:spcAft>
                          <a:spcPts val="800"/>
                        </a:spcAft>
                      </a:pPr>
                      <a:r>
                        <a:rPr lang="en-US" sz="900" dirty="0">
                          <a:effectLst/>
                        </a:rPr>
                        <a:t>5,000,000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35.40%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49.90%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784941137"/>
                  </a:ext>
                </a:extLst>
              </a:tr>
              <a:tr h="201333">
                <a:tc>
                  <a:txBody>
                    <a:bodyPr/>
                    <a:lstStyle/>
                    <a:p>
                      <a:pPr marL="0" marR="0">
                        <a:lnSpc>
                          <a:spcPct val="107000"/>
                        </a:lnSpc>
                        <a:spcBef>
                          <a:spcPts val="0"/>
                        </a:spcBef>
                        <a:spcAft>
                          <a:spcPts val="800"/>
                        </a:spcAft>
                      </a:pPr>
                      <a:r>
                        <a:rPr lang="en-US" sz="900" dirty="0">
                          <a:effectLst/>
                        </a:rPr>
                        <a:t>10,000,000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40.20%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54.95%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45.20%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59.95%</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903208541"/>
                  </a:ext>
                </a:extLst>
              </a:tr>
              <a:tr h="201333">
                <a:tc>
                  <a:txBody>
                    <a:bodyPr/>
                    <a:lstStyle/>
                    <a:p>
                      <a:pPr marL="0" marR="0">
                        <a:lnSpc>
                          <a:spcPct val="107000"/>
                        </a:lnSpc>
                        <a:spcBef>
                          <a:spcPts val="0"/>
                        </a:spcBef>
                        <a:spcAft>
                          <a:spcPts val="800"/>
                        </a:spcAft>
                      </a:pPr>
                      <a:r>
                        <a:rPr lang="en-US" sz="900" dirty="0">
                          <a:effectLst/>
                        </a:rPr>
                        <a:t>20,000,000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42.60%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57.48%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47.60%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62.48%</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2261309869"/>
                  </a:ext>
                </a:extLst>
              </a:tr>
              <a:tr h="201333">
                <a:tc>
                  <a:txBody>
                    <a:bodyPr/>
                    <a:lstStyle/>
                    <a:p>
                      <a:pPr marL="0" marR="0">
                        <a:lnSpc>
                          <a:spcPct val="107000"/>
                        </a:lnSpc>
                        <a:spcBef>
                          <a:spcPts val="0"/>
                        </a:spcBef>
                        <a:spcAft>
                          <a:spcPts val="800"/>
                        </a:spcAft>
                      </a:pPr>
                      <a:r>
                        <a:rPr lang="en-US" sz="900" dirty="0">
                          <a:effectLst/>
                        </a:rPr>
                        <a:t>30,000,000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43.40%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58.32%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48.40%</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tc>
                  <a:txBody>
                    <a:bodyPr/>
                    <a:lstStyle/>
                    <a:p>
                      <a:pPr marL="0" marR="0">
                        <a:lnSpc>
                          <a:spcPct val="107000"/>
                        </a:lnSpc>
                        <a:spcBef>
                          <a:spcPts val="0"/>
                        </a:spcBef>
                        <a:spcAft>
                          <a:spcPts val="800"/>
                        </a:spcAft>
                      </a:pPr>
                      <a:r>
                        <a:rPr lang="en-US" sz="900" dirty="0">
                          <a:effectLst/>
                        </a:rPr>
                        <a:t>63.32%</a:t>
                      </a:r>
                      <a:endParaRPr lang="en-US" sz="900" dirty="0">
                        <a:effectLst/>
                        <a:latin typeface="Arial" panose="020B0604020202020204" pitchFamily="34" charset="0"/>
                        <a:ea typeface="Calibri" panose="020F0502020204030204" pitchFamily="34" charset="0"/>
                        <a:cs typeface="Times New Roman" panose="02020603050405020304" pitchFamily="18" charset="0"/>
                      </a:endParaRPr>
                    </a:p>
                  </a:txBody>
                  <a:tcPr marL="58757" marR="58757" marT="8161" marB="0"/>
                </a:tc>
                <a:extLst>
                  <a:ext uri="{0D108BD9-81ED-4DB2-BD59-A6C34878D82A}">
                    <a16:rowId xmlns:a16="http://schemas.microsoft.com/office/drawing/2014/main" val="3082621335"/>
                  </a:ext>
                </a:extLst>
              </a:tr>
            </a:tbl>
          </a:graphicData>
        </a:graphic>
      </p:graphicFrame>
      <p:sp>
        <p:nvSpPr>
          <p:cNvPr id="12" name="Rectangle 11">
            <a:extLst>
              <a:ext uri="{FF2B5EF4-FFF2-40B4-BE49-F238E27FC236}">
                <a16:creationId xmlns:a16="http://schemas.microsoft.com/office/drawing/2014/main" id="{8765611E-ECB2-4AAB-85B8-2757A5D1FD24}"/>
              </a:ext>
            </a:extLst>
          </p:cNvPr>
          <p:cNvSpPr/>
          <p:nvPr/>
        </p:nvSpPr>
        <p:spPr>
          <a:xfrm>
            <a:off x="6105361" y="3953704"/>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Effective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
        <p:nvSpPr>
          <p:cNvPr id="10" name="Rectangle 9">
            <a:extLst>
              <a:ext uri="{FF2B5EF4-FFF2-40B4-BE49-F238E27FC236}">
                <a16:creationId xmlns:a16="http://schemas.microsoft.com/office/drawing/2014/main" id="{F8B1DAAB-E398-4103-BEB6-875D1632BCD8}"/>
              </a:ext>
            </a:extLst>
          </p:cNvPr>
          <p:cNvSpPr/>
          <p:nvPr/>
        </p:nvSpPr>
        <p:spPr>
          <a:xfrm>
            <a:off x="6086640" y="260937"/>
            <a:ext cx="1547052"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rPr>
              <a:t>Marginal Discounts</a:t>
            </a:r>
            <a:endParaRPr kumimoji="0" lang="en-US" sz="1000" b="1" i="0" u="none" strike="noStrike" kern="1200" cap="none" spc="0" normalizeH="0" baseline="0" noProof="0" dirty="0">
              <a:ln>
                <a:noFill/>
              </a:ln>
              <a:solidFill>
                <a:srgbClr val="505050">
                  <a:lumMod val="50000"/>
                </a:srgbClr>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69096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t>Cosmos DB Provisioned Throughput FAQ</a:t>
            </a:r>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1400" dirty="0"/>
              <a:t>Is my bill dependent on how much provisioned throughput I consume?</a:t>
            </a:r>
          </a:p>
          <a:p>
            <a:r>
              <a:rPr lang="en-US" sz="1400" b="0" i="1" dirty="0"/>
              <a:t>	No, your bill is based on provisioned throughput, not consumed throughput. Therefore, your bill is predictable. If you provision, say, 1000 RU’s you know you will be billed for exactly that amount.</a:t>
            </a:r>
          </a:p>
          <a:p>
            <a:endParaRPr lang="en-US" sz="1400" b="0" dirty="0"/>
          </a:p>
          <a:p>
            <a:r>
              <a:rPr lang="en-US" sz="1400" dirty="0"/>
              <a:t>Is it possible to scale provisioned throughput?</a:t>
            </a:r>
          </a:p>
          <a:p>
            <a:r>
              <a:rPr lang="en-US" sz="1400" b="0" dirty="0"/>
              <a:t>	</a:t>
            </a:r>
            <a:r>
              <a:rPr lang="en-US" sz="1400" b="0" i="1" dirty="0"/>
              <a:t>Yes, it is easily to scale provisioned throughput through the portal, Azure CLI, or </a:t>
            </a:r>
            <a:r>
              <a:rPr lang="en-US" sz="1400" b="0" i="1" dirty="0" err="1"/>
              <a:t>sdk’s</a:t>
            </a:r>
            <a:r>
              <a:rPr lang="en-US" sz="1400" b="0" i="1" dirty="0"/>
              <a:t>. You are only billed for the peak throughput that you provision during each hour.</a:t>
            </a:r>
            <a:endParaRPr lang="en-US" sz="1400" b="0" dirty="0"/>
          </a:p>
          <a:p>
            <a:endParaRPr lang="en-US" sz="1400" dirty="0"/>
          </a:p>
          <a:p>
            <a:r>
              <a:rPr lang="en-US" sz="1400" dirty="0"/>
              <a:t>How does Cosmos DB geo-replication affect pricing?</a:t>
            </a:r>
          </a:p>
          <a:p>
            <a:r>
              <a:rPr lang="en-US" sz="1400" b="0" dirty="0"/>
              <a:t>	</a:t>
            </a:r>
            <a:r>
              <a:rPr lang="en-US" sz="1400" b="0" i="1" dirty="0"/>
              <a:t>When you geo-replicate Cosmos DB accounts to additional regions, we have a full copy of your data (storage as well as RU’s) in each region. Therefore, you are billed for the total storage and provisioned RU’s across all regions. More information is here: </a:t>
            </a:r>
            <a:r>
              <a:rPr lang="en-US" sz="1400" b="0" dirty="0">
                <a:hlinkClick r:id="rId2"/>
              </a:rPr>
              <a:t>https://azure.microsoft.com/en-us/pricing/details/cosmos-db/</a:t>
            </a:r>
            <a:endParaRPr lang="en-US" sz="1400" b="0" dirty="0"/>
          </a:p>
          <a:p>
            <a:endParaRPr lang="en-US" sz="1400" dirty="0"/>
          </a:p>
          <a:p>
            <a:r>
              <a:rPr lang="en-US" sz="1400" dirty="0"/>
              <a:t>I have a lot of collections and it’s very expensive. How can I reduce costs?</a:t>
            </a:r>
          </a:p>
          <a:p>
            <a:r>
              <a:rPr lang="en-US" sz="1400" b="0" dirty="0"/>
              <a:t>	</a:t>
            </a:r>
            <a:r>
              <a:rPr lang="en-US" sz="1400" b="0" i="1" dirty="0"/>
              <a:t>Cosmos DB gives you options to set throughput at either the database or container/collection level. You can simply provision throughput for a database and have this throughput shared among all selected collections within the database</a:t>
            </a:r>
            <a:endParaRPr lang="en-US" sz="1400" b="0" dirty="0"/>
          </a:p>
          <a:p>
            <a:endParaRPr lang="en-US" dirty="0"/>
          </a:p>
          <a:p>
            <a:endParaRPr lang="en-US" dirty="0"/>
          </a:p>
        </p:txBody>
      </p:sp>
    </p:spTree>
    <p:extLst>
      <p:ext uri="{BB962C8B-B14F-4D97-AF65-F5344CB8AC3E}">
        <p14:creationId xmlns:p14="http://schemas.microsoft.com/office/powerpoint/2010/main" val="39310844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F02B40F5-B965-4082-867D-03EE21226A29}"/>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Data Modeling</a:t>
            </a:r>
            <a:endParaRPr lang="en-US" dirty="0"/>
          </a:p>
        </p:txBody>
      </p:sp>
    </p:spTree>
    <p:extLst>
      <p:ext uri="{BB962C8B-B14F-4D97-AF65-F5344CB8AC3E}">
        <p14:creationId xmlns:p14="http://schemas.microsoft.com/office/powerpoint/2010/main" val="36366368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pic>
        <p:nvPicPr>
          <p:cNvPr id="80" name="Picture 2" descr="Image result for cosmos db logo">
            <a:extLst>
              <a:ext uri="{FF2B5EF4-FFF2-40B4-BE49-F238E27FC236}">
                <a16:creationId xmlns:a16="http://schemas.microsoft.com/office/drawing/2014/main" id="{749B9E48-2FF9-41A0-A9D9-0FC91D6E2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FAD81359-D8AE-4805-BEDC-42B6CB1CE452}"/>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33761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6A1EC-775A-4077-9625-F55D18E8895A}"/>
              </a:ext>
            </a:extLst>
          </p:cNvPr>
          <p:cNvSpPr>
            <a:spLocks noGrp="1"/>
          </p:cNvSpPr>
          <p:nvPr>
            <p:ph type="title"/>
          </p:nvPr>
        </p:nvSpPr>
        <p:spPr/>
        <p:txBody>
          <a:bodyPr/>
          <a:lstStyle/>
          <a:p>
            <a:r>
              <a:rPr lang="en-US" dirty="0"/>
              <a:t>For guidance in delivering this section please view the following:</a:t>
            </a:r>
          </a:p>
        </p:txBody>
      </p:sp>
      <p:sp>
        <p:nvSpPr>
          <p:cNvPr id="3" name="Content Placeholder 2">
            <a:extLst>
              <a:ext uri="{FF2B5EF4-FFF2-40B4-BE49-F238E27FC236}">
                <a16:creationId xmlns:a16="http://schemas.microsoft.com/office/drawing/2014/main" id="{67F504F8-673E-45E3-BA81-BC5799B803C6}"/>
              </a:ext>
            </a:extLst>
          </p:cNvPr>
          <p:cNvSpPr>
            <a:spLocks noGrp="1"/>
          </p:cNvSpPr>
          <p:nvPr>
            <p:ph idx="1"/>
          </p:nvPr>
        </p:nvSpPr>
        <p:spPr/>
        <p:txBody>
          <a:bodyPr/>
          <a:lstStyle/>
          <a:p>
            <a:pPr marL="0" indent="0">
              <a:buNone/>
            </a:pPr>
            <a:r>
              <a:rPr lang="en-US" dirty="0"/>
              <a:t>https://www.bing.com/videos/search?q=cosmos+db+data+modeling+ignite+youtube&amp;view=detail&amp;mid=36B6E05A0FD76BB99B7F36B6E05A0FD76BB99B7F&amp;FORM=VIRE</a:t>
            </a:r>
          </a:p>
        </p:txBody>
      </p:sp>
    </p:spTree>
    <p:extLst>
      <p:ext uri="{BB962C8B-B14F-4D97-AF65-F5344CB8AC3E}">
        <p14:creationId xmlns:p14="http://schemas.microsoft.com/office/powerpoint/2010/main" val="2893752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CD41-1837-47B1-878B-180AA9AC4E08}"/>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Data Modeling</a:t>
            </a:r>
            <a:endParaRPr lang="en-US" dirty="0"/>
          </a:p>
        </p:txBody>
      </p:sp>
      <p:sp>
        <p:nvSpPr>
          <p:cNvPr id="3" name="Text Placeholder 2">
            <a:extLst>
              <a:ext uri="{FF2B5EF4-FFF2-40B4-BE49-F238E27FC236}">
                <a16:creationId xmlns:a16="http://schemas.microsoft.com/office/drawing/2014/main" id="{1574883B-5760-4A3E-911B-E919783AAC04}"/>
              </a:ext>
            </a:extLst>
          </p:cNvPr>
          <p:cNvSpPr>
            <a:spLocks noGrp="1"/>
          </p:cNvSpPr>
          <p:nvPr>
            <p:ph type="body" sz="quarter" idx="11"/>
          </p:nvPr>
        </p:nvSpPr>
        <p:spPr>
          <a:xfrm>
            <a:off x="269874" y="1584156"/>
            <a:ext cx="11452939" cy="5970865"/>
          </a:xfrm>
        </p:spPr>
        <p:txBody>
          <a:bodyPr/>
          <a:lstStyle/>
          <a:p>
            <a:r>
              <a:rPr lang="en-US" sz="2400" dirty="0"/>
              <a:t>Is just as important with relational data!</a:t>
            </a:r>
          </a:p>
          <a:p>
            <a:endParaRPr lang="en-US" sz="2400" dirty="0"/>
          </a:p>
          <a:p>
            <a:r>
              <a:rPr lang="en-US" sz="2400" dirty="0"/>
              <a:t>There’s still a schema – just enforced at the application level</a:t>
            </a:r>
          </a:p>
          <a:p>
            <a:endParaRPr lang="en-US" sz="2400" dirty="0"/>
          </a:p>
          <a:p>
            <a:r>
              <a:rPr lang="en-US" sz="2400" dirty="0"/>
              <a:t>Plan upfront for best performance &amp; costs</a:t>
            </a:r>
          </a:p>
          <a:p>
            <a:r>
              <a:rPr lang="en-US" sz="2400" dirty="0"/>
              <a:t>	Feedback: “Small collections add up -&gt;$$$”</a:t>
            </a:r>
          </a:p>
          <a:p>
            <a:pPr marL="457200" lvl="1" indent="0">
              <a:buNone/>
            </a:pPr>
            <a:r>
              <a:rPr lang="en-US" sz="2400" dirty="0"/>
              <a:t>	Answer: Smart data modelling will help</a:t>
            </a:r>
          </a:p>
          <a:p>
            <a:endParaRPr lang="en-US" dirty="0"/>
          </a:p>
          <a:p>
            <a:endParaRPr lang="en-US" dirty="0"/>
          </a:p>
        </p:txBody>
      </p:sp>
    </p:spTree>
    <p:extLst>
      <p:ext uri="{BB962C8B-B14F-4D97-AF65-F5344CB8AC3E}">
        <p14:creationId xmlns:p14="http://schemas.microsoft.com/office/powerpoint/2010/main" val="39243970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9187B-EC84-425D-A38E-5AED66970A22}"/>
              </a:ext>
            </a:extLst>
          </p:cNvPr>
          <p:cNvSpPr>
            <a:spLocks noGrp="1"/>
          </p:cNvSpPr>
          <p:nvPr>
            <p:ph type="title"/>
          </p:nvPr>
        </p:nvSpPr>
        <p:spPr/>
        <p:txBody>
          <a:bodyPr/>
          <a:lstStyle/>
          <a:p>
            <a:r>
              <a:rPr lang="en-US" dirty="0"/>
              <a:t>2 Extremes </a:t>
            </a:r>
          </a:p>
        </p:txBody>
      </p:sp>
      <p:pic>
        <p:nvPicPr>
          <p:cNvPr id="7" name="Graphic 6" descr="Laptop">
            <a:extLst>
              <a:ext uri="{FF2B5EF4-FFF2-40B4-BE49-F238E27FC236}">
                <a16:creationId xmlns:a16="http://schemas.microsoft.com/office/drawing/2014/main" id="{399EDEB5-506A-47D7-B0DA-C2E44BA774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615" y="3585187"/>
            <a:ext cx="914400" cy="914400"/>
          </a:xfrm>
          <a:prstGeom prst="rect">
            <a:avLst/>
          </a:prstGeom>
        </p:spPr>
      </p:pic>
      <p:pic>
        <p:nvPicPr>
          <p:cNvPr id="9" name="Graphic 8" descr="Database">
            <a:extLst>
              <a:ext uri="{FF2B5EF4-FFF2-40B4-BE49-F238E27FC236}">
                <a16:creationId xmlns:a16="http://schemas.microsoft.com/office/drawing/2014/main" id="{6B6C1196-BB99-418B-BC76-D5CB465FC5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38369" y="2750104"/>
            <a:ext cx="914400" cy="914400"/>
          </a:xfrm>
          <a:prstGeom prst="rect">
            <a:avLst/>
          </a:prstGeom>
        </p:spPr>
      </p:pic>
      <p:pic>
        <p:nvPicPr>
          <p:cNvPr id="2054" name="Picture 6" descr="Image result for server icon">
            <a:extLst>
              <a:ext uri="{FF2B5EF4-FFF2-40B4-BE49-F238E27FC236}">
                <a16:creationId xmlns:a16="http://schemas.microsoft.com/office/drawing/2014/main" id="{B1F19D55-522F-4FC2-97E8-28531D7D51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8584" y="3522518"/>
            <a:ext cx="977069" cy="977069"/>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Left-Right 9">
            <a:extLst>
              <a:ext uri="{FF2B5EF4-FFF2-40B4-BE49-F238E27FC236}">
                <a16:creationId xmlns:a16="http://schemas.microsoft.com/office/drawing/2014/main" id="{18C318BE-5162-4332-AFBD-2964163A6068}"/>
              </a:ext>
            </a:extLst>
          </p:cNvPr>
          <p:cNvSpPr/>
          <p:nvPr/>
        </p:nvSpPr>
        <p:spPr bwMode="auto">
          <a:xfrm>
            <a:off x="2002972" y="3929745"/>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4" name="Arrow: Left-Right 13">
            <a:extLst>
              <a:ext uri="{FF2B5EF4-FFF2-40B4-BE49-F238E27FC236}">
                <a16:creationId xmlns:a16="http://schemas.microsoft.com/office/drawing/2014/main" id="{3EBEDA3B-773B-4F3D-9DC2-C0071DB0842B}"/>
              </a:ext>
            </a:extLst>
          </p:cNvPr>
          <p:cNvSpPr/>
          <p:nvPr/>
        </p:nvSpPr>
        <p:spPr bwMode="auto">
          <a:xfrm rot="19492335">
            <a:off x="4453881" y="3521930"/>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5" name="Arrow: Left-Right 14">
            <a:extLst>
              <a:ext uri="{FF2B5EF4-FFF2-40B4-BE49-F238E27FC236}">
                <a16:creationId xmlns:a16="http://schemas.microsoft.com/office/drawing/2014/main" id="{EA979A32-F03A-4CB8-9B2D-179CEB3C4B10}"/>
              </a:ext>
            </a:extLst>
          </p:cNvPr>
          <p:cNvSpPr/>
          <p:nvPr/>
        </p:nvSpPr>
        <p:spPr bwMode="auto">
          <a:xfrm rot="1956295">
            <a:off x="4492480" y="4397789"/>
            <a:ext cx="1055915" cy="238377"/>
          </a:xfrm>
          <a:prstGeom prst="lef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sp>
        <p:nvSpPr>
          <p:cNvPr id="11" name="TextBox 10">
            <a:extLst>
              <a:ext uri="{FF2B5EF4-FFF2-40B4-BE49-F238E27FC236}">
                <a16:creationId xmlns:a16="http://schemas.microsoft.com/office/drawing/2014/main" id="{D5025140-3752-42BF-ACD7-8E35FFAC225C}"/>
              </a:ext>
            </a:extLst>
          </p:cNvPr>
          <p:cNvSpPr txBox="1"/>
          <p:nvPr/>
        </p:nvSpPr>
        <p:spPr>
          <a:xfrm>
            <a:off x="5695859" y="3624986"/>
            <a:ext cx="656911"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SQL</a:t>
            </a:r>
          </a:p>
        </p:txBody>
      </p:sp>
      <p:sp>
        <p:nvSpPr>
          <p:cNvPr id="18" name="TextBox 17">
            <a:extLst>
              <a:ext uri="{FF2B5EF4-FFF2-40B4-BE49-F238E27FC236}">
                <a16:creationId xmlns:a16="http://schemas.microsoft.com/office/drawing/2014/main" id="{468E8050-EC70-4966-9B0D-603784B55BCB}"/>
              </a:ext>
            </a:extLst>
          </p:cNvPr>
          <p:cNvSpPr txBox="1"/>
          <p:nvPr/>
        </p:nvSpPr>
        <p:spPr>
          <a:xfrm>
            <a:off x="5637549" y="5229090"/>
            <a:ext cx="1525252"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NoSQL</a:t>
            </a:r>
          </a:p>
        </p:txBody>
      </p:sp>
      <p:grpSp>
        <p:nvGrpSpPr>
          <p:cNvPr id="3" name="Group 2">
            <a:extLst>
              <a:ext uri="{FF2B5EF4-FFF2-40B4-BE49-F238E27FC236}">
                <a16:creationId xmlns:a16="http://schemas.microsoft.com/office/drawing/2014/main" id="{929D3496-72BC-4F6F-AE3E-1CFD8852E815}"/>
              </a:ext>
            </a:extLst>
          </p:cNvPr>
          <p:cNvGrpSpPr/>
          <p:nvPr/>
        </p:nvGrpSpPr>
        <p:grpSpPr>
          <a:xfrm>
            <a:off x="7548807" y="294374"/>
            <a:ext cx="3196468" cy="3524020"/>
            <a:chOff x="7548806" y="294373"/>
            <a:chExt cx="3196468" cy="3524019"/>
          </a:xfrm>
        </p:grpSpPr>
        <p:pic>
          <p:nvPicPr>
            <p:cNvPr id="2052" name="Picture 4" descr="Cheeseburger with ingredients mid-air : Stock Photo">
              <a:extLst>
                <a:ext uri="{FF2B5EF4-FFF2-40B4-BE49-F238E27FC236}">
                  <a16:creationId xmlns:a16="http://schemas.microsoft.com/office/drawing/2014/main" id="{43A50E1D-44A3-431A-A5B0-BF83D61A2E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4344" y="294373"/>
              <a:ext cx="2185342" cy="3120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AA2A49B-BCFE-4BD8-99BD-1A00EC6455BB}"/>
                </a:ext>
              </a:extLst>
            </p:cNvPr>
            <p:cNvSpPr txBox="1"/>
            <p:nvPr/>
          </p:nvSpPr>
          <p:spPr>
            <a:xfrm>
              <a:off x="7548806" y="3510615"/>
              <a:ext cx="3196468"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Normalize everything</a:t>
              </a:r>
            </a:p>
          </p:txBody>
        </p:sp>
      </p:grpSp>
      <p:grpSp>
        <p:nvGrpSpPr>
          <p:cNvPr id="4" name="Group 3">
            <a:extLst>
              <a:ext uri="{FF2B5EF4-FFF2-40B4-BE49-F238E27FC236}">
                <a16:creationId xmlns:a16="http://schemas.microsoft.com/office/drawing/2014/main" id="{D0297DBA-4B27-4B90-9A51-9B9487F7E2C9}"/>
              </a:ext>
            </a:extLst>
          </p:cNvPr>
          <p:cNvGrpSpPr/>
          <p:nvPr/>
        </p:nvGrpSpPr>
        <p:grpSpPr>
          <a:xfrm>
            <a:off x="7548807" y="3960409"/>
            <a:ext cx="3196468" cy="2881479"/>
            <a:chOff x="7548806" y="3960407"/>
            <a:chExt cx="3196468" cy="2881478"/>
          </a:xfrm>
        </p:grpSpPr>
        <p:pic>
          <p:nvPicPr>
            <p:cNvPr id="2060" name="Picture 12" descr="Hamburger on white : Stock Photo">
              <a:extLst>
                <a:ext uri="{FF2B5EF4-FFF2-40B4-BE49-F238E27FC236}">
                  <a16:creationId xmlns:a16="http://schemas.microsoft.com/office/drawing/2014/main" id="{6AF3AD54-EEE3-4AD7-9F31-DEC63D473E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6176" y="3960407"/>
              <a:ext cx="2261677" cy="250395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5CB0D60-6A61-45C2-A5FB-66F063877C06}"/>
                </a:ext>
              </a:extLst>
            </p:cNvPr>
            <p:cNvSpPr txBox="1"/>
            <p:nvPr/>
          </p:nvSpPr>
          <p:spPr>
            <a:xfrm>
              <a:off x="7548806" y="6534108"/>
              <a:ext cx="3196468"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 as 1 piece</a:t>
              </a:r>
            </a:p>
          </p:txBody>
        </p:sp>
      </p:grpSp>
      <p:pic>
        <p:nvPicPr>
          <p:cNvPr id="27" name="Graphic 26" descr="Database">
            <a:extLst>
              <a:ext uri="{FF2B5EF4-FFF2-40B4-BE49-F238E27FC236}">
                <a16:creationId xmlns:a16="http://schemas.microsoft.com/office/drawing/2014/main" id="{370E4C83-B93D-425D-90EF-538ACCB511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68795" y="4293532"/>
            <a:ext cx="914400" cy="914400"/>
          </a:xfrm>
          <a:prstGeom prst="rect">
            <a:avLst/>
          </a:prstGeom>
        </p:spPr>
      </p:pic>
      <p:sp>
        <p:nvSpPr>
          <p:cNvPr id="20" name="TextBox 19">
            <a:extLst>
              <a:ext uri="{FF2B5EF4-FFF2-40B4-BE49-F238E27FC236}">
                <a16:creationId xmlns:a16="http://schemas.microsoft.com/office/drawing/2014/main" id="{4E9F2BEA-6E7B-4288-A230-3A4C6502CAA3}"/>
              </a:ext>
            </a:extLst>
          </p:cNvPr>
          <p:cNvSpPr txBox="1"/>
          <p:nvPr/>
        </p:nvSpPr>
        <p:spPr>
          <a:xfrm rot="19482356">
            <a:off x="4481457" y="3215466"/>
            <a:ext cx="79465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ORM</a:t>
            </a:r>
          </a:p>
        </p:txBody>
      </p:sp>
    </p:spTree>
    <p:extLst>
      <p:ext uri="{BB962C8B-B14F-4D97-AF65-F5344CB8AC3E}">
        <p14:creationId xmlns:p14="http://schemas.microsoft.com/office/powerpoint/2010/main" val="235400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86DCD5B-3F11-431F-8F76-F00BE523B9C4}"/>
              </a:ext>
            </a:extLst>
          </p:cNvPr>
          <p:cNvSpPr txBox="1">
            <a:spLocks/>
          </p:cNvSpPr>
          <p:nvPr/>
        </p:nvSpPr>
        <p:spPr>
          <a:xfrm>
            <a:off x="26987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Contoso Restaurant Menu</a:t>
            </a:r>
          </a:p>
        </p:txBody>
      </p:sp>
      <p:grpSp>
        <p:nvGrpSpPr>
          <p:cNvPr id="9" name="Group 8">
            <a:extLst>
              <a:ext uri="{FF2B5EF4-FFF2-40B4-BE49-F238E27FC236}">
                <a16:creationId xmlns:a16="http://schemas.microsoft.com/office/drawing/2014/main" id="{8239579D-5F95-4C31-9950-EFD052615A5C}"/>
              </a:ext>
            </a:extLst>
          </p:cNvPr>
          <p:cNvGrpSpPr/>
          <p:nvPr/>
        </p:nvGrpSpPr>
        <p:grpSpPr>
          <a:xfrm>
            <a:off x="588264" y="1581809"/>
            <a:ext cx="7930371" cy="2157073"/>
            <a:chOff x="588263" y="1581807"/>
            <a:chExt cx="7930371" cy="2157073"/>
          </a:xfrm>
        </p:grpSpPr>
        <p:sp>
          <p:nvSpPr>
            <p:cNvPr id="10" name="TextBox 9">
              <a:extLst>
                <a:ext uri="{FF2B5EF4-FFF2-40B4-BE49-F238E27FC236}">
                  <a16:creationId xmlns:a16="http://schemas.microsoft.com/office/drawing/2014/main" id="{A66A510D-5EC1-4BF5-B31A-1C5680276439}"/>
                </a:ext>
              </a:extLst>
            </p:cNvPr>
            <p:cNvSpPr txBox="1"/>
            <p:nvPr/>
          </p:nvSpPr>
          <p:spPr>
            <a:xfrm>
              <a:off x="588263" y="1608083"/>
              <a:ext cx="3026979" cy="2130797"/>
            </a:xfrm>
            <a:prstGeom prst="rect">
              <a:avLst/>
            </a:prstGeom>
            <a:noFill/>
            <a:ln>
              <a:solidFill>
                <a:schemeClr val="accent1"/>
              </a:solidFill>
            </a:ln>
          </p:spPr>
          <p:txBody>
            <a:bodyPr wrap="square" lIns="182880" tIns="182880" rIns="182880" bIns="0" rtlCol="0">
              <a:no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Menu Item</a:t>
              </a:r>
            </a:p>
            <a:p>
              <a:pPr defTabSz="1219170"/>
              <a:r>
                <a:rPr lang="en-US" sz="2000" dirty="0">
                  <a:gradFill>
                    <a:gsLst>
                      <a:gs pos="2917">
                        <a:srgbClr val="000000"/>
                      </a:gs>
                      <a:gs pos="30000">
                        <a:srgbClr val="000000"/>
                      </a:gs>
                    </a:gsLst>
                    <a:lin ang="5400000" scaled="0"/>
                  </a:gradFill>
                  <a:latin typeface="Arial" panose="020B0604020202020204" pitchFamily="34" charset="0"/>
                </a:rPr>
                <a:t>------------</a:t>
              </a:r>
            </a:p>
            <a:p>
              <a:pPr defTabSz="1219170"/>
              <a:r>
                <a:rPr lang="en-US" sz="2000" dirty="0">
                  <a:gradFill>
                    <a:gsLst>
                      <a:gs pos="2917">
                        <a:srgbClr val="000000"/>
                      </a:gs>
                      <a:gs pos="30000">
                        <a:srgbClr val="000000"/>
                      </a:gs>
                    </a:gsLst>
                    <a:lin ang="5400000" scaled="0"/>
                  </a:gradFill>
                  <a:latin typeface="Arial" panose="020B0604020202020204" pitchFamily="34" charset="0"/>
                </a:rPr>
                <a:t>ID</a:t>
              </a:r>
            </a:p>
            <a:p>
              <a:pPr defTabSz="1219170"/>
              <a:r>
                <a:rPr lang="en-US" sz="2000" dirty="0">
                  <a:gradFill>
                    <a:gsLst>
                      <a:gs pos="2917">
                        <a:srgbClr val="000000"/>
                      </a:gs>
                      <a:gs pos="30000">
                        <a:srgbClr val="000000"/>
                      </a:gs>
                    </a:gsLst>
                    <a:lin ang="5400000" scaled="0"/>
                  </a:gradFill>
                  <a:latin typeface="Arial" panose="020B0604020202020204" pitchFamily="34" charset="0"/>
                </a:rPr>
                <a:t>Item Name</a:t>
              </a:r>
            </a:p>
            <a:p>
              <a:pPr defTabSz="1219170"/>
              <a:r>
                <a:rPr lang="en-US" sz="2000" dirty="0">
                  <a:gradFill>
                    <a:gsLst>
                      <a:gs pos="2917">
                        <a:srgbClr val="000000"/>
                      </a:gs>
                      <a:gs pos="30000">
                        <a:srgbClr val="000000"/>
                      </a:gs>
                    </a:gsLst>
                    <a:lin ang="5400000" scaled="0"/>
                  </a:gradFill>
                  <a:latin typeface="Arial" panose="020B0604020202020204" pitchFamily="34" charset="0"/>
                </a:rPr>
                <a:t>Item Description</a:t>
              </a:r>
            </a:p>
            <a:p>
              <a:pPr defTabSz="1219170"/>
              <a:r>
                <a:rPr lang="en-US" sz="2000" dirty="0">
                  <a:gradFill>
                    <a:gsLst>
                      <a:gs pos="2917">
                        <a:srgbClr val="000000"/>
                      </a:gs>
                      <a:gs pos="30000">
                        <a:srgbClr val="000000"/>
                      </a:gs>
                    </a:gsLst>
                    <a:lin ang="5400000" scaled="0"/>
                  </a:gradFill>
                  <a:latin typeface="Arial" panose="020B0604020202020204" pitchFamily="34" charset="0"/>
                </a:rPr>
                <a:t>Item Category ID</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p:txBody>
        </p:sp>
        <p:sp>
          <p:nvSpPr>
            <p:cNvPr id="11" name="TextBox 10">
              <a:extLst>
                <a:ext uri="{FF2B5EF4-FFF2-40B4-BE49-F238E27FC236}">
                  <a16:creationId xmlns:a16="http://schemas.microsoft.com/office/drawing/2014/main" id="{34C9427B-4E60-4B43-AFBC-C9F538036F0C}"/>
                </a:ext>
              </a:extLst>
            </p:cNvPr>
            <p:cNvSpPr txBox="1"/>
            <p:nvPr/>
          </p:nvSpPr>
          <p:spPr>
            <a:xfrm>
              <a:off x="5491655" y="1581807"/>
              <a:ext cx="3026979" cy="1820917"/>
            </a:xfrm>
            <a:prstGeom prst="rect">
              <a:avLst/>
            </a:prstGeom>
            <a:noFill/>
            <a:ln>
              <a:solidFill>
                <a:schemeClr val="accent1"/>
              </a:solidFill>
            </a:ln>
          </p:spPr>
          <p:txBody>
            <a:bodyPr wrap="square" lIns="182880" tIns="182880" rIns="0" bIns="0" rtlCol="0">
              <a:no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Category</a:t>
              </a:r>
            </a:p>
            <a:p>
              <a:pPr defTabSz="1219170"/>
              <a:r>
                <a:rPr lang="en-US" sz="2000" dirty="0">
                  <a:gradFill>
                    <a:gsLst>
                      <a:gs pos="2917">
                        <a:srgbClr val="000000"/>
                      </a:gs>
                      <a:gs pos="30000">
                        <a:srgbClr val="000000"/>
                      </a:gs>
                    </a:gsLst>
                    <a:lin ang="5400000" scaled="0"/>
                  </a:gradFill>
                  <a:latin typeface="Arial" panose="020B0604020202020204" pitchFamily="34" charset="0"/>
                </a:rPr>
                <a:t>------------</a:t>
              </a:r>
            </a:p>
            <a:p>
              <a:pPr defTabSz="1219170"/>
              <a:r>
                <a:rPr lang="en-US" sz="2000" dirty="0">
                  <a:gradFill>
                    <a:gsLst>
                      <a:gs pos="2917">
                        <a:srgbClr val="000000"/>
                      </a:gs>
                      <a:gs pos="30000">
                        <a:srgbClr val="000000"/>
                      </a:gs>
                    </a:gsLst>
                    <a:lin ang="5400000" scaled="0"/>
                  </a:gradFill>
                  <a:latin typeface="Arial" panose="020B0604020202020204" pitchFamily="34" charset="0"/>
                </a:rPr>
                <a:t>ID</a:t>
              </a:r>
            </a:p>
            <a:p>
              <a:pPr defTabSz="1219170"/>
              <a:r>
                <a:rPr lang="en-US" sz="2000" dirty="0">
                  <a:gradFill>
                    <a:gsLst>
                      <a:gs pos="2917">
                        <a:srgbClr val="000000"/>
                      </a:gs>
                      <a:gs pos="30000">
                        <a:srgbClr val="000000"/>
                      </a:gs>
                    </a:gsLst>
                    <a:lin ang="5400000" scaled="0"/>
                  </a:gradFill>
                  <a:latin typeface="Arial" panose="020B0604020202020204" pitchFamily="34" charset="0"/>
                </a:rPr>
                <a:t>Category Name</a:t>
              </a:r>
            </a:p>
            <a:p>
              <a:pPr defTabSz="1219170"/>
              <a:r>
                <a:rPr lang="en-US" sz="2000" dirty="0">
                  <a:gradFill>
                    <a:gsLst>
                      <a:gs pos="2917">
                        <a:srgbClr val="000000"/>
                      </a:gs>
                      <a:gs pos="30000">
                        <a:srgbClr val="000000"/>
                      </a:gs>
                    </a:gsLst>
                    <a:lin ang="5400000" scaled="0"/>
                  </a:gradFill>
                  <a:latin typeface="Arial" panose="020B0604020202020204" pitchFamily="34" charset="0"/>
                </a:rPr>
                <a:t>Category Description</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p:txBody>
        </p:sp>
        <p:sp>
          <p:nvSpPr>
            <p:cNvPr id="12" name="Rectangle 11">
              <a:extLst>
                <a:ext uri="{FF2B5EF4-FFF2-40B4-BE49-F238E27FC236}">
                  <a16:creationId xmlns:a16="http://schemas.microsoft.com/office/drawing/2014/main" id="{8E51CF43-358D-4AAA-BECD-830C984A46D3}"/>
                </a:ext>
              </a:extLst>
            </p:cNvPr>
            <p:cNvSpPr/>
            <p:nvPr/>
          </p:nvSpPr>
          <p:spPr bwMode="auto">
            <a:xfrm>
              <a:off x="3615242" y="2396359"/>
              <a:ext cx="1876413" cy="63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grpSp>
      <p:sp>
        <p:nvSpPr>
          <p:cNvPr id="13" name="Rectangle 12">
            <a:extLst>
              <a:ext uri="{FF2B5EF4-FFF2-40B4-BE49-F238E27FC236}">
                <a16:creationId xmlns:a16="http://schemas.microsoft.com/office/drawing/2014/main" id="{C54A4502-2CBF-4682-B85F-941E8912D157}"/>
              </a:ext>
            </a:extLst>
          </p:cNvPr>
          <p:cNvSpPr/>
          <p:nvPr/>
        </p:nvSpPr>
        <p:spPr>
          <a:xfrm>
            <a:off x="567242" y="4117299"/>
            <a:ext cx="7479479"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"ID":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 "cheeseburger, no cheese",</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CategoryId</a:t>
            </a:r>
            <a:r>
              <a:rPr lang="en-US" dirty="0">
                <a:solidFill>
                  <a:srgbClr val="000000"/>
                </a:solidFill>
                <a:latin typeface="Arial" panose="020B0604020202020204" pitchFamily="34" charset="0"/>
              </a:rPr>
              <a:t>": 5,</a:t>
            </a:r>
          </a:p>
          <a:p>
            <a:pPr marL="609585" lvl="1" defTabSz="1219170"/>
            <a:r>
              <a:rPr lang="en-US" dirty="0">
                <a:solidFill>
                  <a:srgbClr val="000000"/>
                </a:solidFill>
                <a:latin typeface="Arial" panose="020B0604020202020204" pitchFamily="34" charset="0"/>
              </a:rPr>
              <a:t>"Category": "sandwiches"</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CategoryDescription</a:t>
            </a:r>
            <a:r>
              <a:rPr lang="en-US" dirty="0">
                <a:solidFill>
                  <a:srgbClr val="000000"/>
                </a:solidFill>
                <a:latin typeface="Arial" panose="020B0604020202020204" pitchFamily="34" charset="0"/>
              </a:rPr>
              <a:t>": "2 pieces of bread + filling"</a:t>
            </a:r>
          </a:p>
          <a:p>
            <a:pPr defTabSz="1219170"/>
            <a:r>
              <a:rPr lang="en-US" dirty="0">
                <a:solidFill>
                  <a:srgbClr val="000000"/>
                </a:solidFill>
                <a:latin typeface="Arial" panose="020B0604020202020204" pitchFamily="34" charset="0"/>
              </a:rPr>
              <a:t>}</a:t>
            </a:r>
          </a:p>
        </p:txBody>
      </p:sp>
      <p:sp>
        <p:nvSpPr>
          <p:cNvPr id="14" name="TextBox 13">
            <a:extLst>
              <a:ext uri="{FF2B5EF4-FFF2-40B4-BE49-F238E27FC236}">
                <a16:creationId xmlns:a16="http://schemas.microsoft.com/office/drawing/2014/main" id="{F971E043-E439-42B2-B45B-93A77843BFCF}"/>
              </a:ext>
            </a:extLst>
          </p:cNvPr>
          <p:cNvSpPr txBox="1"/>
          <p:nvPr/>
        </p:nvSpPr>
        <p:spPr>
          <a:xfrm>
            <a:off x="9165021" y="1934695"/>
            <a:ext cx="3026979" cy="923330"/>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Relational modelling – Each menu item has a reference to a category.</a:t>
            </a:r>
          </a:p>
        </p:txBody>
      </p:sp>
      <p:sp>
        <p:nvSpPr>
          <p:cNvPr id="15" name="TextBox 14">
            <a:extLst>
              <a:ext uri="{FF2B5EF4-FFF2-40B4-BE49-F238E27FC236}">
                <a16:creationId xmlns:a16="http://schemas.microsoft.com/office/drawing/2014/main" id="{CD960D3C-50D2-48E7-BA32-6F7B1A4763F0}"/>
              </a:ext>
            </a:extLst>
          </p:cNvPr>
          <p:cNvSpPr txBox="1"/>
          <p:nvPr/>
        </p:nvSpPr>
        <p:spPr>
          <a:xfrm>
            <a:off x="9165022" y="4621869"/>
            <a:ext cx="2617076" cy="1231106"/>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Non-relational modeling – each menu item is a self-contained document</a:t>
            </a:r>
          </a:p>
        </p:txBody>
      </p:sp>
    </p:spTree>
    <p:extLst>
      <p:ext uri="{BB962C8B-B14F-4D97-AF65-F5344CB8AC3E}">
        <p14:creationId xmlns:p14="http://schemas.microsoft.com/office/powerpoint/2010/main" val="3178857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350BC7-6273-4E18-B233-3AA12A2C36AE}"/>
              </a:ext>
            </a:extLst>
          </p:cNvPr>
          <p:cNvSpPr txBox="1">
            <a:spLocks/>
          </p:cNvSpPr>
          <p:nvPr/>
        </p:nvSpPr>
        <p:spPr>
          <a:xfrm>
            <a:off x="117254" y="109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Number 1 question…</a:t>
            </a:r>
          </a:p>
        </p:txBody>
      </p:sp>
      <p:sp>
        <p:nvSpPr>
          <p:cNvPr id="6" name="Text Placeholder 2">
            <a:extLst>
              <a:ext uri="{FF2B5EF4-FFF2-40B4-BE49-F238E27FC236}">
                <a16:creationId xmlns:a16="http://schemas.microsoft.com/office/drawing/2014/main" id="{608FDDB9-6B29-4720-9478-435BED77300E}"/>
              </a:ext>
            </a:extLst>
          </p:cNvPr>
          <p:cNvSpPr txBox="1">
            <a:spLocks/>
          </p:cNvSpPr>
          <p:nvPr/>
        </p:nvSpPr>
        <p:spPr>
          <a:xfrm>
            <a:off x="441104" y="1503201"/>
            <a:ext cx="11018520" cy="35215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“Where are my joins?”</a:t>
            </a:r>
          </a:p>
          <a:p>
            <a:endParaRPr lang="en-US" dirty="0"/>
          </a:p>
          <a:p>
            <a:pPr marL="0" indent="0">
              <a:buNone/>
            </a:pPr>
            <a:r>
              <a:rPr lang="en-US" dirty="0"/>
              <a:t>“Where are my joins!?!?”</a:t>
            </a:r>
          </a:p>
          <a:p>
            <a:endParaRPr lang="en-US" dirty="0">
              <a:solidFill>
                <a:schemeClr val="accent1"/>
              </a:solidFill>
            </a:endParaRPr>
          </a:p>
          <a:p>
            <a:pPr marL="0" indent="0">
              <a:buNone/>
            </a:pPr>
            <a:r>
              <a:rPr lang="en-US" dirty="0"/>
              <a:t>Naïve way: Normalize, make 2 network calls, merge client side</a:t>
            </a:r>
          </a:p>
          <a:p>
            <a:endParaRPr lang="en-US" dirty="0"/>
          </a:p>
          <a:p>
            <a:pPr marL="0" indent="0">
              <a:buNone/>
            </a:pPr>
            <a:r>
              <a:rPr lang="en-US" dirty="0"/>
              <a:t>But! We can model our data in a way to get the same functionality of a join, without the tradeoff</a:t>
            </a:r>
          </a:p>
        </p:txBody>
      </p:sp>
      <p:pic>
        <p:nvPicPr>
          <p:cNvPr id="8" name="Picture 7">
            <a:extLst>
              <a:ext uri="{FF2B5EF4-FFF2-40B4-BE49-F238E27FC236}">
                <a16:creationId xmlns:a16="http://schemas.microsoft.com/office/drawing/2014/main" id="{D0A4603D-E261-4D7D-8440-37A09F91CC40}"/>
              </a:ext>
            </a:extLst>
          </p:cNvPr>
          <p:cNvPicPr>
            <a:picLocks noChangeAspect="1"/>
          </p:cNvPicPr>
          <p:nvPr/>
        </p:nvPicPr>
        <p:blipFill>
          <a:blip r:embed="rId2"/>
          <a:stretch>
            <a:fillRect/>
          </a:stretch>
        </p:blipFill>
        <p:spPr>
          <a:xfrm>
            <a:off x="4075222" y="1336518"/>
            <a:ext cx="876301" cy="838201"/>
          </a:xfrm>
          <a:prstGeom prst="rect">
            <a:avLst/>
          </a:prstGeom>
        </p:spPr>
      </p:pic>
      <p:grpSp>
        <p:nvGrpSpPr>
          <p:cNvPr id="9" name="Group 8">
            <a:extLst>
              <a:ext uri="{FF2B5EF4-FFF2-40B4-BE49-F238E27FC236}">
                <a16:creationId xmlns:a16="http://schemas.microsoft.com/office/drawing/2014/main" id="{967E898B-0094-4A41-9A5C-8403484C8A86}"/>
              </a:ext>
            </a:extLst>
          </p:cNvPr>
          <p:cNvGrpSpPr/>
          <p:nvPr/>
        </p:nvGrpSpPr>
        <p:grpSpPr>
          <a:xfrm>
            <a:off x="4349589" y="2317614"/>
            <a:ext cx="1746412" cy="838201"/>
            <a:chOff x="4166079" y="1916619"/>
            <a:chExt cx="1501053" cy="719981"/>
          </a:xfrm>
        </p:grpSpPr>
        <p:pic>
          <p:nvPicPr>
            <p:cNvPr id="10" name="Picture 9">
              <a:extLst>
                <a:ext uri="{FF2B5EF4-FFF2-40B4-BE49-F238E27FC236}">
                  <a16:creationId xmlns:a16="http://schemas.microsoft.com/office/drawing/2014/main" id="{0739D738-962A-47E2-AC78-75D5600C53EA}"/>
                </a:ext>
              </a:extLst>
            </p:cNvPr>
            <p:cNvPicPr>
              <a:picLocks noChangeAspect="1"/>
            </p:cNvPicPr>
            <p:nvPr/>
          </p:nvPicPr>
          <p:blipFill>
            <a:blip r:embed="rId3"/>
            <a:stretch>
              <a:fillRect/>
            </a:stretch>
          </p:blipFill>
          <p:spPr>
            <a:xfrm>
              <a:off x="4166079" y="1941275"/>
              <a:ext cx="847725" cy="695325"/>
            </a:xfrm>
            <a:prstGeom prst="rect">
              <a:avLst/>
            </a:prstGeom>
          </p:spPr>
        </p:pic>
        <p:pic>
          <p:nvPicPr>
            <p:cNvPr id="11" name="Picture 10">
              <a:extLst>
                <a:ext uri="{FF2B5EF4-FFF2-40B4-BE49-F238E27FC236}">
                  <a16:creationId xmlns:a16="http://schemas.microsoft.com/office/drawing/2014/main" id="{9888B55A-232E-4005-A526-EE12ED857A2B}"/>
                </a:ext>
              </a:extLst>
            </p:cNvPr>
            <p:cNvPicPr>
              <a:picLocks noChangeAspect="1"/>
            </p:cNvPicPr>
            <p:nvPr/>
          </p:nvPicPr>
          <p:blipFill>
            <a:blip r:embed="rId4"/>
            <a:stretch>
              <a:fillRect/>
            </a:stretch>
          </p:blipFill>
          <p:spPr>
            <a:xfrm>
              <a:off x="4933707" y="1916619"/>
              <a:ext cx="733425" cy="628650"/>
            </a:xfrm>
            <a:prstGeom prst="rect">
              <a:avLst/>
            </a:prstGeom>
          </p:spPr>
        </p:pic>
      </p:grpSp>
      <p:pic>
        <p:nvPicPr>
          <p:cNvPr id="12" name="Picture 11">
            <a:extLst>
              <a:ext uri="{FF2B5EF4-FFF2-40B4-BE49-F238E27FC236}">
                <a16:creationId xmlns:a16="http://schemas.microsoft.com/office/drawing/2014/main" id="{858ED14B-B13C-4178-B5C4-E1D4B725ACD7}"/>
              </a:ext>
            </a:extLst>
          </p:cNvPr>
          <p:cNvPicPr>
            <a:picLocks noChangeAspect="1"/>
          </p:cNvPicPr>
          <p:nvPr/>
        </p:nvPicPr>
        <p:blipFill>
          <a:blip r:embed="rId5"/>
          <a:stretch>
            <a:fillRect/>
          </a:stretch>
        </p:blipFill>
        <p:spPr>
          <a:xfrm>
            <a:off x="3780320" y="4605499"/>
            <a:ext cx="1016000" cy="749300"/>
          </a:xfrm>
          <a:prstGeom prst="rect">
            <a:avLst/>
          </a:prstGeom>
        </p:spPr>
      </p:pic>
    </p:spTree>
    <p:extLst>
      <p:ext uri="{BB962C8B-B14F-4D97-AF65-F5344CB8AC3E}">
        <p14:creationId xmlns:p14="http://schemas.microsoft.com/office/powerpoint/2010/main" val="1842925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7E83218-910D-4C73-B5E8-040319121723}"/>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Modeling Challenges</a:t>
            </a:r>
          </a:p>
        </p:txBody>
      </p:sp>
      <p:sp>
        <p:nvSpPr>
          <p:cNvPr id="6" name="Text Placeholder 5">
            <a:extLst>
              <a:ext uri="{FF2B5EF4-FFF2-40B4-BE49-F238E27FC236}">
                <a16:creationId xmlns:a16="http://schemas.microsoft.com/office/drawing/2014/main" id="{C0C95D82-0133-4271-8950-902494E9C981}"/>
              </a:ext>
            </a:extLst>
          </p:cNvPr>
          <p:cNvSpPr txBox="1">
            <a:spLocks/>
          </p:cNvSpPr>
          <p:nvPr/>
        </p:nvSpPr>
        <p:spPr>
          <a:xfrm>
            <a:off x="0" y="2071520"/>
            <a:ext cx="12192000" cy="40503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a:latin typeface="Arial" panose="020B0604020202020204" pitchFamily="34" charset="0"/>
                <a:cs typeface="Arial" panose="020B0604020202020204" pitchFamily="34" charset="0"/>
              </a:rPr>
              <a:t>#1: To de-normalize, or normalize? To embed, or to reference?</a:t>
            </a:r>
          </a:p>
          <a:p>
            <a:endParaRPr lang="en-US" sz="40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4000" dirty="0">
                <a:latin typeface="Arial" panose="020B0604020202020204" pitchFamily="34" charset="0"/>
                <a:cs typeface="Arial" panose="020B0604020202020204" pitchFamily="34" charset="0"/>
              </a:rPr>
              <a:t>#2: Put data types in same collection, or different?</a:t>
            </a:r>
          </a:p>
          <a:p>
            <a:endParaRPr lang="en-US" dirty="0"/>
          </a:p>
          <a:p>
            <a:endParaRPr lang="en-US" dirty="0"/>
          </a:p>
        </p:txBody>
      </p:sp>
    </p:spTree>
    <p:extLst>
      <p:ext uri="{BB962C8B-B14F-4D97-AF65-F5344CB8AC3E}">
        <p14:creationId xmlns:p14="http://schemas.microsoft.com/office/powerpoint/2010/main" val="3704738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10DE94-7257-42DB-B654-8C804FD30CF1}"/>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Modeling challenge #1: To embed or reference?</a:t>
            </a:r>
          </a:p>
        </p:txBody>
      </p:sp>
      <p:grpSp>
        <p:nvGrpSpPr>
          <p:cNvPr id="6" name="Group 5">
            <a:extLst>
              <a:ext uri="{FF2B5EF4-FFF2-40B4-BE49-F238E27FC236}">
                <a16:creationId xmlns:a16="http://schemas.microsoft.com/office/drawing/2014/main" id="{098F696E-6A84-42DF-8F8C-38F89762C2E2}"/>
              </a:ext>
            </a:extLst>
          </p:cNvPr>
          <p:cNvGrpSpPr/>
          <p:nvPr/>
        </p:nvGrpSpPr>
        <p:grpSpPr>
          <a:xfrm>
            <a:off x="588262" y="1334411"/>
            <a:ext cx="9091767" cy="2611654"/>
            <a:chOff x="588262" y="1198179"/>
            <a:chExt cx="9091766" cy="2747884"/>
          </a:xfrm>
        </p:grpSpPr>
        <p:sp>
          <p:nvSpPr>
            <p:cNvPr id="8" name="Rectangle 7">
              <a:extLst>
                <a:ext uri="{FF2B5EF4-FFF2-40B4-BE49-F238E27FC236}">
                  <a16:creationId xmlns:a16="http://schemas.microsoft.com/office/drawing/2014/main" id="{2143D47A-748E-4CD3-89DB-132B3D9AFFA2}"/>
                </a:ext>
              </a:extLst>
            </p:cNvPr>
            <p:cNvSpPr/>
            <p:nvPr/>
          </p:nvSpPr>
          <p:spPr>
            <a:xfrm>
              <a:off x="588262" y="1637739"/>
              <a:ext cx="9091766"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FFFF00"/>
                  </a:highlight>
                  <a:latin typeface="Arial" panose="020B0604020202020204" pitchFamily="34" charset="0"/>
                </a:rPr>
                <a:t>{"ID": 1,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"hamburger",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1219170" lvl="2" defTabSz="1219170"/>
              <a:r>
                <a:rPr lang="en-US" dirty="0">
                  <a:solidFill>
                    <a:srgbClr val="000000"/>
                  </a:solidFill>
                  <a:highlight>
                    <a:srgbClr val="FFFF00"/>
                  </a:highlight>
                  <a:latin typeface="Arial" panose="020B0604020202020204" pitchFamily="34" charset="0"/>
                </a:rPr>
                <a:t>{"ID": 2,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"cheeseburger",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41F8447F-E5DC-45AD-B3C3-0247C9EEE9B7}"/>
                </a:ext>
              </a:extLst>
            </p:cNvPr>
            <p:cNvSpPr txBox="1"/>
            <p:nvPr/>
          </p:nvSpPr>
          <p:spPr>
            <a:xfrm>
              <a:off x="588262" y="1198179"/>
              <a:ext cx="6043766"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a:t>
              </a:r>
            </a:p>
          </p:txBody>
        </p:sp>
      </p:grpSp>
      <p:grpSp>
        <p:nvGrpSpPr>
          <p:cNvPr id="10" name="Group 9">
            <a:extLst>
              <a:ext uri="{FF2B5EF4-FFF2-40B4-BE49-F238E27FC236}">
                <a16:creationId xmlns:a16="http://schemas.microsoft.com/office/drawing/2014/main" id="{F8272477-E12D-4AB7-9702-9BA7E981425D}"/>
              </a:ext>
            </a:extLst>
          </p:cNvPr>
          <p:cNvGrpSpPr/>
          <p:nvPr/>
        </p:nvGrpSpPr>
        <p:grpSpPr>
          <a:xfrm>
            <a:off x="367862" y="4129846"/>
            <a:ext cx="6264167" cy="2594171"/>
            <a:chOff x="367861" y="4265888"/>
            <a:chExt cx="6264167" cy="2594171"/>
          </a:xfrm>
        </p:grpSpPr>
        <p:sp>
          <p:nvSpPr>
            <p:cNvPr id="11" name="Rectangle 10">
              <a:extLst>
                <a:ext uri="{FF2B5EF4-FFF2-40B4-BE49-F238E27FC236}">
                  <a16:creationId xmlns:a16="http://schemas.microsoft.com/office/drawing/2014/main" id="{370FC656-C034-4B7B-89AB-F9FC3988339D}"/>
                </a:ext>
              </a:extLst>
            </p:cNvPr>
            <p:cNvSpPr/>
            <p:nvPr/>
          </p:nvSpPr>
          <p:spPr>
            <a:xfrm>
              <a:off x="367861" y="4274736"/>
              <a:ext cx="3827168" cy="2585323"/>
            </a:xfrm>
            <a:prstGeom prst="rect">
              <a:avLst/>
            </a:prstGeom>
            <a:ln>
              <a:solidFill>
                <a:schemeClr val="accent1"/>
              </a:solidFill>
            </a:ln>
          </p:spPr>
          <p:txBody>
            <a:bodyPr wrap="square">
              <a:spAutoFit/>
            </a:bodyPr>
            <a:lstStyle/>
            <a:p>
              <a:pPr defTabSz="1219170"/>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00FF00"/>
                  </a:highlight>
                  <a:latin typeface="Arial" panose="020B0604020202020204" pitchFamily="34" charset="0"/>
                </a:rPr>
                <a:t>{"ID": 1</a:t>
              </a:r>
              <a:r>
                <a:rPr lang="en-US" dirty="0">
                  <a:solidFill>
                    <a:srgbClr val="000000"/>
                  </a:solidFill>
                  <a:latin typeface="Arial" panose="020B0604020202020204" pitchFamily="34" charset="0"/>
                </a:rPr>
                <a:t>}</a:t>
              </a:r>
            </a:p>
            <a:p>
              <a:pPr marL="1219170" lvl="2" defTabSz="1219170"/>
              <a:r>
                <a:rPr lang="en-US" dirty="0">
                  <a:solidFill>
                    <a:srgbClr val="000000"/>
                  </a:solidFill>
                  <a:latin typeface="Arial" panose="020B0604020202020204" pitchFamily="34" charset="0"/>
                </a:rPr>
                <a:t>{"ID": 2}</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12" name="TextBox 11">
              <a:extLst>
                <a:ext uri="{FF2B5EF4-FFF2-40B4-BE49-F238E27FC236}">
                  <a16:creationId xmlns:a16="http://schemas.microsoft.com/office/drawing/2014/main" id="{FCB6982F-417F-408C-BAB5-BC8264C2E20A}"/>
                </a:ext>
              </a:extLst>
            </p:cNvPr>
            <p:cNvSpPr txBox="1"/>
            <p:nvPr/>
          </p:nvSpPr>
          <p:spPr>
            <a:xfrm>
              <a:off x="588262" y="4265888"/>
              <a:ext cx="6043766"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Reference</a:t>
              </a:r>
            </a:p>
          </p:txBody>
        </p:sp>
      </p:grpSp>
      <p:sp>
        <p:nvSpPr>
          <p:cNvPr id="13" name="Rectangle 12">
            <a:extLst>
              <a:ext uri="{FF2B5EF4-FFF2-40B4-BE49-F238E27FC236}">
                <a16:creationId xmlns:a16="http://schemas.microsoft.com/office/drawing/2014/main" id="{131E1384-353A-4C45-A2BA-0CA79B85F8D1}"/>
              </a:ext>
            </a:extLst>
          </p:cNvPr>
          <p:cNvSpPr/>
          <p:nvPr/>
        </p:nvSpPr>
        <p:spPr>
          <a:xfrm>
            <a:off x="4363197" y="5232152"/>
            <a:ext cx="7644319" cy="923330"/>
          </a:xfrm>
          <a:prstGeom prst="rect">
            <a:avLst/>
          </a:prstGeom>
          <a:ln>
            <a:solidFill>
              <a:schemeClr val="accent1"/>
            </a:solidFill>
          </a:ln>
        </p:spPr>
        <p:txBody>
          <a:bodyPr wrap="square">
            <a:spAutoFit/>
          </a:bodyPr>
          <a:lstStyle/>
          <a:p>
            <a:pPr defTabSz="1219170"/>
            <a:r>
              <a:rPr lang="en-US" dirty="0">
                <a:solidFill>
                  <a:srgbClr val="000000"/>
                </a:solidFill>
                <a:highlight>
                  <a:srgbClr val="00FF00"/>
                </a:highlight>
                <a:latin typeface="Arial" panose="020B0604020202020204" pitchFamily="34" charset="0"/>
              </a:rPr>
              <a:t>{"ID": 1,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{"ID": 2, "</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“cheeseburger",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p:txBody>
      </p:sp>
      <p:sp>
        <p:nvSpPr>
          <p:cNvPr id="14" name="Rectangle 13">
            <a:extLst>
              <a:ext uri="{FF2B5EF4-FFF2-40B4-BE49-F238E27FC236}">
                <a16:creationId xmlns:a16="http://schemas.microsoft.com/office/drawing/2014/main" id="{B0B2E714-0A94-4802-BAC0-0701721CC749}"/>
              </a:ext>
            </a:extLst>
          </p:cNvPr>
          <p:cNvSpPr/>
          <p:nvPr/>
        </p:nvSpPr>
        <p:spPr bwMode="auto">
          <a:xfrm>
            <a:off x="367862" y="1325563"/>
            <a:ext cx="11456279" cy="2676956"/>
          </a:xfrm>
          <a:prstGeom prst="rect">
            <a:avLst/>
          </a:prstGeom>
          <a:noFill/>
          <a:ln w="571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1600" dirty="0">
              <a:gradFill>
                <a:gsLst>
                  <a:gs pos="40075">
                    <a:srgbClr val="FFFFFF"/>
                  </a:gs>
                  <a:gs pos="30000">
                    <a:srgbClr val="FFFFFF"/>
                  </a:gs>
                </a:gsLst>
                <a:lin ang="5400000" scaled="0"/>
              </a:gradFill>
              <a:latin typeface="Arial" panose="020B0604020202020204" pitchFamily="34" charset="0"/>
            </a:endParaRPr>
          </a:p>
        </p:txBody>
      </p:sp>
      <p:cxnSp>
        <p:nvCxnSpPr>
          <p:cNvPr id="15" name="Straight Arrow Connector 14">
            <a:extLst>
              <a:ext uri="{FF2B5EF4-FFF2-40B4-BE49-F238E27FC236}">
                <a16:creationId xmlns:a16="http://schemas.microsoft.com/office/drawing/2014/main" id="{087D7AFA-552F-4EB7-B780-051B652D659B}"/>
              </a:ext>
            </a:extLst>
          </p:cNvPr>
          <p:cNvCxnSpPr>
            <a:cxnSpLocks/>
          </p:cNvCxnSpPr>
          <p:nvPr/>
        </p:nvCxnSpPr>
        <p:spPr>
          <a:xfrm flipV="1">
            <a:off x="2794000" y="5570341"/>
            <a:ext cx="1706880" cy="26149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565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FED76-10C8-4FB8-B11F-8A12740A12BE}"/>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#1</a:t>
            </a:r>
          </a:p>
        </p:txBody>
      </p:sp>
      <p:sp>
        <p:nvSpPr>
          <p:cNvPr id="6" name="Rectangle 5">
            <a:extLst>
              <a:ext uri="{FF2B5EF4-FFF2-40B4-BE49-F238E27FC236}">
                <a16:creationId xmlns:a16="http://schemas.microsoft.com/office/drawing/2014/main" id="{164D94BD-D2C4-4056-9C36-DEEB75D16FB3}"/>
              </a:ext>
            </a:extLst>
          </p:cNvPr>
          <p:cNvSpPr/>
          <p:nvPr/>
        </p:nvSpPr>
        <p:spPr>
          <a:xfrm>
            <a:off x="0" y="1181184"/>
            <a:ext cx="10713720" cy="6124754"/>
          </a:xfrm>
          <a:prstGeom prst="rect">
            <a:avLst/>
          </a:prstGeom>
        </p:spPr>
        <p:txBody>
          <a:bodyPr wrap="square">
            <a:spAutoFit/>
          </a:bodyPr>
          <a:lstStyle/>
          <a:p>
            <a:pPr defTabSz="1219170"/>
            <a:r>
              <a:rPr lang="en-US" sz="2400" dirty="0">
                <a:solidFill>
                  <a:srgbClr val="000000"/>
                </a:solidFill>
                <a:latin typeface="Arial" panose="020B0604020202020204" pitchFamily="34" charset="0"/>
                <a:cs typeface="Arial" panose="020B0604020202020204" pitchFamily="34" charset="0"/>
              </a:rPr>
              <a:t>{</a:t>
            </a:r>
          </a:p>
          <a:p>
            <a:pPr marL="609585" lvl="1" defTabSz="1219170"/>
            <a:r>
              <a:rPr lang="en-US" sz="2400" dirty="0">
                <a:solidFill>
                  <a:srgbClr val="000000"/>
                </a:solidFill>
                <a:latin typeface="Arial" panose="020B0604020202020204" pitchFamily="34" charset="0"/>
                <a:cs typeface="Arial" panose="020B0604020202020204" pitchFamily="34" charset="0"/>
              </a:rPr>
              <a:t>"ID": 1,</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"hamburger",</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ItemDescription</a:t>
            </a:r>
            <a:r>
              <a:rPr lang="en-US" sz="2400" dirty="0">
                <a:solidFill>
                  <a:srgbClr val="000000"/>
                </a:solidFill>
                <a:latin typeface="Arial" panose="020B0604020202020204" pitchFamily="34" charset="0"/>
                <a:cs typeface="Arial" panose="020B0604020202020204" pitchFamily="34" charset="0"/>
              </a:rPr>
              <a:t>": "cheeseburger, no cheese",</a:t>
            </a:r>
          </a:p>
          <a:p>
            <a:pPr marL="609585" lvl="1" defTabSz="1219170"/>
            <a:r>
              <a:rPr lang="en-US" sz="2400" dirty="0">
                <a:solidFill>
                  <a:srgbClr val="000000"/>
                </a:solidFill>
                <a:latin typeface="Arial" panose="020B0604020202020204" pitchFamily="34" charset="0"/>
                <a:cs typeface="Arial" panose="020B0604020202020204" pitchFamily="34" charset="0"/>
              </a:rPr>
              <a:t>"Category": "sandwiches",</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latin typeface="Arial" panose="020B0604020202020204" pitchFamily="34" charset="0"/>
                <a:cs typeface="Arial" panose="020B0604020202020204" pitchFamily="34" charset="0"/>
              </a:rPr>
              <a:t>CategoryDescription</a:t>
            </a:r>
            <a:r>
              <a:rPr lang="en-US" sz="2400" dirty="0">
                <a:solidFill>
                  <a:srgbClr val="000000"/>
                </a:solidFill>
                <a:latin typeface="Arial" panose="020B0604020202020204" pitchFamily="34" charset="0"/>
                <a:cs typeface="Arial" panose="020B0604020202020204" pitchFamily="34" charset="0"/>
              </a:rPr>
              <a:t>": "2 pieces of bread + filling",</a:t>
            </a:r>
          </a:p>
          <a:p>
            <a:pPr marL="609585" lvl="1" defTabSz="1219170"/>
            <a:r>
              <a:rPr lang="en-US" sz="2400" dirty="0">
                <a:solidFill>
                  <a:srgbClr val="000000"/>
                </a:solidFill>
                <a:latin typeface="Arial" panose="020B0604020202020204" pitchFamily="34" charset="0"/>
                <a:cs typeface="Arial" panose="020B0604020202020204" pitchFamily="34" charset="0"/>
              </a:rPr>
              <a:t>"</a:t>
            </a:r>
            <a:r>
              <a:rPr lang="en-US" sz="2400" dirty="0">
                <a:solidFill>
                  <a:srgbClr val="000000"/>
                </a:solidFill>
                <a:highlight>
                  <a:srgbClr val="FFFF00"/>
                </a:highlight>
                <a:latin typeface="Arial" panose="020B0604020202020204" pitchFamily="34" charset="0"/>
                <a:cs typeface="Arial" panose="020B0604020202020204" pitchFamily="34" charset="0"/>
              </a:rPr>
              <a:t>Ingredients</a:t>
            </a:r>
            <a:r>
              <a:rPr lang="en-US" sz="2400" dirty="0">
                <a:solidFill>
                  <a:srgbClr val="000000"/>
                </a:solidFill>
                <a:latin typeface="Arial" panose="020B0604020202020204" pitchFamily="34" charset="0"/>
                <a:cs typeface="Arial" panose="020B0604020202020204" pitchFamily="34" charset="0"/>
              </a:rPr>
              <a:t>": [</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"bread",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100, "Qty": "2 slices"},</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"lettuce",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 "Qty": "1 slice"}</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"tomato","</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10, "Qty": "1 slice"}</a:t>
            </a:r>
          </a:p>
          <a:p>
            <a:pPr marL="1219170" lvl="2" defTabSz="1219170"/>
            <a:r>
              <a:rPr lang="en-US" sz="2400" dirty="0">
                <a:solidFill>
                  <a:srgbClr val="000000"/>
                </a:solidFill>
                <a:latin typeface="Arial" panose="020B0604020202020204" pitchFamily="34" charset="0"/>
                <a:cs typeface="Arial" panose="020B0604020202020204" pitchFamily="34" charset="0"/>
              </a:rPr>
              <a:t>{"</a:t>
            </a:r>
            <a:r>
              <a:rPr lang="en-US" sz="2400" dirty="0" err="1">
                <a:solidFill>
                  <a:srgbClr val="000000"/>
                </a:solidFill>
                <a:highlight>
                  <a:srgbClr val="FFFF00"/>
                </a:highlight>
                <a:latin typeface="Arial" panose="020B0604020202020204" pitchFamily="34" charset="0"/>
                <a:cs typeface="Arial" panose="020B0604020202020204" pitchFamily="34" charset="0"/>
              </a:rPr>
              <a:t>ItemName</a:t>
            </a:r>
            <a:r>
              <a:rPr lang="en-US" sz="2400" dirty="0">
                <a:solidFill>
                  <a:srgbClr val="000000"/>
                </a:solidFill>
                <a:latin typeface="Arial" panose="020B0604020202020204" pitchFamily="34" charset="0"/>
                <a:cs typeface="Arial" panose="020B0604020202020204" pitchFamily="34" charset="0"/>
              </a:rPr>
              <a:t>": "patty", "</a:t>
            </a:r>
            <a:r>
              <a:rPr lang="en-US" sz="2400" dirty="0" err="1">
                <a:solidFill>
                  <a:srgbClr val="000000"/>
                </a:solidFill>
                <a:latin typeface="Arial" panose="020B0604020202020204" pitchFamily="34" charset="0"/>
                <a:cs typeface="Arial" panose="020B0604020202020204" pitchFamily="34" charset="0"/>
              </a:rPr>
              <a:t>calorieCount</a:t>
            </a:r>
            <a:r>
              <a:rPr lang="en-US" sz="2400" dirty="0">
                <a:solidFill>
                  <a:srgbClr val="000000"/>
                </a:solidFill>
                <a:latin typeface="Arial" panose="020B0604020202020204" pitchFamily="34" charset="0"/>
                <a:cs typeface="Arial" panose="020B0604020202020204" pitchFamily="34" charset="0"/>
              </a:rPr>
              <a:t>": 700, "Qty": "1"}</a:t>
            </a:r>
          </a:p>
          <a:p>
            <a:pPr defTabSz="1219170"/>
            <a:r>
              <a:rPr lang="en-US" sz="2400" dirty="0">
                <a:solidFill>
                  <a:srgbClr val="000000"/>
                </a:solidFill>
                <a:latin typeface="Arial" panose="020B0604020202020204" pitchFamily="34" charset="0"/>
                <a:cs typeface="Arial" panose="020B0604020202020204" pitchFamily="34" charset="0"/>
              </a:rPr>
              <a:t>}</a:t>
            </a:r>
          </a:p>
          <a:p>
            <a:pPr defTabSz="1219170"/>
            <a:endParaRPr lang="en-US" dirty="0">
              <a:solidFill>
                <a:srgbClr val="000000"/>
              </a:solidFill>
              <a:latin typeface="Arial" panose="020B0604020202020204" pitchFamily="34" charset="0"/>
              <a:cs typeface="Arial" panose="020B0604020202020204" pitchFamily="34" charset="0"/>
            </a:endParaRPr>
          </a:p>
          <a:p>
            <a:pPr defTabSz="1219170"/>
            <a:r>
              <a:rPr lang="en-US" sz="2800" dirty="0">
                <a:latin typeface="Arial" panose="020B0604020202020204" pitchFamily="34" charset="0"/>
                <a:cs typeface="Arial" panose="020B0604020202020204" pitchFamily="34" charset="0"/>
              </a:rPr>
              <a:t>E.g. in Recipe, ingredients are always queried with the item </a:t>
            </a:r>
          </a:p>
          <a:p>
            <a:pPr defTabSz="1219170"/>
            <a:endParaRPr lang="en-US" dirty="0">
              <a:solidFill>
                <a:srgbClr val="000000"/>
              </a:solidFill>
              <a:latin typeface="Arial" panose="020B0604020202020204" pitchFamily="34" charset="0"/>
            </a:endParaRPr>
          </a:p>
          <a:p>
            <a:pPr defTabSz="1219170"/>
            <a:br>
              <a:rPr lang="en-US" sz="2000" dirty="0">
                <a:solidFill>
                  <a:srgbClr val="000000"/>
                </a:solidFill>
                <a:latin typeface="Arial" panose="020B0604020202020204" pitchFamily="34" charset="0"/>
              </a:rPr>
            </a:br>
            <a:endParaRPr lang="en-US" sz="20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5161347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E8815B-72F7-4D72-ACAB-CA8908F53257}"/>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When To Embed #2</a:t>
            </a:r>
          </a:p>
        </p:txBody>
      </p:sp>
      <p:sp>
        <p:nvSpPr>
          <p:cNvPr id="6" name="Text Placeholder 2">
            <a:extLst>
              <a:ext uri="{FF2B5EF4-FFF2-40B4-BE49-F238E27FC236}">
                <a16:creationId xmlns:a16="http://schemas.microsoft.com/office/drawing/2014/main" id="{9F4C52E9-770F-4FDE-A066-FC2AC1BA2ED6}"/>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Child data is dependent/intrinsic to a parent </a:t>
            </a:r>
          </a:p>
          <a:p>
            <a:pPr marL="228594" lvl="1"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FFD3A1F0-DFD3-455F-85E2-FBB28696B4EA}"/>
              </a:ext>
            </a:extLst>
          </p:cNvPr>
          <p:cNvSpPr/>
          <p:nvPr/>
        </p:nvSpPr>
        <p:spPr>
          <a:xfrm>
            <a:off x="477497" y="2175461"/>
            <a:ext cx="10195035" cy="3416320"/>
          </a:xfrm>
          <a:prstGeom prst="rect">
            <a:avLst/>
          </a:prstGeom>
        </p:spPr>
        <p:txBody>
          <a:bodyPr wrap="square">
            <a:spAutoFit/>
          </a:bodyPr>
          <a:lstStyle/>
          <a:p>
            <a:pPr defTabSz="1219170"/>
            <a:r>
              <a:rPr lang="en-US" sz="2400" dirty="0">
                <a:solidFill>
                  <a:srgbClr val="000000"/>
                </a:solidFill>
                <a:latin typeface="Arial" panose="020B0604020202020204" pitchFamily="34" charset="0"/>
              </a:rPr>
              <a:t>{</a:t>
            </a:r>
          </a:p>
          <a:p>
            <a:pPr marL="609585" lvl="1" defTabSz="1219170"/>
            <a:r>
              <a:rPr lang="en-US" sz="2400" dirty="0">
                <a:solidFill>
                  <a:srgbClr val="000000"/>
                </a:solidFill>
                <a:latin typeface="Arial" panose="020B0604020202020204" pitchFamily="34" charset="0"/>
              </a:rPr>
              <a:t>"id": "Order1", </a:t>
            </a:r>
          </a:p>
          <a:p>
            <a:pPr marL="609585" lvl="1" defTabSz="1219170"/>
            <a:r>
              <a:rPr lang="en-US" sz="2400" dirty="0">
                <a:solidFill>
                  <a:srgbClr val="000000"/>
                </a:solidFill>
                <a:latin typeface="Arial" panose="020B0604020202020204" pitchFamily="34" charset="0"/>
              </a:rPr>
              <a:t>"customer": "Customer1",</a:t>
            </a:r>
          </a:p>
          <a:p>
            <a:pPr marL="609585" lvl="1" defTabSz="1219170"/>
            <a:r>
              <a:rPr lang="en-US" sz="2400" dirty="0">
                <a:solidFill>
                  <a:srgbClr val="000000"/>
                </a:solidFill>
                <a:latin typeface="Arial" panose="020B0604020202020204" pitchFamily="34" charset="0"/>
              </a:rPr>
              <a:t>"</a:t>
            </a:r>
            <a:r>
              <a:rPr lang="en-US" sz="2400" dirty="0" err="1">
                <a:solidFill>
                  <a:srgbClr val="000000"/>
                </a:solidFill>
                <a:latin typeface="Arial" panose="020B0604020202020204" pitchFamily="34" charset="0"/>
              </a:rPr>
              <a:t>orderDate</a:t>
            </a:r>
            <a:r>
              <a:rPr lang="en-US" sz="2400" dirty="0">
                <a:solidFill>
                  <a:srgbClr val="000000"/>
                </a:solidFill>
                <a:latin typeface="Arial" panose="020B0604020202020204" pitchFamily="34" charset="0"/>
              </a:rPr>
              <a:t>": "2018-09-26",</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itemsOrdered</a:t>
            </a:r>
            <a:r>
              <a:rPr lang="en-US" sz="2400" dirty="0">
                <a:solidFill>
                  <a:srgbClr val="000000"/>
                </a:solidFill>
                <a:highlight>
                  <a:srgbClr val="FFFF00"/>
                </a:highlight>
                <a:latin typeface="Arial" panose="020B0604020202020204" pitchFamily="34" charset="0"/>
              </a:rPr>
              <a:t>": [</a:t>
            </a:r>
          </a:p>
          <a:p>
            <a:pPr marL="1219170" lvl="2" defTabSz="1219170"/>
            <a:r>
              <a:rPr lang="en-US" sz="2400" dirty="0">
                <a:solidFill>
                  <a:srgbClr val="000000"/>
                </a:solidFill>
                <a:latin typeface="Arial" panose="020B0604020202020204" pitchFamily="34" charset="0"/>
              </a:rPr>
              <a:t>{"ID": 1, "</a:t>
            </a:r>
            <a:r>
              <a:rPr lang="en-US" sz="2400" dirty="0" err="1">
                <a:solidFill>
                  <a:srgbClr val="000000"/>
                </a:solidFill>
                <a:latin typeface="Arial" panose="020B0604020202020204" pitchFamily="34" charset="0"/>
              </a:rPr>
              <a:t>ItemName</a:t>
            </a:r>
            <a:r>
              <a:rPr lang="en-US" sz="2400" dirty="0">
                <a:solidFill>
                  <a:srgbClr val="000000"/>
                </a:solidFill>
                <a:latin typeface="Arial" panose="020B0604020202020204" pitchFamily="34" charset="0"/>
              </a:rPr>
              <a:t>": "hamburger", "Price":9.50, "Qty": 1}</a:t>
            </a:r>
          </a:p>
          <a:p>
            <a:pPr marL="1219170" lvl="2" defTabSz="1219170"/>
            <a:r>
              <a:rPr lang="en-US" sz="2400" dirty="0">
                <a:solidFill>
                  <a:srgbClr val="000000"/>
                </a:solidFill>
                <a:latin typeface="Arial" panose="020B0604020202020204" pitchFamily="34" charset="0"/>
              </a:rPr>
              <a:t>{"ID": 2, "</a:t>
            </a:r>
            <a:r>
              <a:rPr lang="en-US" sz="2400" dirty="0" err="1">
                <a:solidFill>
                  <a:srgbClr val="000000"/>
                </a:solidFill>
                <a:latin typeface="Arial" panose="020B0604020202020204" pitchFamily="34" charset="0"/>
              </a:rPr>
              <a:t>ItemName</a:t>
            </a:r>
            <a:r>
              <a:rPr lang="en-US" sz="2400" dirty="0">
                <a:solidFill>
                  <a:srgbClr val="000000"/>
                </a:solidFill>
                <a:latin typeface="Arial" panose="020B0604020202020204" pitchFamily="34" charset="0"/>
              </a:rPr>
              <a:t>": "cheeseburger", "Price":9.50, "Qty": 499}</a:t>
            </a:r>
          </a:p>
          <a:p>
            <a:pPr marL="609585" lvl="1"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C462B772-0700-424A-A858-5C2E560883CA}"/>
              </a:ext>
            </a:extLst>
          </p:cNvPr>
          <p:cNvSpPr txBox="1"/>
          <p:nvPr/>
        </p:nvSpPr>
        <p:spPr>
          <a:xfrm>
            <a:off x="584200" y="5925362"/>
            <a:ext cx="7634891" cy="615553"/>
          </a:xfrm>
          <a:prstGeom prst="rect">
            <a:avLst/>
          </a:prstGeom>
          <a:noFill/>
        </p:spPr>
        <p:txBody>
          <a:bodyPr wrap="square" lIns="0" tIns="0" rIns="0" bIns="0" rtlCol="0">
            <a:spAutoFit/>
          </a:bodyPr>
          <a:lstStyle/>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Items Ordered depends on Order</a:t>
            </a:r>
          </a:p>
        </p:txBody>
      </p:sp>
    </p:spTree>
    <p:extLst>
      <p:ext uri="{BB962C8B-B14F-4D97-AF65-F5344CB8AC3E}">
        <p14:creationId xmlns:p14="http://schemas.microsoft.com/office/powerpoint/2010/main" val="391733675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E1A1F-7FDC-4848-A8D1-FCBE5BDD2DBF}"/>
              </a:ext>
            </a:extLst>
          </p:cNvPr>
          <p:cNvSpPr txBox="1">
            <a:spLocks/>
          </p:cNvSpPr>
          <p:nvPr/>
        </p:nvSpPr>
        <p:spPr>
          <a:xfrm>
            <a:off x="584200" y="-157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#3</a:t>
            </a:r>
          </a:p>
        </p:txBody>
      </p:sp>
      <p:sp>
        <p:nvSpPr>
          <p:cNvPr id="6" name="Text Placeholder 2">
            <a:extLst>
              <a:ext uri="{FF2B5EF4-FFF2-40B4-BE49-F238E27FC236}">
                <a16:creationId xmlns:a16="http://schemas.microsoft.com/office/drawing/2014/main" id="{CFAE75E1-7FC0-4F76-B2C3-7ED660B6F7CF}"/>
              </a:ext>
            </a:extLst>
          </p:cNvPr>
          <p:cNvSpPr txBox="1">
            <a:spLocks/>
          </p:cNvSpPr>
          <p:nvPr/>
        </p:nvSpPr>
        <p:spPr>
          <a:xfrm>
            <a:off x="584200" y="143549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1:1 relationship</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00F69257-E7B0-42EC-AA0F-A11ECE56A39D}"/>
              </a:ext>
            </a:extLst>
          </p:cNvPr>
          <p:cNvSpPr/>
          <p:nvPr/>
        </p:nvSpPr>
        <p:spPr>
          <a:xfrm>
            <a:off x="584200" y="2024770"/>
            <a:ext cx="8559800" cy="3702873"/>
          </a:xfrm>
          <a:prstGeom prst="rect">
            <a:avLst/>
          </a:prstGeom>
        </p:spPr>
        <p:txBody>
          <a:bodyPr wrap="square">
            <a:spAutoFit/>
          </a:bodyPr>
          <a:lstStyle/>
          <a:p>
            <a:pPr defTabSz="1219170"/>
            <a:r>
              <a:rPr lang="en-US" sz="2133" dirty="0">
                <a:solidFill>
                  <a:srgbClr val="000000"/>
                </a:solidFill>
                <a:latin typeface="Arial" panose="020B0604020202020204" pitchFamily="34" charset="0"/>
              </a:rPr>
              <a:t>{</a:t>
            </a:r>
          </a:p>
          <a:p>
            <a:pPr marL="609585" lvl="1" defTabSz="1219170"/>
            <a:r>
              <a:rPr lang="en-US" sz="2133" dirty="0">
                <a:solidFill>
                  <a:srgbClr val="000000"/>
                </a:solidFill>
                <a:latin typeface="Arial" panose="020B0604020202020204" pitchFamily="34" charset="0"/>
              </a:rPr>
              <a:t>"id": "1",</a:t>
            </a:r>
          </a:p>
          <a:p>
            <a:pPr marL="609585" lvl="1" defTabSz="1219170"/>
            <a:r>
              <a:rPr lang="en-US" sz="2133" dirty="0">
                <a:solidFill>
                  <a:srgbClr val="000000"/>
                </a:solidFill>
                <a:latin typeface="Arial" panose="020B0604020202020204" pitchFamily="34" charset="0"/>
              </a:rPr>
              <a:t>"name": "Alice",</a:t>
            </a:r>
          </a:p>
          <a:p>
            <a:pPr marL="609585" lvl="1" defTabSz="1219170"/>
            <a:r>
              <a:rPr lang="en-US" sz="2133" dirty="0">
                <a:solidFill>
                  <a:srgbClr val="000000"/>
                </a:solidFill>
                <a:latin typeface="Arial" panose="020B0604020202020204" pitchFamily="34" charset="0"/>
              </a:rPr>
              <a:t>"</a:t>
            </a:r>
            <a:r>
              <a:rPr lang="en-US" sz="2133" dirty="0">
                <a:solidFill>
                  <a:srgbClr val="000000"/>
                </a:solidFill>
                <a:highlight>
                  <a:srgbClr val="FFFF00"/>
                </a:highlight>
                <a:latin typeface="Arial" panose="020B0604020202020204" pitchFamily="34" charset="0"/>
              </a:rPr>
              <a:t>email</a:t>
            </a:r>
            <a:r>
              <a:rPr lang="en-US" sz="2133" dirty="0">
                <a:solidFill>
                  <a:srgbClr val="000000"/>
                </a:solidFill>
                <a:latin typeface="Arial" panose="020B0604020202020204" pitchFamily="34" charset="0"/>
              </a:rPr>
              <a:t>": "alice@contoso.com",</a:t>
            </a:r>
          </a:p>
          <a:p>
            <a:pPr marL="609585" lvl="1" defTabSz="1219170"/>
            <a:r>
              <a:rPr lang="en-US" sz="2133" dirty="0">
                <a:solidFill>
                  <a:srgbClr val="000000"/>
                </a:solidFill>
                <a:latin typeface="Arial" panose="020B0604020202020204" pitchFamily="34" charset="0"/>
              </a:rPr>
              <a:t>“</a:t>
            </a:r>
            <a:r>
              <a:rPr lang="en-US" sz="2133" dirty="0">
                <a:solidFill>
                  <a:srgbClr val="000000"/>
                </a:solidFill>
                <a:highlight>
                  <a:srgbClr val="FFFF00"/>
                </a:highlight>
                <a:latin typeface="Arial" panose="020B0604020202020204" pitchFamily="34" charset="0"/>
              </a:rPr>
              <a:t>phone</a:t>
            </a:r>
            <a:r>
              <a:rPr lang="en-US" sz="2133" dirty="0">
                <a:solidFill>
                  <a:srgbClr val="000000"/>
                </a:solidFill>
                <a:latin typeface="Arial" panose="020B0604020202020204" pitchFamily="34" charset="0"/>
              </a:rPr>
              <a:t>": “555-5555"</a:t>
            </a:r>
          </a:p>
          <a:p>
            <a:pPr marL="609585" lvl="1" defTabSz="1219170"/>
            <a:r>
              <a:rPr lang="en-US" sz="2133" dirty="0">
                <a:solidFill>
                  <a:srgbClr val="000000"/>
                </a:solidFill>
                <a:latin typeface="Arial" panose="020B0604020202020204" pitchFamily="34" charset="0"/>
              </a:rPr>
              <a:t>“</a:t>
            </a:r>
            <a:r>
              <a:rPr lang="en-US" sz="2133" dirty="0" err="1">
                <a:solidFill>
                  <a:srgbClr val="000000"/>
                </a:solidFill>
                <a:highlight>
                  <a:srgbClr val="FFFF00"/>
                </a:highlight>
                <a:latin typeface="Arial" panose="020B0604020202020204" pitchFamily="34" charset="0"/>
              </a:rPr>
              <a:t>loyaltyNumber</a:t>
            </a:r>
            <a:r>
              <a:rPr lang="en-US" sz="2133" dirty="0">
                <a:solidFill>
                  <a:srgbClr val="000000"/>
                </a:solidFill>
                <a:latin typeface="Arial" panose="020B0604020202020204" pitchFamily="34" charset="0"/>
              </a:rPr>
              <a:t>": 13838359,</a:t>
            </a:r>
          </a:p>
          <a:p>
            <a:pPr marL="609585" lvl="1" defTabSz="1219170"/>
            <a:r>
              <a:rPr lang="en-US" sz="2133" dirty="0">
                <a:solidFill>
                  <a:srgbClr val="000000"/>
                </a:solidFill>
                <a:latin typeface="Arial" panose="020B0604020202020204" pitchFamily="34" charset="0"/>
              </a:rPr>
              <a:t>"addresses": [</a:t>
            </a:r>
          </a:p>
          <a:p>
            <a:pPr marL="1219170" lvl="2" defTabSz="1219170"/>
            <a:r>
              <a:rPr lang="en-US" sz="2133" dirty="0">
                <a:solidFill>
                  <a:srgbClr val="000000"/>
                </a:solidFill>
                <a:latin typeface="Arial" panose="020B0604020202020204" pitchFamily="34" charset="0"/>
              </a:rPr>
              <a:t>{"street": "1 Contoso Way", "city": "Seattle"},</a:t>
            </a:r>
          </a:p>
          <a:p>
            <a:pPr marL="1219170" lvl="2" defTabSz="1219170"/>
            <a:r>
              <a:rPr lang="en-US" sz="2133" dirty="0">
                <a:solidFill>
                  <a:srgbClr val="000000"/>
                </a:solidFill>
                <a:latin typeface="Arial" panose="020B0604020202020204" pitchFamily="34" charset="0"/>
              </a:rPr>
              <a:t>{"street": "15 </a:t>
            </a:r>
            <a:r>
              <a:rPr lang="en-US" sz="2133" dirty="0" err="1">
                <a:solidFill>
                  <a:srgbClr val="000000"/>
                </a:solidFill>
                <a:latin typeface="Arial" panose="020B0604020202020204" pitchFamily="34" charset="0"/>
              </a:rPr>
              <a:t>Fabrikam</a:t>
            </a:r>
            <a:r>
              <a:rPr lang="en-US" sz="2133" dirty="0">
                <a:solidFill>
                  <a:srgbClr val="000000"/>
                </a:solidFill>
                <a:latin typeface="Arial" panose="020B0604020202020204" pitchFamily="34" charset="0"/>
              </a:rPr>
              <a:t> Lane", "city": "Orlando"}</a:t>
            </a:r>
          </a:p>
          <a:p>
            <a:pPr marL="609585" lvl="1" defTabSz="1219170"/>
            <a:r>
              <a:rPr lang="en-US" sz="2133" dirty="0">
                <a:solidFill>
                  <a:srgbClr val="000000"/>
                </a:solidFill>
                <a:latin typeface="Arial" panose="020B0604020202020204" pitchFamily="34" charset="0"/>
              </a:rPr>
              <a:t>]</a:t>
            </a:r>
          </a:p>
          <a:p>
            <a:pPr defTabSz="1219170"/>
            <a:r>
              <a:rPr lang="en-US" sz="2133"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E38BC472-854E-4733-B727-CB3EA125C5C7}"/>
              </a:ext>
            </a:extLst>
          </p:cNvPr>
          <p:cNvSpPr txBox="1"/>
          <p:nvPr/>
        </p:nvSpPr>
        <p:spPr>
          <a:xfrm>
            <a:off x="584200" y="5701512"/>
            <a:ext cx="9514840" cy="923330"/>
          </a:xfrm>
          <a:prstGeom prst="rect">
            <a:avLst/>
          </a:prstGeom>
          <a:noFill/>
        </p:spPr>
        <p:txBody>
          <a:bodyPr wrap="square" lIns="0" tIns="0" rIns="0" bIns="0" rtlCol="0">
            <a:spAutoFit/>
          </a:bodyPr>
          <a:lstStyle/>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All customers have email, phone, loyalty number for 1:1 relationship</a:t>
            </a:r>
          </a:p>
        </p:txBody>
      </p:sp>
    </p:spTree>
    <p:extLst>
      <p:ext uri="{BB962C8B-B14F-4D97-AF65-F5344CB8AC3E}">
        <p14:creationId xmlns:p14="http://schemas.microsoft.com/office/powerpoint/2010/main" val="26281835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Shape 95">
            <a:extLst>
              <a:ext uri="{FF2B5EF4-FFF2-40B4-BE49-F238E27FC236}">
                <a16:creationId xmlns:a16="http://schemas.microsoft.com/office/drawing/2014/main" id="{AD71FBD2-0A52-4CF5-9ADE-5E95C3126BD1}"/>
              </a:ext>
            </a:extLst>
          </p:cNvPr>
          <p:cNvSpPr>
            <a:spLocks/>
          </p:cNvSpPr>
          <p:nvPr/>
        </p:nvSpPr>
        <p:spPr bwMode="auto">
          <a:xfrm>
            <a:off x="1281629" y="5364003"/>
            <a:ext cx="9922465" cy="1934496"/>
          </a:xfrm>
          <a:custGeom>
            <a:avLst/>
            <a:gdLst>
              <a:gd name="connsiteX0" fmla="*/ 8407318 w 9922465"/>
              <a:gd name="connsiteY0" fmla="*/ 1824114 h 1934496"/>
              <a:gd name="connsiteX1" fmla="*/ 8462510 w 9922465"/>
              <a:gd name="connsiteY1" fmla="*/ 1879305 h 1934496"/>
              <a:gd name="connsiteX2" fmla="*/ 8407318 w 9922465"/>
              <a:gd name="connsiteY2" fmla="*/ 1934496 h 1934496"/>
              <a:gd name="connsiteX3" fmla="*/ 8352126 w 9922465"/>
              <a:gd name="connsiteY3" fmla="*/ 1879305 h 1934496"/>
              <a:gd name="connsiteX4" fmla="*/ 8407318 w 9922465"/>
              <a:gd name="connsiteY4" fmla="*/ 1824114 h 1934496"/>
              <a:gd name="connsiteX5" fmla="*/ 8273682 w 9922465"/>
              <a:gd name="connsiteY5" fmla="*/ 1824114 h 1934496"/>
              <a:gd name="connsiteX6" fmla="*/ 8328874 w 9922465"/>
              <a:gd name="connsiteY6" fmla="*/ 1879305 h 1934496"/>
              <a:gd name="connsiteX7" fmla="*/ 8273682 w 9922465"/>
              <a:gd name="connsiteY7" fmla="*/ 1934496 h 1934496"/>
              <a:gd name="connsiteX8" fmla="*/ 8218490 w 9922465"/>
              <a:gd name="connsiteY8" fmla="*/ 1879305 h 1934496"/>
              <a:gd name="connsiteX9" fmla="*/ 8273682 w 9922465"/>
              <a:gd name="connsiteY9" fmla="*/ 1824114 h 1934496"/>
              <a:gd name="connsiteX10" fmla="*/ 8143386 w 9922465"/>
              <a:gd name="connsiteY10" fmla="*/ 1824114 h 1934496"/>
              <a:gd name="connsiteX11" fmla="*/ 8198578 w 9922465"/>
              <a:gd name="connsiteY11" fmla="*/ 1879305 h 1934496"/>
              <a:gd name="connsiteX12" fmla="*/ 8143386 w 9922465"/>
              <a:gd name="connsiteY12" fmla="*/ 1934496 h 1934496"/>
              <a:gd name="connsiteX13" fmla="*/ 8088194 w 9922465"/>
              <a:gd name="connsiteY13" fmla="*/ 1879305 h 1934496"/>
              <a:gd name="connsiteX14" fmla="*/ 8143386 w 9922465"/>
              <a:gd name="connsiteY14" fmla="*/ 1824114 h 1934496"/>
              <a:gd name="connsiteX15" fmla="*/ 8009752 w 9922465"/>
              <a:gd name="connsiteY15" fmla="*/ 1824114 h 1934496"/>
              <a:gd name="connsiteX16" fmla="*/ 8064944 w 9922465"/>
              <a:gd name="connsiteY16" fmla="*/ 1879305 h 1934496"/>
              <a:gd name="connsiteX17" fmla="*/ 8009752 w 9922465"/>
              <a:gd name="connsiteY17" fmla="*/ 1934496 h 1934496"/>
              <a:gd name="connsiteX18" fmla="*/ 7954560 w 9922465"/>
              <a:gd name="connsiteY18" fmla="*/ 1879305 h 1934496"/>
              <a:gd name="connsiteX19" fmla="*/ 8009752 w 9922465"/>
              <a:gd name="connsiteY19" fmla="*/ 1824114 h 1934496"/>
              <a:gd name="connsiteX20" fmla="*/ 7876117 w 9922465"/>
              <a:gd name="connsiteY20" fmla="*/ 1824114 h 1934496"/>
              <a:gd name="connsiteX21" fmla="*/ 7931309 w 9922465"/>
              <a:gd name="connsiteY21" fmla="*/ 1879305 h 1934496"/>
              <a:gd name="connsiteX22" fmla="*/ 7876117 w 9922465"/>
              <a:gd name="connsiteY22" fmla="*/ 1934496 h 1934496"/>
              <a:gd name="connsiteX23" fmla="*/ 7820925 w 9922465"/>
              <a:gd name="connsiteY23" fmla="*/ 1879305 h 1934496"/>
              <a:gd name="connsiteX24" fmla="*/ 7876117 w 9922465"/>
              <a:gd name="connsiteY24" fmla="*/ 1824114 h 1934496"/>
              <a:gd name="connsiteX25" fmla="*/ 7745824 w 9922465"/>
              <a:gd name="connsiteY25" fmla="*/ 1824114 h 1934496"/>
              <a:gd name="connsiteX26" fmla="*/ 7801016 w 9922465"/>
              <a:gd name="connsiteY26" fmla="*/ 1879305 h 1934496"/>
              <a:gd name="connsiteX27" fmla="*/ 7745824 w 9922465"/>
              <a:gd name="connsiteY27" fmla="*/ 1934496 h 1934496"/>
              <a:gd name="connsiteX28" fmla="*/ 7690632 w 9922465"/>
              <a:gd name="connsiteY28" fmla="*/ 1879305 h 1934496"/>
              <a:gd name="connsiteX29" fmla="*/ 7745824 w 9922465"/>
              <a:gd name="connsiteY29" fmla="*/ 1824114 h 1934496"/>
              <a:gd name="connsiteX30" fmla="*/ 7608849 w 9922465"/>
              <a:gd name="connsiteY30" fmla="*/ 1824114 h 1934496"/>
              <a:gd name="connsiteX31" fmla="*/ 7664041 w 9922465"/>
              <a:gd name="connsiteY31" fmla="*/ 1879305 h 1934496"/>
              <a:gd name="connsiteX32" fmla="*/ 7608849 w 9922465"/>
              <a:gd name="connsiteY32" fmla="*/ 1934496 h 1934496"/>
              <a:gd name="connsiteX33" fmla="*/ 7553657 w 9922465"/>
              <a:gd name="connsiteY33" fmla="*/ 1879305 h 1934496"/>
              <a:gd name="connsiteX34" fmla="*/ 7608849 w 9922465"/>
              <a:gd name="connsiteY34" fmla="*/ 1824114 h 1934496"/>
              <a:gd name="connsiteX35" fmla="*/ 7481895 w 9922465"/>
              <a:gd name="connsiteY35" fmla="*/ 1824114 h 1934496"/>
              <a:gd name="connsiteX36" fmla="*/ 7537087 w 9922465"/>
              <a:gd name="connsiteY36" fmla="*/ 1879305 h 1934496"/>
              <a:gd name="connsiteX37" fmla="*/ 7481895 w 9922465"/>
              <a:gd name="connsiteY37" fmla="*/ 1934496 h 1934496"/>
              <a:gd name="connsiteX38" fmla="*/ 7426703 w 9922465"/>
              <a:gd name="connsiteY38" fmla="*/ 1879305 h 1934496"/>
              <a:gd name="connsiteX39" fmla="*/ 7481895 w 9922465"/>
              <a:gd name="connsiteY39" fmla="*/ 1824114 h 1934496"/>
              <a:gd name="connsiteX40" fmla="*/ 7341579 w 9922465"/>
              <a:gd name="connsiteY40" fmla="*/ 1824114 h 1934496"/>
              <a:gd name="connsiteX41" fmla="*/ 7396771 w 9922465"/>
              <a:gd name="connsiteY41" fmla="*/ 1879305 h 1934496"/>
              <a:gd name="connsiteX42" fmla="*/ 7341579 w 9922465"/>
              <a:gd name="connsiteY42" fmla="*/ 1934496 h 1934496"/>
              <a:gd name="connsiteX43" fmla="*/ 7286387 w 9922465"/>
              <a:gd name="connsiteY43" fmla="*/ 1879305 h 1934496"/>
              <a:gd name="connsiteX44" fmla="*/ 7341579 w 9922465"/>
              <a:gd name="connsiteY44" fmla="*/ 1824114 h 1934496"/>
              <a:gd name="connsiteX45" fmla="*/ 7211286 w 9922465"/>
              <a:gd name="connsiteY45" fmla="*/ 1824114 h 1934496"/>
              <a:gd name="connsiteX46" fmla="*/ 7266478 w 9922465"/>
              <a:gd name="connsiteY46" fmla="*/ 1879305 h 1934496"/>
              <a:gd name="connsiteX47" fmla="*/ 7211286 w 9922465"/>
              <a:gd name="connsiteY47" fmla="*/ 1934496 h 1934496"/>
              <a:gd name="connsiteX48" fmla="*/ 7156094 w 9922465"/>
              <a:gd name="connsiteY48" fmla="*/ 1879305 h 1934496"/>
              <a:gd name="connsiteX49" fmla="*/ 7211286 w 9922465"/>
              <a:gd name="connsiteY49" fmla="*/ 1824114 h 1934496"/>
              <a:gd name="connsiteX50" fmla="*/ 7080993 w 9922465"/>
              <a:gd name="connsiteY50" fmla="*/ 1824114 h 1934496"/>
              <a:gd name="connsiteX51" fmla="*/ 7136185 w 9922465"/>
              <a:gd name="connsiteY51" fmla="*/ 1879305 h 1934496"/>
              <a:gd name="connsiteX52" fmla="*/ 7080993 w 9922465"/>
              <a:gd name="connsiteY52" fmla="*/ 1934496 h 1934496"/>
              <a:gd name="connsiteX53" fmla="*/ 7025801 w 9922465"/>
              <a:gd name="connsiteY53" fmla="*/ 1879305 h 1934496"/>
              <a:gd name="connsiteX54" fmla="*/ 7080993 w 9922465"/>
              <a:gd name="connsiteY54" fmla="*/ 1824114 h 1934496"/>
              <a:gd name="connsiteX55" fmla="*/ 6947357 w 9922465"/>
              <a:gd name="connsiteY55" fmla="*/ 1824114 h 1934496"/>
              <a:gd name="connsiteX56" fmla="*/ 7002549 w 9922465"/>
              <a:gd name="connsiteY56" fmla="*/ 1879305 h 1934496"/>
              <a:gd name="connsiteX57" fmla="*/ 6947357 w 9922465"/>
              <a:gd name="connsiteY57" fmla="*/ 1934496 h 1934496"/>
              <a:gd name="connsiteX58" fmla="*/ 6892165 w 9922465"/>
              <a:gd name="connsiteY58" fmla="*/ 1879305 h 1934496"/>
              <a:gd name="connsiteX59" fmla="*/ 6947357 w 9922465"/>
              <a:gd name="connsiteY59" fmla="*/ 1824114 h 1934496"/>
              <a:gd name="connsiteX60" fmla="*/ 6817063 w 9922465"/>
              <a:gd name="connsiteY60" fmla="*/ 1824114 h 1934496"/>
              <a:gd name="connsiteX61" fmla="*/ 6872255 w 9922465"/>
              <a:gd name="connsiteY61" fmla="*/ 1879305 h 1934496"/>
              <a:gd name="connsiteX62" fmla="*/ 6817063 w 9922465"/>
              <a:gd name="connsiteY62" fmla="*/ 1934496 h 1934496"/>
              <a:gd name="connsiteX63" fmla="*/ 6761871 w 9922465"/>
              <a:gd name="connsiteY63" fmla="*/ 1879305 h 1934496"/>
              <a:gd name="connsiteX64" fmla="*/ 6817063 w 9922465"/>
              <a:gd name="connsiteY64" fmla="*/ 1824114 h 1934496"/>
              <a:gd name="connsiteX65" fmla="*/ 6683431 w 9922465"/>
              <a:gd name="connsiteY65" fmla="*/ 1824114 h 1934496"/>
              <a:gd name="connsiteX66" fmla="*/ 6738623 w 9922465"/>
              <a:gd name="connsiteY66" fmla="*/ 1879305 h 1934496"/>
              <a:gd name="connsiteX67" fmla="*/ 6683431 w 9922465"/>
              <a:gd name="connsiteY67" fmla="*/ 1934496 h 1934496"/>
              <a:gd name="connsiteX68" fmla="*/ 6628239 w 9922465"/>
              <a:gd name="connsiteY68" fmla="*/ 1879305 h 1934496"/>
              <a:gd name="connsiteX69" fmla="*/ 6683431 w 9922465"/>
              <a:gd name="connsiteY69" fmla="*/ 1824114 h 1934496"/>
              <a:gd name="connsiteX70" fmla="*/ 6553137 w 9922465"/>
              <a:gd name="connsiteY70" fmla="*/ 1824114 h 1934496"/>
              <a:gd name="connsiteX71" fmla="*/ 6608329 w 9922465"/>
              <a:gd name="connsiteY71" fmla="*/ 1879305 h 1934496"/>
              <a:gd name="connsiteX72" fmla="*/ 6553137 w 9922465"/>
              <a:gd name="connsiteY72" fmla="*/ 1934496 h 1934496"/>
              <a:gd name="connsiteX73" fmla="*/ 6497945 w 9922465"/>
              <a:gd name="connsiteY73" fmla="*/ 1879305 h 1934496"/>
              <a:gd name="connsiteX74" fmla="*/ 6553137 w 9922465"/>
              <a:gd name="connsiteY74" fmla="*/ 1824114 h 1934496"/>
              <a:gd name="connsiteX75" fmla="*/ 6289207 w 9922465"/>
              <a:gd name="connsiteY75" fmla="*/ 1824114 h 1934496"/>
              <a:gd name="connsiteX76" fmla="*/ 6344399 w 9922465"/>
              <a:gd name="connsiteY76" fmla="*/ 1879305 h 1934496"/>
              <a:gd name="connsiteX77" fmla="*/ 6289207 w 9922465"/>
              <a:gd name="connsiteY77" fmla="*/ 1934496 h 1934496"/>
              <a:gd name="connsiteX78" fmla="*/ 6234015 w 9922465"/>
              <a:gd name="connsiteY78" fmla="*/ 1879305 h 1934496"/>
              <a:gd name="connsiteX79" fmla="*/ 6289207 w 9922465"/>
              <a:gd name="connsiteY79" fmla="*/ 1824114 h 1934496"/>
              <a:gd name="connsiteX80" fmla="*/ 6155572 w 9922465"/>
              <a:gd name="connsiteY80" fmla="*/ 1824114 h 1934496"/>
              <a:gd name="connsiteX81" fmla="*/ 6210764 w 9922465"/>
              <a:gd name="connsiteY81" fmla="*/ 1879305 h 1934496"/>
              <a:gd name="connsiteX82" fmla="*/ 6155572 w 9922465"/>
              <a:gd name="connsiteY82" fmla="*/ 1934496 h 1934496"/>
              <a:gd name="connsiteX83" fmla="*/ 6100380 w 9922465"/>
              <a:gd name="connsiteY83" fmla="*/ 1879305 h 1934496"/>
              <a:gd name="connsiteX84" fmla="*/ 6155572 w 9922465"/>
              <a:gd name="connsiteY84" fmla="*/ 1824114 h 1934496"/>
              <a:gd name="connsiteX85" fmla="*/ 6021938 w 9922465"/>
              <a:gd name="connsiteY85" fmla="*/ 1824114 h 1934496"/>
              <a:gd name="connsiteX86" fmla="*/ 6077130 w 9922465"/>
              <a:gd name="connsiteY86" fmla="*/ 1879305 h 1934496"/>
              <a:gd name="connsiteX87" fmla="*/ 6021938 w 9922465"/>
              <a:gd name="connsiteY87" fmla="*/ 1934496 h 1934496"/>
              <a:gd name="connsiteX88" fmla="*/ 5966746 w 9922465"/>
              <a:gd name="connsiteY88" fmla="*/ 1879305 h 1934496"/>
              <a:gd name="connsiteX89" fmla="*/ 6021938 w 9922465"/>
              <a:gd name="connsiteY89" fmla="*/ 1824114 h 1934496"/>
              <a:gd name="connsiteX90" fmla="*/ 5884964 w 9922465"/>
              <a:gd name="connsiteY90" fmla="*/ 1824114 h 1934496"/>
              <a:gd name="connsiteX91" fmla="*/ 5940156 w 9922465"/>
              <a:gd name="connsiteY91" fmla="*/ 1879305 h 1934496"/>
              <a:gd name="connsiteX92" fmla="*/ 5884964 w 9922465"/>
              <a:gd name="connsiteY92" fmla="*/ 1934496 h 1934496"/>
              <a:gd name="connsiteX93" fmla="*/ 5829772 w 9922465"/>
              <a:gd name="connsiteY93" fmla="*/ 1879305 h 1934496"/>
              <a:gd name="connsiteX94" fmla="*/ 5884964 w 9922465"/>
              <a:gd name="connsiteY94" fmla="*/ 1824114 h 1934496"/>
              <a:gd name="connsiteX95" fmla="*/ 5754670 w 9922465"/>
              <a:gd name="connsiteY95" fmla="*/ 1824114 h 1934496"/>
              <a:gd name="connsiteX96" fmla="*/ 5809862 w 9922465"/>
              <a:gd name="connsiteY96" fmla="*/ 1879305 h 1934496"/>
              <a:gd name="connsiteX97" fmla="*/ 5754670 w 9922465"/>
              <a:gd name="connsiteY97" fmla="*/ 1934496 h 1934496"/>
              <a:gd name="connsiteX98" fmla="*/ 5699478 w 9922465"/>
              <a:gd name="connsiteY98" fmla="*/ 1879305 h 1934496"/>
              <a:gd name="connsiteX99" fmla="*/ 5754670 w 9922465"/>
              <a:gd name="connsiteY99" fmla="*/ 1824114 h 1934496"/>
              <a:gd name="connsiteX100" fmla="*/ 5487399 w 9922465"/>
              <a:gd name="connsiteY100" fmla="*/ 1824114 h 1934496"/>
              <a:gd name="connsiteX101" fmla="*/ 5542591 w 9922465"/>
              <a:gd name="connsiteY101" fmla="*/ 1879305 h 1934496"/>
              <a:gd name="connsiteX102" fmla="*/ 5487399 w 9922465"/>
              <a:gd name="connsiteY102" fmla="*/ 1934496 h 1934496"/>
              <a:gd name="connsiteX103" fmla="*/ 5432207 w 9922465"/>
              <a:gd name="connsiteY103" fmla="*/ 1879305 h 1934496"/>
              <a:gd name="connsiteX104" fmla="*/ 5487399 w 9922465"/>
              <a:gd name="connsiteY104" fmla="*/ 1824114 h 1934496"/>
              <a:gd name="connsiteX105" fmla="*/ 5357105 w 9922465"/>
              <a:gd name="connsiteY105" fmla="*/ 1824114 h 1934496"/>
              <a:gd name="connsiteX106" fmla="*/ 5412297 w 9922465"/>
              <a:gd name="connsiteY106" fmla="*/ 1879305 h 1934496"/>
              <a:gd name="connsiteX107" fmla="*/ 5357105 w 9922465"/>
              <a:gd name="connsiteY107" fmla="*/ 1934496 h 1934496"/>
              <a:gd name="connsiteX108" fmla="*/ 5301913 w 9922465"/>
              <a:gd name="connsiteY108" fmla="*/ 1879305 h 1934496"/>
              <a:gd name="connsiteX109" fmla="*/ 5357105 w 9922465"/>
              <a:gd name="connsiteY109" fmla="*/ 1824114 h 1934496"/>
              <a:gd name="connsiteX110" fmla="*/ 5223473 w 9922465"/>
              <a:gd name="connsiteY110" fmla="*/ 1824114 h 1934496"/>
              <a:gd name="connsiteX111" fmla="*/ 5278665 w 9922465"/>
              <a:gd name="connsiteY111" fmla="*/ 1879305 h 1934496"/>
              <a:gd name="connsiteX112" fmla="*/ 5223473 w 9922465"/>
              <a:gd name="connsiteY112" fmla="*/ 1934496 h 1934496"/>
              <a:gd name="connsiteX113" fmla="*/ 5168281 w 9922465"/>
              <a:gd name="connsiteY113" fmla="*/ 1879305 h 1934496"/>
              <a:gd name="connsiteX114" fmla="*/ 5223473 w 9922465"/>
              <a:gd name="connsiteY114" fmla="*/ 1824114 h 1934496"/>
              <a:gd name="connsiteX115" fmla="*/ 5093178 w 9922465"/>
              <a:gd name="connsiteY115" fmla="*/ 1824114 h 1934496"/>
              <a:gd name="connsiteX116" fmla="*/ 5148370 w 9922465"/>
              <a:gd name="connsiteY116" fmla="*/ 1879305 h 1934496"/>
              <a:gd name="connsiteX117" fmla="*/ 5093178 w 9922465"/>
              <a:gd name="connsiteY117" fmla="*/ 1934496 h 1934496"/>
              <a:gd name="connsiteX118" fmla="*/ 5037986 w 9922465"/>
              <a:gd name="connsiteY118" fmla="*/ 1879305 h 1934496"/>
              <a:gd name="connsiteX119" fmla="*/ 5093178 w 9922465"/>
              <a:gd name="connsiteY119" fmla="*/ 1824114 h 1934496"/>
              <a:gd name="connsiteX120" fmla="*/ 4959543 w 9922465"/>
              <a:gd name="connsiteY120" fmla="*/ 1824114 h 1934496"/>
              <a:gd name="connsiteX121" fmla="*/ 5014735 w 9922465"/>
              <a:gd name="connsiteY121" fmla="*/ 1879305 h 1934496"/>
              <a:gd name="connsiteX122" fmla="*/ 4959543 w 9922465"/>
              <a:gd name="connsiteY122" fmla="*/ 1934496 h 1934496"/>
              <a:gd name="connsiteX123" fmla="*/ 4904351 w 9922465"/>
              <a:gd name="connsiteY123" fmla="*/ 1879305 h 1934496"/>
              <a:gd name="connsiteX124" fmla="*/ 4959543 w 9922465"/>
              <a:gd name="connsiteY124" fmla="*/ 1824114 h 1934496"/>
              <a:gd name="connsiteX125" fmla="*/ 4829250 w 9922465"/>
              <a:gd name="connsiteY125" fmla="*/ 1824114 h 1934496"/>
              <a:gd name="connsiteX126" fmla="*/ 4884442 w 9922465"/>
              <a:gd name="connsiteY126" fmla="*/ 1879305 h 1934496"/>
              <a:gd name="connsiteX127" fmla="*/ 4829250 w 9922465"/>
              <a:gd name="connsiteY127" fmla="*/ 1934496 h 1934496"/>
              <a:gd name="connsiteX128" fmla="*/ 4774058 w 9922465"/>
              <a:gd name="connsiteY128" fmla="*/ 1879305 h 1934496"/>
              <a:gd name="connsiteX129" fmla="*/ 4829250 w 9922465"/>
              <a:gd name="connsiteY129" fmla="*/ 1824114 h 1934496"/>
              <a:gd name="connsiteX130" fmla="*/ 4695613 w 9922465"/>
              <a:gd name="connsiteY130" fmla="*/ 1824114 h 1934496"/>
              <a:gd name="connsiteX131" fmla="*/ 4750805 w 9922465"/>
              <a:gd name="connsiteY131" fmla="*/ 1879305 h 1934496"/>
              <a:gd name="connsiteX132" fmla="*/ 4695613 w 9922465"/>
              <a:gd name="connsiteY132" fmla="*/ 1934496 h 1934496"/>
              <a:gd name="connsiteX133" fmla="*/ 4640421 w 9922465"/>
              <a:gd name="connsiteY133" fmla="*/ 1879305 h 1934496"/>
              <a:gd name="connsiteX134" fmla="*/ 4695613 w 9922465"/>
              <a:gd name="connsiteY134" fmla="*/ 1824114 h 1934496"/>
              <a:gd name="connsiteX135" fmla="*/ 2834762 w 9922465"/>
              <a:gd name="connsiteY135" fmla="*/ 1824114 h 1934496"/>
              <a:gd name="connsiteX136" fmla="*/ 2889954 w 9922465"/>
              <a:gd name="connsiteY136" fmla="*/ 1879305 h 1934496"/>
              <a:gd name="connsiteX137" fmla="*/ 2834762 w 9922465"/>
              <a:gd name="connsiteY137" fmla="*/ 1934496 h 1934496"/>
              <a:gd name="connsiteX138" fmla="*/ 2779570 w 9922465"/>
              <a:gd name="connsiteY138" fmla="*/ 1879305 h 1934496"/>
              <a:gd name="connsiteX139" fmla="*/ 2834762 w 9922465"/>
              <a:gd name="connsiteY139" fmla="*/ 1824114 h 1934496"/>
              <a:gd name="connsiteX140" fmla="*/ 2707807 w 9922465"/>
              <a:gd name="connsiteY140" fmla="*/ 1824114 h 1934496"/>
              <a:gd name="connsiteX141" fmla="*/ 2762999 w 9922465"/>
              <a:gd name="connsiteY141" fmla="*/ 1879305 h 1934496"/>
              <a:gd name="connsiteX142" fmla="*/ 2707807 w 9922465"/>
              <a:gd name="connsiteY142" fmla="*/ 1934496 h 1934496"/>
              <a:gd name="connsiteX143" fmla="*/ 2652615 w 9922465"/>
              <a:gd name="connsiteY143" fmla="*/ 1879305 h 1934496"/>
              <a:gd name="connsiteX144" fmla="*/ 2707807 w 9922465"/>
              <a:gd name="connsiteY144" fmla="*/ 1824114 h 1934496"/>
              <a:gd name="connsiteX145" fmla="*/ 2570834 w 9922465"/>
              <a:gd name="connsiteY145" fmla="*/ 1824114 h 1934496"/>
              <a:gd name="connsiteX146" fmla="*/ 2626025 w 9922465"/>
              <a:gd name="connsiteY146" fmla="*/ 1879305 h 1934496"/>
              <a:gd name="connsiteX147" fmla="*/ 2570834 w 9922465"/>
              <a:gd name="connsiteY147" fmla="*/ 1934496 h 1934496"/>
              <a:gd name="connsiteX148" fmla="*/ 2515641 w 9922465"/>
              <a:gd name="connsiteY148" fmla="*/ 1879305 h 1934496"/>
              <a:gd name="connsiteX149" fmla="*/ 2570834 w 9922465"/>
              <a:gd name="connsiteY149" fmla="*/ 1824114 h 1934496"/>
              <a:gd name="connsiteX150" fmla="*/ 2437196 w 9922465"/>
              <a:gd name="connsiteY150" fmla="*/ 1824114 h 1934496"/>
              <a:gd name="connsiteX151" fmla="*/ 2492389 w 9922465"/>
              <a:gd name="connsiteY151" fmla="*/ 1879305 h 1934496"/>
              <a:gd name="connsiteX152" fmla="*/ 2437196 w 9922465"/>
              <a:gd name="connsiteY152" fmla="*/ 1934496 h 1934496"/>
              <a:gd name="connsiteX153" fmla="*/ 2382005 w 9922465"/>
              <a:gd name="connsiteY153" fmla="*/ 1879305 h 1934496"/>
              <a:gd name="connsiteX154" fmla="*/ 2437196 w 9922465"/>
              <a:gd name="connsiteY154" fmla="*/ 1824114 h 1934496"/>
              <a:gd name="connsiteX155" fmla="*/ 2303564 w 9922465"/>
              <a:gd name="connsiteY155" fmla="*/ 1824114 h 1934496"/>
              <a:gd name="connsiteX156" fmla="*/ 2358756 w 9922465"/>
              <a:gd name="connsiteY156" fmla="*/ 1879305 h 1934496"/>
              <a:gd name="connsiteX157" fmla="*/ 2303564 w 9922465"/>
              <a:gd name="connsiteY157" fmla="*/ 1934496 h 1934496"/>
              <a:gd name="connsiteX158" fmla="*/ 2248372 w 9922465"/>
              <a:gd name="connsiteY158" fmla="*/ 1879305 h 1934496"/>
              <a:gd name="connsiteX159" fmla="*/ 2303564 w 9922465"/>
              <a:gd name="connsiteY159" fmla="*/ 1824114 h 1934496"/>
              <a:gd name="connsiteX160" fmla="*/ 2173271 w 9922465"/>
              <a:gd name="connsiteY160" fmla="*/ 1824114 h 1934496"/>
              <a:gd name="connsiteX161" fmla="*/ 2228463 w 9922465"/>
              <a:gd name="connsiteY161" fmla="*/ 1879305 h 1934496"/>
              <a:gd name="connsiteX162" fmla="*/ 2173271 w 9922465"/>
              <a:gd name="connsiteY162" fmla="*/ 1934496 h 1934496"/>
              <a:gd name="connsiteX163" fmla="*/ 2118079 w 9922465"/>
              <a:gd name="connsiteY163" fmla="*/ 1879305 h 1934496"/>
              <a:gd name="connsiteX164" fmla="*/ 2173271 w 9922465"/>
              <a:gd name="connsiteY164" fmla="*/ 1824114 h 1934496"/>
              <a:gd name="connsiteX165" fmla="*/ 2039637 w 9922465"/>
              <a:gd name="connsiteY165" fmla="*/ 1824114 h 1934496"/>
              <a:gd name="connsiteX166" fmla="*/ 2094830 w 9922465"/>
              <a:gd name="connsiteY166" fmla="*/ 1879305 h 1934496"/>
              <a:gd name="connsiteX167" fmla="*/ 2039637 w 9922465"/>
              <a:gd name="connsiteY167" fmla="*/ 1934496 h 1934496"/>
              <a:gd name="connsiteX168" fmla="*/ 1984445 w 9922465"/>
              <a:gd name="connsiteY168" fmla="*/ 1879305 h 1934496"/>
              <a:gd name="connsiteX169" fmla="*/ 2039637 w 9922465"/>
              <a:gd name="connsiteY169" fmla="*/ 1824114 h 1934496"/>
              <a:gd name="connsiteX170" fmla="*/ 1909341 w 9922465"/>
              <a:gd name="connsiteY170" fmla="*/ 1824114 h 1934496"/>
              <a:gd name="connsiteX171" fmla="*/ 1964533 w 9922465"/>
              <a:gd name="connsiteY171" fmla="*/ 1879305 h 1934496"/>
              <a:gd name="connsiteX172" fmla="*/ 1909341 w 9922465"/>
              <a:gd name="connsiteY172" fmla="*/ 1934496 h 1934496"/>
              <a:gd name="connsiteX173" fmla="*/ 1854149 w 9922465"/>
              <a:gd name="connsiteY173" fmla="*/ 1879305 h 1934496"/>
              <a:gd name="connsiteX174" fmla="*/ 1909341 w 9922465"/>
              <a:gd name="connsiteY174" fmla="*/ 1824114 h 1934496"/>
              <a:gd name="connsiteX175" fmla="*/ 1779049 w 9922465"/>
              <a:gd name="connsiteY175" fmla="*/ 1824114 h 1934496"/>
              <a:gd name="connsiteX176" fmla="*/ 1834241 w 9922465"/>
              <a:gd name="connsiteY176" fmla="*/ 1879305 h 1934496"/>
              <a:gd name="connsiteX177" fmla="*/ 1779049 w 9922465"/>
              <a:gd name="connsiteY177" fmla="*/ 1934496 h 1934496"/>
              <a:gd name="connsiteX178" fmla="*/ 1723856 w 9922465"/>
              <a:gd name="connsiteY178" fmla="*/ 1879305 h 1934496"/>
              <a:gd name="connsiteX179" fmla="*/ 1779049 w 9922465"/>
              <a:gd name="connsiteY179" fmla="*/ 1824114 h 1934496"/>
              <a:gd name="connsiteX180" fmla="*/ 1645413 w 9922465"/>
              <a:gd name="connsiteY180" fmla="*/ 1824114 h 1934496"/>
              <a:gd name="connsiteX181" fmla="*/ 1700604 w 9922465"/>
              <a:gd name="connsiteY181" fmla="*/ 1879305 h 1934496"/>
              <a:gd name="connsiteX182" fmla="*/ 1645413 w 9922465"/>
              <a:gd name="connsiteY182" fmla="*/ 1934496 h 1934496"/>
              <a:gd name="connsiteX183" fmla="*/ 1590220 w 9922465"/>
              <a:gd name="connsiteY183" fmla="*/ 1879305 h 1934496"/>
              <a:gd name="connsiteX184" fmla="*/ 1645413 w 9922465"/>
              <a:gd name="connsiteY184" fmla="*/ 1824114 h 1934496"/>
              <a:gd name="connsiteX185" fmla="*/ 1515120 w 9922465"/>
              <a:gd name="connsiteY185" fmla="*/ 1824114 h 1934496"/>
              <a:gd name="connsiteX186" fmla="*/ 1570311 w 9922465"/>
              <a:gd name="connsiteY186" fmla="*/ 1879305 h 1934496"/>
              <a:gd name="connsiteX187" fmla="*/ 1515120 w 9922465"/>
              <a:gd name="connsiteY187" fmla="*/ 1934496 h 1934496"/>
              <a:gd name="connsiteX188" fmla="*/ 1459927 w 9922465"/>
              <a:gd name="connsiteY188" fmla="*/ 1879305 h 1934496"/>
              <a:gd name="connsiteX189" fmla="*/ 1515120 w 9922465"/>
              <a:gd name="connsiteY189" fmla="*/ 1824114 h 1934496"/>
              <a:gd name="connsiteX190" fmla="*/ 1381486 w 9922465"/>
              <a:gd name="connsiteY190" fmla="*/ 1824114 h 1934496"/>
              <a:gd name="connsiteX191" fmla="*/ 1436678 w 9922465"/>
              <a:gd name="connsiteY191" fmla="*/ 1879305 h 1934496"/>
              <a:gd name="connsiteX192" fmla="*/ 1381486 w 9922465"/>
              <a:gd name="connsiteY192" fmla="*/ 1934496 h 1934496"/>
              <a:gd name="connsiteX193" fmla="*/ 1326294 w 9922465"/>
              <a:gd name="connsiteY193" fmla="*/ 1879305 h 1934496"/>
              <a:gd name="connsiteX194" fmla="*/ 1381486 w 9922465"/>
              <a:gd name="connsiteY194" fmla="*/ 1824114 h 1934496"/>
              <a:gd name="connsiteX195" fmla="*/ 1251193 w 9922465"/>
              <a:gd name="connsiteY195" fmla="*/ 1824114 h 1934496"/>
              <a:gd name="connsiteX196" fmla="*/ 1306386 w 9922465"/>
              <a:gd name="connsiteY196" fmla="*/ 1879305 h 1934496"/>
              <a:gd name="connsiteX197" fmla="*/ 1251193 w 9922465"/>
              <a:gd name="connsiteY197" fmla="*/ 1934496 h 1934496"/>
              <a:gd name="connsiteX198" fmla="*/ 1196001 w 9922465"/>
              <a:gd name="connsiteY198" fmla="*/ 1879305 h 1934496"/>
              <a:gd name="connsiteX199" fmla="*/ 1251193 w 9922465"/>
              <a:gd name="connsiteY199" fmla="*/ 1824114 h 1934496"/>
              <a:gd name="connsiteX200" fmla="*/ 4565336 w 9922465"/>
              <a:gd name="connsiteY200" fmla="*/ 1824106 h 1934496"/>
              <a:gd name="connsiteX201" fmla="*/ 4620528 w 9922465"/>
              <a:gd name="connsiteY201" fmla="*/ 1879297 h 1934496"/>
              <a:gd name="connsiteX202" fmla="*/ 4565336 w 9922465"/>
              <a:gd name="connsiteY202" fmla="*/ 1934488 h 1934496"/>
              <a:gd name="connsiteX203" fmla="*/ 4510144 w 9922465"/>
              <a:gd name="connsiteY203" fmla="*/ 1879297 h 1934496"/>
              <a:gd name="connsiteX204" fmla="*/ 4565336 w 9922465"/>
              <a:gd name="connsiteY204" fmla="*/ 1824106 h 1934496"/>
              <a:gd name="connsiteX205" fmla="*/ 4431689 w 9922465"/>
              <a:gd name="connsiteY205" fmla="*/ 1824098 h 1934496"/>
              <a:gd name="connsiteX206" fmla="*/ 4486881 w 9922465"/>
              <a:gd name="connsiteY206" fmla="*/ 1879289 h 1934496"/>
              <a:gd name="connsiteX207" fmla="*/ 4431689 w 9922465"/>
              <a:gd name="connsiteY207" fmla="*/ 1934480 h 1934496"/>
              <a:gd name="connsiteX208" fmla="*/ 4376497 w 9922465"/>
              <a:gd name="connsiteY208" fmla="*/ 1879289 h 1934496"/>
              <a:gd name="connsiteX209" fmla="*/ 4431689 w 9922465"/>
              <a:gd name="connsiteY209" fmla="*/ 1824098 h 1934496"/>
              <a:gd name="connsiteX210" fmla="*/ 8801537 w 9922465"/>
              <a:gd name="connsiteY210" fmla="*/ 1707182 h 1934496"/>
              <a:gd name="connsiteX211" fmla="*/ 8856729 w 9922465"/>
              <a:gd name="connsiteY211" fmla="*/ 1762373 h 1934496"/>
              <a:gd name="connsiteX212" fmla="*/ 8801537 w 9922465"/>
              <a:gd name="connsiteY212" fmla="*/ 1817564 h 1934496"/>
              <a:gd name="connsiteX213" fmla="*/ 8746345 w 9922465"/>
              <a:gd name="connsiteY213" fmla="*/ 1762373 h 1934496"/>
              <a:gd name="connsiteX214" fmla="*/ 8801537 w 9922465"/>
              <a:gd name="connsiteY214" fmla="*/ 1707182 h 1934496"/>
              <a:gd name="connsiteX215" fmla="*/ 8671243 w 9922465"/>
              <a:gd name="connsiteY215" fmla="*/ 1707182 h 1934496"/>
              <a:gd name="connsiteX216" fmla="*/ 8726435 w 9922465"/>
              <a:gd name="connsiteY216" fmla="*/ 1762373 h 1934496"/>
              <a:gd name="connsiteX217" fmla="*/ 8671243 w 9922465"/>
              <a:gd name="connsiteY217" fmla="*/ 1817564 h 1934496"/>
              <a:gd name="connsiteX218" fmla="*/ 8616051 w 9922465"/>
              <a:gd name="connsiteY218" fmla="*/ 1762373 h 1934496"/>
              <a:gd name="connsiteX219" fmla="*/ 8671243 w 9922465"/>
              <a:gd name="connsiteY219" fmla="*/ 1707182 h 1934496"/>
              <a:gd name="connsiteX220" fmla="*/ 8537609 w 9922465"/>
              <a:gd name="connsiteY220" fmla="*/ 1707182 h 1934496"/>
              <a:gd name="connsiteX221" fmla="*/ 8592801 w 9922465"/>
              <a:gd name="connsiteY221" fmla="*/ 1762373 h 1934496"/>
              <a:gd name="connsiteX222" fmla="*/ 8537609 w 9922465"/>
              <a:gd name="connsiteY222" fmla="*/ 1817564 h 1934496"/>
              <a:gd name="connsiteX223" fmla="*/ 8482417 w 9922465"/>
              <a:gd name="connsiteY223" fmla="*/ 1762373 h 1934496"/>
              <a:gd name="connsiteX224" fmla="*/ 8537609 w 9922465"/>
              <a:gd name="connsiteY224" fmla="*/ 1707182 h 1934496"/>
              <a:gd name="connsiteX225" fmla="*/ 8407318 w 9922465"/>
              <a:gd name="connsiteY225" fmla="*/ 1707182 h 1934496"/>
              <a:gd name="connsiteX226" fmla="*/ 8462510 w 9922465"/>
              <a:gd name="connsiteY226" fmla="*/ 1762373 h 1934496"/>
              <a:gd name="connsiteX227" fmla="*/ 8407318 w 9922465"/>
              <a:gd name="connsiteY227" fmla="*/ 1817564 h 1934496"/>
              <a:gd name="connsiteX228" fmla="*/ 8352126 w 9922465"/>
              <a:gd name="connsiteY228" fmla="*/ 1762373 h 1934496"/>
              <a:gd name="connsiteX229" fmla="*/ 8407318 w 9922465"/>
              <a:gd name="connsiteY229" fmla="*/ 1707182 h 1934496"/>
              <a:gd name="connsiteX230" fmla="*/ 8273682 w 9922465"/>
              <a:gd name="connsiteY230" fmla="*/ 1707182 h 1934496"/>
              <a:gd name="connsiteX231" fmla="*/ 8328874 w 9922465"/>
              <a:gd name="connsiteY231" fmla="*/ 1762373 h 1934496"/>
              <a:gd name="connsiteX232" fmla="*/ 8273682 w 9922465"/>
              <a:gd name="connsiteY232" fmla="*/ 1817564 h 1934496"/>
              <a:gd name="connsiteX233" fmla="*/ 8218490 w 9922465"/>
              <a:gd name="connsiteY233" fmla="*/ 1762373 h 1934496"/>
              <a:gd name="connsiteX234" fmla="*/ 8273682 w 9922465"/>
              <a:gd name="connsiteY234" fmla="*/ 1707182 h 1934496"/>
              <a:gd name="connsiteX235" fmla="*/ 8143386 w 9922465"/>
              <a:gd name="connsiteY235" fmla="*/ 1707182 h 1934496"/>
              <a:gd name="connsiteX236" fmla="*/ 8198578 w 9922465"/>
              <a:gd name="connsiteY236" fmla="*/ 1762373 h 1934496"/>
              <a:gd name="connsiteX237" fmla="*/ 8143386 w 9922465"/>
              <a:gd name="connsiteY237" fmla="*/ 1817564 h 1934496"/>
              <a:gd name="connsiteX238" fmla="*/ 8088194 w 9922465"/>
              <a:gd name="connsiteY238" fmla="*/ 1762373 h 1934496"/>
              <a:gd name="connsiteX239" fmla="*/ 8143386 w 9922465"/>
              <a:gd name="connsiteY239" fmla="*/ 1707182 h 1934496"/>
              <a:gd name="connsiteX240" fmla="*/ 8009752 w 9922465"/>
              <a:gd name="connsiteY240" fmla="*/ 1707182 h 1934496"/>
              <a:gd name="connsiteX241" fmla="*/ 8064944 w 9922465"/>
              <a:gd name="connsiteY241" fmla="*/ 1762373 h 1934496"/>
              <a:gd name="connsiteX242" fmla="*/ 8009752 w 9922465"/>
              <a:gd name="connsiteY242" fmla="*/ 1817564 h 1934496"/>
              <a:gd name="connsiteX243" fmla="*/ 7954560 w 9922465"/>
              <a:gd name="connsiteY243" fmla="*/ 1762373 h 1934496"/>
              <a:gd name="connsiteX244" fmla="*/ 8009752 w 9922465"/>
              <a:gd name="connsiteY244" fmla="*/ 1707182 h 1934496"/>
              <a:gd name="connsiteX245" fmla="*/ 7876117 w 9922465"/>
              <a:gd name="connsiteY245" fmla="*/ 1707182 h 1934496"/>
              <a:gd name="connsiteX246" fmla="*/ 7931309 w 9922465"/>
              <a:gd name="connsiteY246" fmla="*/ 1762373 h 1934496"/>
              <a:gd name="connsiteX247" fmla="*/ 7876117 w 9922465"/>
              <a:gd name="connsiteY247" fmla="*/ 1817564 h 1934496"/>
              <a:gd name="connsiteX248" fmla="*/ 7820925 w 9922465"/>
              <a:gd name="connsiteY248" fmla="*/ 1762373 h 1934496"/>
              <a:gd name="connsiteX249" fmla="*/ 7876117 w 9922465"/>
              <a:gd name="connsiteY249" fmla="*/ 1707182 h 1934496"/>
              <a:gd name="connsiteX250" fmla="*/ 7745824 w 9922465"/>
              <a:gd name="connsiteY250" fmla="*/ 1707182 h 1934496"/>
              <a:gd name="connsiteX251" fmla="*/ 7801016 w 9922465"/>
              <a:gd name="connsiteY251" fmla="*/ 1762373 h 1934496"/>
              <a:gd name="connsiteX252" fmla="*/ 7745824 w 9922465"/>
              <a:gd name="connsiteY252" fmla="*/ 1817564 h 1934496"/>
              <a:gd name="connsiteX253" fmla="*/ 7690632 w 9922465"/>
              <a:gd name="connsiteY253" fmla="*/ 1762373 h 1934496"/>
              <a:gd name="connsiteX254" fmla="*/ 7745824 w 9922465"/>
              <a:gd name="connsiteY254" fmla="*/ 1707182 h 1934496"/>
              <a:gd name="connsiteX255" fmla="*/ 7608849 w 9922465"/>
              <a:gd name="connsiteY255" fmla="*/ 1707182 h 1934496"/>
              <a:gd name="connsiteX256" fmla="*/ 7664041 w 9922465"/>
              <a:gd name="connsiteY256" fmla="*/ 1762373 h 1934496"/>
              <a:gd name="connsiteX257" fmla="*/ 7608849 w 9922465"/>
              <a:gd name="connsiteY257" fmla="*/ 1817564 h 1934496"/>
              <a:gd name="connsiteX258" fmla="*/ 7553657 w 9922465"/>
              <a:gd name="connsiteY258" fmla="*/ 1762373 h 1934496"/>
              <a:gd name="connsiteX259" fmla="*/ 7608849 w 9922465"/>
              <a:gd name="connsiteY259" fmla="*/ 1707182 h 1934496"/>
              <a:gd name="connsiteX260" fmla="*/ 7481895 w 9922465"/>
              <a:gd name="connsiteY260" fmla="*/ 1707182 h 1934496"/>
              <a:gd name="connsiteX261" fmla="*/ 7537087 w 9922465"/>
              <a:gd name="connsiteY261" fmla="*/ 1762373 h 1934496"/>
              <a:gd name="connsiteX262" fmla="*/ 7481895 w 9922465"/>
              <a:gd name="connsiteY262" fmla="*/ 1817564 h 1934496"/>
              <a:gd name="connsiteX263" fmla="*/ 7426703 w 9922465"/>
              <a:gd name="connsiteY263" fmla="*/ 1762373 h 1934496"/>
              <a:gd name="connsiteX264" fmla="*/ 7481895 w 9922465"/>
              <a:gd name="connsiteY264" fmla="*/ 1707182 h 1934496"/>
              <a:gd name="connsiteX265" fmla="*/ 7341579 w 9922465"/>
              <a:gd name="connsiteY265" fmla="*/ 1707182 h 1934496"/>
              <a:gd name="connsiteX266" fmla="*/ 7396771 w 9922465"/>
              <a:gd name="connsiteY266" fmla="*/ 1762373 h 1934496"/>
              <a:gd name="connsiteX267" fmla="*/ 7341579 w 9922465"/>
              <a:gd name="connsiteY267" fmla="*/ 1817564 h 1934496"/>
              <a:gd name="connsiteX268" fmla="*/ 7286387 w 9922465"/>
              <a:gd name="connsiteY268" fmla="*/ 1762373 h 1934496"/>
              <a:gd name="connsiteX269" fmla="*/ 7341579 w 9922465"/>
              <a:gd name="connsiteY269" fmla="*/ 1707182 h 1934496"/>
              <a:gd name="connsiteX270" fmla="*/ 7211286 w 9922465"/>
              <a:gd name="connsiteY270" fmla="*/ 1707182 h 1934496"/>
              <a:gd name="connsiteX271" fmla="*/ 7266478 w 9922465"/>
              <a:gd name="connsiteY271" fmla="*/ 1762373 h 1934496"/>
              <a:gd name="connsiteX272" fmla="*/ 7211286 w 9922465"/>
              <a:gd name="connsiteY272" fmla="*/ 1817564 h 1934496"/>
              <a:gd name="connsiteX273" fmla="*/ 7156094 w 9922465"/>
              <a:gd name="connsiteY273" fmla="*/ 1762373 h 1934496"/>
              <a:gd name="connsiteX274" fmla="*/ 7211286 w 9922465"/>
              <a:gd name="connsiteY274" fmla="*/ 1707182 h 1934496"/>
              <a:gd name="connsiteX275" fmla="*/ 7080993 w 9922465"/>
              <a:gd name="connsiteY275" fmla="*/ 1707182 h 1934496"/>
              <a:gd name="connsiteX276" fmla="*/ 7136185 w 9922465"/>
              <a:gd name="connsiteY276" fmla="*/ 1762373 h 1934496"/>
              <a:gd name="connsiteX277" fmla="*/ 7080993 w 9922465"/>
              <a:gd name="connsiteY277" fmla="*/ 1817564 h 1934496"/>
              <a:gd name="connsiteX278" fmla="*/ 7025801 w 9922465"/>
              <a:gd name="connsiteY278" fmla="*/ 1762373 h 1934496"/>
              <a:gd name="connsiteX279" fmla="*/ 7080993 w 9922465"/>
              <a:gd name="connsiteY279" fmla="*/ 1707182 h 1934496"/>
              <a:gd name="connsiteX280" fmla="*/ 6947357 w 9922465"/>
              <a:gd name="connsiteY280" fmla="*/ 1707182 h 1934496"/>
              <a:gd name="connsiteX281" fmla="*/ 7002549 w 9922465"/>
              <a:gd name="connsiteY281" fmla="*/ 1762373 h 1934496"/>
              <a:gd name="connsiteX282" fmla="*/ 6947357 w 9922465"/>
              <a:gd name="connsiteY282" fmla="*/ 1817564 h 1934496"/>
              <a:gd name="connsiteX283" fmla="*/ 6892165 w 9922465"/>
              <a:gd name="connsiteY283" fmla="*/ 1762373 h 1934496"/>
              <a:gd name="connsiteX284" fmla="*/ 6947357 w 9922465"/>
              <a:gd name="connsiteY284" fmla="*/ 1707182 h 1934496"/>
              <a:gd name="connsiteX285" fmla="*/ 6817063 w 9922465"/>
              <a:gd name="connsiteY285" fmla="*/ 1707182 h 1934496"/>
              <a:gd name="connsiteX286" fmla="*/ 6872255 w 9922465"/>
              <a:gd name="connsiteY286" fmla="*/ 1762373 h 1934496"/>
              <a:gd name="connsiteX287" fmla="*/ 6817063 w 9922465"/>
              <a:gd name="connsiteY287" fmla="*/ 1817564 h 1934496"/>
              <a:gd name="connsiteX288" fmla="*/ 6761871 w 9922465"/>
              <a:gd name="connsiteY288" fmla="*/ 1762373 h 1934496"/>
              <a:gd name="connsiteX289" fmla="*/ 6817063 w 9922465"/>
              <a:gd name="connsiteY289" fmla="*/ 1707182 h 1934496"/>
              <a:gd name="connsiteX290" fmla="*/ 6683431 w 9922465"/>
              <a:gd name="connsiteY290" fmla="*/ 1707182 h 1934496"/>
              <a:gd name="connsiteX291" fmla="*/ 6738623 w 9922465"/>
              <a:gd name="connsiteY291" fmla="*/ 1762373 h 1934496"/>
              <a:gd name="connsiteX292" fmla="*/ 6683431 w 9922465"/>
              <a:gd name="connsiteY292" fmla="*/ 1817564 h 1934496"/>
              <a:gd name="connsiteX293" fmla="*/ 6628239 w 9922465"/>
              <a:gd name="connsiteY293" fmla="*/ 1762373 h 1934496"/>
              <a:gd name="connsiteX294" fmla="*/ 6683431 w 9922465"/>
              <a:gd name="connsiteY294" fmla="*/ 1707182 h 1934496"/>
              <a:gd name="connsiteX295" fmla="*/ 6553137 w 9922465"/>
              <a:gd name="connsiteY295" fmla="*/ 1707182 h 1934496"/>
              <a:gd name="connsiteX296" fmla="*/ 6608329 w 9922465"/>
              <a:gd name="connsiteY296" fmla="*/ 1762373 h 1934496"/>
              <a:gd name="connsiteX297" fmla="*/ 6553137 w 9922465"/>
              <a:gd name="connsiteY297" fmla="*/ 1817564 h 1934496"/>
              <a:gd name="connsiteX298" fmla="*/ 6497945 w 9922465"/>
              <a:gd name="connsiteY298" fmla="*/ 1762373 h 1934496"/>
              <a:gd name="connsiteX299" fmla="*/ 6553137 w 9922465"/>
              <a:gd name="connsiteY299" fmla="*/ 1707182 h 1934496"/>
              <a:gd name="connsiteX300" fmla="*/ 6419502 w 9922465"/>
              <a:gd name="connsiteY300" fmla="*/ 1707182 h 1934496"/>
              <a:gd name="connsiteX301" fmla="*/ 6474694 w 9922465"/>
              <a:gd name="connsiteY301" fmla="*/ 1762373 h 1934496"/>
              <a:gd name="connsiteX302" fmla="*/ 6419502 w 9922465"/>
              <a:gd name="connsiteY302" fmla="*/ 1817564 h 1934496"/>
              <a:gd name="connsiteX303" fmla="*/ 6364310 w 9922465"/>
              <a:gd name="connsiteY303" fmla="*/ 1762373 h 1934496"/>
              <a:gd name="connsiteX304" fmla="*/ 6419502 w 9922465"/>
              <a:gd name="connsiteY304" fmla="*/ 1707182 h 1934496"/>
              <a:gd name="connsiteX305" fmla="*/ 6289207 w 9922465"/>
              <a:gd name="connsiteY305" fmla="*/ 1707182 h 1934496"/>
              <a:gd name="connsiteX306" fmla="*/ 6344399 w 9922465"/>
              <a:gd name="connsiteY306" fmla="*/ 1762373 h 1934496"/>
              <a:gd name="connsiteX307" fmla="*/ 6289207 w 9922465"/>
              <a:gd name="connsiteY307" fmla="*/ 1817564 h 1934496"/>
              <a:gd name="connsiteX308" fmla="*/ 6234015 w 9922465"/>
              <a:gd name="connsiteY308" fmla="*/ 1762373 h 1934496"/>
              <a:gd name="connsiteX309" fmla="*/ 6289207 w 9922465"/>
              <a:gd name="connsiteY309" fmla="*/ 1707182 h 1934496"/>
              <a:gd name="connsiteX310" fmla="*/ 6155572 w 9922465"/>
              <a:gd name="connsiteY310" fmla="*/ 1707182 h 1934496"/>
              <a:gd name="connsiteX311" fmla="*/ 6210764 w 9922465"/>
              <a:gd name="connsiteY311" fmla="*/ 1762373 h 1934496"/>
              <a:gd name="connsiteX312" fmla="*/ 6155572 w 9922465"/>
              <a:gd name="connsiteY312" fmla="*/ 1817564 h 1934496"/>
              <a:gd name="connsiteX313" fmla="*/ 6100380 w 9922465"/>
              <a:gd name="connsiteY313" fmla="*/ 1762373 h 1934496"/>
              <a:gd name="connsiteX314" fmla="*/ 6155572 w 9922465"/>
              <a:gd name="connsiteY314" fmla="*/ 1707182 h 1934496"/>
              <a:gd name="connsiteX315" fmla="*/ 6021938 w 9922465"/>
              <a:gd name="connsiteY315" fmla="*/ 1707182 h 1934496"/>
              <a:gd name="connsiteX316" fmla="*/ 6077130 w 9922465"/>
              <a:gd name="connsiteY316" fmla="*/ 1762373 h 1934496"/>
              <a:gd name="connsiteX317" fmla="*/ 6021938 w 9922465"/>
              <a:gd name="connsiteY317" fmla="*/ 1817564 h 1934496"/>
              <a:gd name="connsiteX318" fmla="*/ 5966746 w 9922465"/>
              <a:gd name="connsiteY318" fmla="*/ 1762373 h 1934496"/>
              <a:gd name="connsiteX319" fmla="*/ 6021938 w 9922465"/>
              <a:gd name="connsiteY319" fmla="*/ 1707182 h 1934496"/>
              <a:gd name="connsiteX320" fmla="*/ 5884964 w 9922465"/>
              <a:gd name="connsiteY320" fmla="*/ 1707182 h 1934496"/>
              <a:gd name="connsiteX321" fmla="*/ 5940156 w 9922465"/>
              <a:gd name="connsiteY321" fmla="*/ 1762373 h 1934496"/>
              <a:gd name="connsiteX322" fmla="*/ 5884964 w 9922465"/>
              <a:gd name="connsiteY322" fmla="*/ 1817564 h 1934496"/>
              <a:gd name="connsiteX323" fmla="*/ 5829772 w 9922465"/>
              <a:gd name="connsiteY323" fmla="*/ 1762373 h 1934496"/>
              <a:gd name="connsiteX324" fmla="*/ 5884964 w 9922465"/>
              <a:gd name="connsiteY324" fmla="*/ 1707182 h 1934496"/>
              <a:gd name="connsiteX325" fmla="*/ 5754670 w 9922465"/>
              <a:gd name="connsiteY325" fmla="*/ 1707182 h 1934496"/>
              <a:gd name="connsiteX326" fmla="*/ 5809862 w 9922465"/>
              <a:gd name="connsiteY326" fmla="*/ 1762373 h 1934496"/>
              <a:gd name="connsiteX327" fmla="*/ 5754670 w 9922465"/>
              <a:gd name="connsiteY327" fmla="*/ 1817564 h 1934496"/>
              <a:gd name="connsiteX328" fmla="*/ 5699478 w 9922465"/>
              <a:gd name="connsiteY328" fmla="*/ 1762373 h 1934496"/>
              <a:gd name="connsiteX329" fmla="*/ 5754670 w 9922465"/>
              <a:gd name="connsiteY329" fmla="*/ 1707182 h 1934496"/>
              <a:gd name="connsiteX330" fmla="*/ 5621035 w 9922465"/>
              <a:gd name="connsiteY330" fmla="*/ 1707182 h 1934496"/>
              <a:gd name="connsiteX331" fmla="*/ 5676227 w 9922465"/>
              <a:gd name="connsiteY331" fmla="*/ 1762373 h 1934496"/>
              <a:gd name="connsiteX332" fmla="*/ 5621035 w 9922465"/>
              <a:gd name="connsiteY332" fmla="*/ 1817564 h 1934496"/>
              <a:gd name="connsiteX333" fmla="*/ 5565843 w 9922465"/>
              <a:gd name="connsiteY333" fmla="*/ 1762373 h 1934496"/>
              <a:gd name="connsiteX334" fmla="*/ 5621035 w 9922465"/>
              <a:gd name="connsiteY334" fmla="*/ 1707182 h 1934496"/>
              <a:gd name="connsiteX335" fmla="*/ 5487399 w 9922465"/>
              <a:gd name="connsiteY335" fmla="*/ 1707182 h 1934496"/>
              <a:gd name="connsiteX336" fmla="*/ 5542591 w 9922465"/>
              <a:gd name="connsiteY336" fmla="*/ 1762373 h 1934496"/>
              <a:gd name="connsiteX337" fmla="*/ 5487399 w 9922465"/>
              <a:gd name="connsiteY337" fmla="*/ 1817564 h 1934496"/>
              <a:gd name="connsiteX338" fmla="*/ 5432207 w 9922465"/>
              <a:gd name="connsiteY338" fmla="*/ 1762373 h 1934496"/>
              <a:gd name="connsiteX339" fmla="*/ 5487399 w 9922465"/>
              <a:gd name="connsiteY339" fmla="*/ 1707182 h 1934496"/>
              <a:gd name="connsiteX340" fmla="*/ 5357105 w 9922465"/>
              <a:gd name="connsiteY340" fmla="*/ 1707182 h 1934496"/>
              <a:gd name="connsiteX341" fmla="*/ 5412297 w 9922465"/>
              <a:gd name="connsiteY341" fmla="*/ 1762373 h 1934496"/>
              <a:gd name="connsiteX342" fmla="*/ 5357105 w 9922465"/>
              <a:gd name="connsiteY342" fmla="*/ 1817564 h 1934496"/>
              <a:gd name="connsiteX343" fmla="*/ 5301913 w 9922465"/>
              <a:gd name="connsiteY343" fmla="*/ 1762373 h 1934496"/>
              <a:gd name="connsiteX344" fmla="*/ 5357105 w 9922465"/>
              <a:gd name="connsiteY344" fmla="*/ 1707182 h 1934496"/>
              <a:gd name="connsiteX345" fmla="*/ 5223473 w 9922465"/>
              <a:gd name="connsiteY345" fmla="*/ 1707182 h 1934496"/>
              <a:gd name="connsiteX346" fmla="*/ 5278665 w 9922465"/>
              <a:gd name="connsiteY346" fmla="*/ 1762373 h 1934496"/>
              <a:gd name="connsiteX347" fmla="*/ 5223473 w 9922465"/>
              <a:gd name="connsiteY347" fmla="*/ 1817564 h 1934496"/>
              <a:gd name="connsiteX348" fmla="*/ 5168281 w 9922465"/>
              <a:gd name="connsiteY348" fmla="*/ 1762373 h 1934496"/>
              <a:gd name="connsiteX349" fmla="*/ 5223473 w 9922465"/>
              <a:gd name="connsiteY349" fmla="*/ 1707182 h 1934496"/>
              <a:gd name="connsiteX350" fmla="*/ 5093178 w 9922465"/>
              <a:gd name="connsiteY350" fmla="*/ 1707182 h 1934496"/>
              <a:gd name="connsiteX351" fmla="*/ 5148370 w 9922465"/>
              <a:gd name="connsiteY351" fmla="*/ 1762373 h 1934496"/>
              <a:gd name="connsiteX352" fmla="*/ 5093178 w 9922465"/>
              <a:gd name="connsiteY352" fmla="*/ 1817564 h 1934496"/>
              <a:gd name="connsiteX353" fmla="*/ 5037986 w 9922465"/>
              <a:gd name="connsiteY353" fmla="*/ 1762373 h 1934496"/>
              <a:gd name="connsiteX354" fmla="*/ 5093178 w 9922465"/>
              <a:gd name="connsiteY354" fmla="*/ 1707182 h 1934496"/>
              <a:gd name="connsiteX355" fmla="*/ 4959543 w 9922465"/>
              <a:gd name="connsiteY355" fmla="*/ 1707182 h 1934496"/>
              <a:gd name="connsiteX356" fmla="*/ 5014735 w 9922465"/>
              <a:gd name="connsiteY356" fmla="*/ 1762373 h 1934496"/>
              <a:gd name="connsiteX357" fmla="*/ 4959543 w 9922465"/>
              <a:gd name="connsiteY357" fmla="*/ 1817564 h 1934496"/>
              <a:gd name="connsiteX358" fmla="*/ 4904351 w 9922465"/>
              <a:gd name="connsiteY358" fmla="*/ 1762373 h 1934496"/>
              <a:gd name="connsiteX359" fmla="*/ 4959543 w 9922465"/>
              <a:gd name="connsiteY359" fmla="*/ 1707182 h 1934496"/>
              <a:gd name="connsiteX360" fmla="*/ 4829251 w 9922465"/>
              <a:gd name="connsiteY360" fmla="*/ 1707182 h 1934496"/>
              <a:gd name="connsiteX361" fmla="*/ 4884443 w 9922465"/>
              <a:gd name="connsiteY361" fmla="*/ 1762373 h 1934496"/>
              <a:gd name="connsiteX362" fmla="*/ 4829251 w 9922465"/>
              <a:gd name="connsiteY362" fmla="*/ 1817564 h 1934496"/>
              <a:gd name="connsiteX363" fmla="*/ 4774059 w 9922465"/>
              <a:gd name="connsiteY363" fmla="*/ 1762373 h 1934496"/>
              <a:gd name="connsiteX364" fmla="*/ 4829251 w 9922465"/>
              <a:gd name="connsiteY364" fmla="*/ 1707182 h 1934496"/>
              <a:gd name="connsiteX365" fmla="*/ 4695613 w 9922465"/>
              <a:gd name="connsiteY365" fmla="*/ 1707182 h 1934496"/>
              <a:gd name="connsiteX366" fmla="*/ 4750805 w 9922465"/>
              <a:gd name="connsiteY366" fmla="*/ 1762373 h 1934496"/>
              <a:gd name="connsiteX367" fmla="*/ 4695613 w 9922465"/>
              <a:gd name="connsiteY367" fmla="*/ 1817564 h 1934496"/>
              <a:gd name="connsiteX368" fmla="*/ 4640421 w 9922465"/>
              <a:gd name="connsiteY368" fmla="*/ 1762373 h 1934496"/>
              <a:gd name="connsiteX369" fmla="*/ 4695613 w 9922465"/>
              <a:gd name="connsiteY369" fmla="*/ 1707182 h 1934496"/>
              <a:gd name="connsiteX370" fmla="*/ 3098681 w 9922465"/>
              <a:gd name="connsiteY370" fmla="*/ 1707182 h 1934496"/>
              <a:gd name="connsiteX371" fmla="*/ 3153873 w 9922465"/>
              <a:gd name="connsiteY371" fmla="*/ 1762373 h 1934496"/>
              <a:gd name="connsiteX372" fmla="*/ 3098681 w 9922465"/>
              <a:gd name="connsiteY372" fmla="*/ 1817564 h 1934496"/>
              <a:gd name="connsiteX373" fmla="*/ 3043489 w 9922465"/>
              <a:gd name="connsiteY373" fmla="*/ 1762373 h 1934496"/>
              <a:gd name="connsiteX374" fmla="*/ 3098681 w 9922465"/>
              <a:gd name="connsiteY374" fmla="*/ 1707182 h 1934496"/>
              <a:gd name="connsiteX375" fmla="*/ 2971729 w 9922465"/>
              <a:gd name="connsiteY375" fmla="*/ 1707182 h 1934496"/>
              <a:gd name="connsiteX376" fmla="*/ 3026921 w 9922465"/>
              <a:gd name="connsiteY376" fmla="*/ 1762373 h 1934496"/>
              <a:gd name="connsiteX377" fmla="*/ 2971729 w 9922465"/>
              <a:gd name="connsiteY377" fmla="*/ 1817564 h 1934496"/>
              <a:gd name="connsiteX378" fmla="*/ 2916537 w 9922465"/>
              <a:gd name="connsiteY378" fmla="*/ 1762373 h 1934496"/>
              <a:gd name="connsiteX379" fmla="*/ 2971729 w 9922465"/>
              <a:gd name="connsiteY379" fmla="*/ 1707182 h 1934496"/>
              <a:gd name="connsiteX380" fmla="*/ 2834772 w 9922465"/>
              <a:gd name="connsiteY380" fmla="*/ 1707182 h 1934496"/>
              <a:gd name="connsiteX381" fmla="*/ 2889964 w 9922465"/>
              <a:gd name="connsiteY381" fmla="*/ 1762373 h 1934496"/>
              <a:gd name="connsiteX382" fmla="*/ 2834772 w 9922465"/>
              <a:gd name="connsiteY382" fmla="*/ 1817564 h 1934496"/>
              <a:gd name="connsiteX383" fmla="*/ 2779580 w 9922465"/>
              <a:gd name="connsiteY383" fmla="*/ 1762373 h 1934496"/>
              <a:gd name="connsiteX384" fmla="*/ 2834772 w 9922465"/>
              <a:gd name="connsiteY384" fmla="*/ 1707182 h 1934496"/>
              <a:gd name="connsiteX385" fmla="*/ 2707817 w 9922465"/>
              <a:gd name="connsiteY385" fmla="*/ 1707182 h 1934496"/>
              <a:gd name="connsiteX386" fmla="*/ 2763009 w 9922465"/>
              <a:gd name="connsiteY386" fmla="*/ 1762373 h 1934496"/>
              <a:gd name="connsiteX387" fmla="*/ 2707817 w 9922465"/>
              <a:gd name="connsiteY387" fmla="*/ 1817564 h 1934496"/>
              <a:gd name="connsiteX388" fmla="*/ 2652625 w 9922465"/>
              <a:gd name="connsiteY388" fmla="*/ 1762373 h 1934496"/>
              <a:gd name="connsiteX389" fmla="*/ 2707817 w 9922465"/>
              <a:gd name="connsiteY389" fmla="*/ 1707182 h 1934496"/>
              <a:gd name="connsiteX390" fmla="*/ 2570843 w 9922465"/>
              <a:gd name="connsiteY390" fmla="*/ 1707182 h 1934496"/>
              <a:gd name="connsiteX391" fmla="*/ 2626036 w 9922465"/>
              <a:gd name="connsiteY391" fmla="*/ 1762373 h 1934496"/>
              <a:gd name="connsiteX392" fmla="*/ 2570843 w 9922465"/>
              <a:gd name="connsiteY392" fmla="*/ 1817564 h 1934496"/>
              <a:gd name="connsiteX393" fmla="*/ 2515651 w 9922465"/>
              <a:gd name="connsiteY393" fmla="*/ 1762373 h 1934496"/>
              <a:gd name="connsiteX394" fmla="*/ 2570843 w 9922465"/>
              <a:gd name="connsiteY394" fmla="*/ 1707182 h 1934496"/>
              <a:gd name="connsiteX395" fmla="*/ 2437207 w 9922465"/>
              <a:gd name="connsiteY395" fmla="*/ 1707182 h 1934496"/>
              <a:gd name="connsiteX396" fmla="*/ 2492398 w 9922465"/>
              <a:gd name="connsiteY396" fmla="*/ 1762373 h 1934496"/>
              <a:gd name="connsiteX397" fmla="*/ 2437207 w 9922465"/>
              <a:gd name="connsiteY397" fmla="*/ 1817564 h 1934496"/>
              <a:gd name="connsiteX398" fmla="*/ 2382015 w 9922465"/>
              <a:gd name="connsiteY398" fmla="*/ 1762373 h 1934496"/>
              <a:gd name="connsiteX399" fmla="*/ 2437207 w 9922465"/>
              <a:gd name="connsiteY399" fmla="*/ 1707182 h 1934496"/>
              <a:gd name="connsiteX400" fmla="*/ 2303575 w 9922465"/>
              <a:gd name="connsiteY400" fmla="*/ 1707182 h 1934496"/>
              <a:gd name="connsiteX401" fmla="*/ 2358767 w 9922465"/>
              <a:gd name="connsiteY401" fmla="*/ 1762373 h 1934496"/>
              <a:gd name="connsiteX402" fmla="*/ 2303575 w 9922465"/>
              <a:gd name="connsiteY402" fmla="*/ 1817564 h 1934496"/>
              <a:gd name="connsiteX403" fmla="*/ 2248383 w 9922465"/>
              <a:gd name="connsiteY403" fmla="*/ 1762373 h 1934496"/>
              <a:gd name="connsiteX404" fmla="*/ 2303575 w 9922465"/>
              <a:gd name="connsiteY404" fmla="*/ 1707182 h 1934496"/>
              <a:gd name="connsiteX405" fmla="*/ 2173282 w 9922465"/>
              <a:gd name="connsiteY405" fmla="*/ 1707182 h 1934496"/>
              <a:gd name="connsiteX406" fmla="*/ 2228474 w 9922465"/>
              <a:gd name="connsiteY406" fmla="*/ 1762373 h 1934496"/>
              <a:gd name="connsiteX407" fmla="*/ 2173282 w 9922465"/>
              <a:gd name="connsiteY407" fmla="*/ 1817564 h 1934496"/>
              <a:gd name="connsiteX408" fmla="*/ 2118090 w 9922465"/>
              <a:gd name="connsiteY408" fmla="*/ 1762373 h 1934496"/>
              <a:gd name="connsiteX409" fmla="*/ 2173282 w 9922465"/>
              <a:gd name="connsiteY409" fmla="*/ 1707182 h 1934496"/>
              <a:gd name="connsiteX410" fmla="*/ 2039648 w 9922465"/>
              <a:gd name="connsiteY410" fmla="*/ 1707182 h 1934496"/>
              <a:gd name="connsiteX411" fmla="*/ 2094840 w 9922465"/>
              <a:gd name="connsiteY411" fmla="*/ 1762373 h 1934496"/>
              <a:gd name="connsiteX412" fmla="*/ 2039648 w 9922465"/>
              <a:gd name="connsiteY412" fmla="*/ 1817564 h 1934496"/>
              <a:gd name="connsiteX413" fmla="*/ 1984455 w 9922465"/>
              <a:gd name="connsiteY413" fmla="*/ 1762373 h 1934496"/>
              <a:gd name="connsiteX414" fmla="*/ 2039648 w 9922465"/>
              <a:gd name="connsiteY414" fmla="*/ 1707182 h 1934496"/>
              <a:gd name="connsiteX415" fmla="*/ 1909353 w 9922465"/>
              <a:gd name="connsiteY415" fmla="*/ 1707182 h 1934496"/>
              <a:gd name="connsiteX416" fmla="*/ 1964545 w 9922465"/>
              <a:gd name="connsiteY416" fmla="*/ 1762373 h 1934496"/>
              <a:gd name="connsiteX417" fmla="*/ 1909353 w 9922465"/>
              <a:gd name="connsiteY417" fmla="*/ 1817564 h 1934496"/>
              <a:gd name="connsiteX418" fmla="*/ 1854161 w 9922465"/>
              <a:gd name="connsiteY418" fmla="*/ 1762373 h 1934496"/>
              <a:gd name="connsiteX419" fmla="*/ 1909353 w 9922465"/>
              <a:gd name="connsiteY419" fmla="*/ 1707182 h 1934496"/>
              <a:gd name="connsiteX420" fmla="*/ 1779058 w 9922465"/>
              <a:gd name="connsiteY420" fmla="*/ 1707182 h 1934496"/>
              <a:gd name="connsiteX421" fmla="*/ 1834251 w 9922465"/>
              <a:gd name="connsiteY421" fmla="*/ 1762373 h 1934496"/>
              <a:gd name="connsiteX422" fmla="*/ 1779058 w 9922465"/>
              <a:gd name="connsiteY422" fmla="*/ 1817564 h 1934496"/>
              <a:gd name="connsiteX423" fmla="*/ 1723867 w 9922465"/>
              <a:gd name="connsiteY423" fmla="*/ 1762373 h 1934496"/>
              <a:gd name="connsiteX424" fmla="*/ 1779058 w 9922465"/>
              <a:gd name="connsiteY424" fmla="*/ 1707182 h 1934496"/>
              <a:gd name="connsiteX425" fmla="*/ 1645422 w 9922465"/>
              <a:gd name="connsiteY425" fmla="*/ 1707182 h 1934496"/>
              <a:gd name="connsiteX426" fmla="*/ 1700617 w 9922465"/>
              <a:gd name="connsiteY426" fmla="*/ 1762373 h 1934496"/>
              <a:gd name="connsiteX427" fmla="*/ 1645422 w 9922465"/>
              <a:gd name="connsiteY427" fmla="*/ 1817564 h 1934496"/>
              <a:gd name="connsiteX428" fmla="*/ 1590230 w 9922465"/>
              <a:gd name="connsiteY428" fmla="*/ 1762373 h 1934496"/>
              <a:gd name="connsiteX429" fmla="*/ 1645422 w 9922465"/>
              <a:gd name="connsiteY429" fmla="*/ 1707182 h 1934496"/>
              <a:gd name="connsiteX430" fmla="*/ 1515130 w 9922465"/>
              <a:gd name="connsiteY430" fmla="*/ 1707182 h 1934496"/>
              <a:gd name="connsiteX431" fmla="*/ 1570322 w 9922465"/>
              <a:gd name="connsiteY431" fmla="*/ 1762373 h 1934496"/>
              <a:gd name="connsiteX432" fmla="*/ 1515130 w 9922465"/>
              <a:gd name="connsiteY432" fmla="*/ 1817564 h 1934496"/>
              <a:gd name="connsiteX433" fmla="*/ 1459938 w 9922465"/>
              <a:gd name="connsiteY433" fmla="*/ 1762373 h 1934496"/>
              <a:gd name="connsiteX434" fmla="*/ 1515130 w 9922465"/>
              <a:gd name="connsiteY434" fmla="*/ 1707182 h 1934496"/>
              <a:gd name="connsiteX435" fmla="*/ 1381494 w 9922465"/>
              <a:gd name="connsiteY435" fmla="*/ 1707182 h 1934496"/>
              <a:gd name="connsiteX436" fmla="*/ 1436688 w 9922465"/>
              <a:gd name="connsiteY436" fmla="*/ 1762373 h 1934496"/>
              <a:gd name="connsiteX437" fmla="*/ 1381494 w 9922465"/>
              <a:gd name="connsiteY437" fmla="*/ 1817564 h 1934496"/>
              <a:gd name="connsiteX438" fmla="*/ 1326303 w 9922465"/>
              <a:gd name="connsiteY438" fmla="*/ 1762373 h 1934496"/>
              <a:gd name="connsiteX439" fmla="*/ 1381494 w 9922465"/>
              <a:gd name="connsiteY439" fmla="*/ 1707182 h 1934496"/>
              <a:gd name="connsiteX440" fmla="*/ 1251201 w 9922465"/>
              <a:gd name="connsiteY440" fmla="*/ 1707182 h 1934496"/>
              <a:gd name="connsiteX441" fmla="*/ 1306393 w 9922465"/>
              <a:gd name="connsiteY441" fmla="*/ 1762373 h 1934496"/>
              <a:gd name="connsiteX442" fmla="*/ 1251201 w 9922465"/>
              <a:gd name="connsiteY442" fmla="*/ 1817564 h 1934496"/>
              <a:gd name="connsiteX443" fmla="*/ 1196010 w 9922465"/>
              <a:gd name="connsiteY443" fmla="*/ 1762373 h 1934496"/>
              <a:gd name="connsiteX444" fmla="*/ 1251201 w 9922465"/>
              <a:gd name="connsiteY444" fmla="*/ 1707182 h 1934496"/>
              <a:gd name="connsiteX445" fmla="*/ 1909361 w 9922465"/>
              <a:gd name="connsiteY445" fmla="*/ 1580232 h 1934496"/>
              <a:gd name="connsiteX446" fmla="*/ 1964554 w 9922465"/>
              <a:gd name="connsiteY446" fmla="*/ 1635423 h 1934496"/>
              <a:gd name="connsiteX447" fmla="*/ 1909361 w 9922465"/>
              <a:gd name="connsiteY447" fmla="*/ 1690614 h 1934496"/>
              <a:gd name="connsiteX448" fmla="*/ 1854168 w 9922465"/>
              <a:gd name="connsiteY448" fmla="*/ 1635423 h 1934496"/>
              <a:gd name="connsiteX449" fmla="*/ 1909361 w 9922465"/>
              <a:gd name="connsiteY449" fmla="*/ 1580232 h 1934496"/>
              <a:gd name="connsiteX450" fmla="*/ 1779065 w 9922465"/>
              <a:gd name="connsiteY450" fmla="*/ 1580232 h 1934496"/>
              <a:gd name="connsiteX451" fmla="*/ 1834257 w 9922465"/>
              <a:gd name="connsiteY451" fmla="*/ 1635423 h 1934496"/>
              <a:gd name="connsiteX452" fmla="*/ 1779065 w 9922465"/>
              <a:gd name="connsiteY452" fmla="*/ 1690614 h 1934496"/>
              <a:gd name="connsiteX453" fmla="*/ 1723872 w 9922465"/>
              <a:gd name="connsiteY453" fmla="*/ 1635423 h 1934496"/>
              <a:gd name="connsiteX454" fmla="*/ 1779065 w 9922465"/>
              <a:gd name="connsiteY454" fmla="*/ 1580232 h 1934496"/>
              <a:gd name="connsiteX455" fmla="*/ 1645431 w 9922465"/>
              <a:gd name="connsiteY455" fmla="*/ 1580232 h 1934496"/>
              <a:gd name="connsiteX456" fmla="*/ 1700623 w 9922465"/>
              <a:gd name="connsiteY456" fmla="*/ 1635423 h 1934496"/>
              <a:gd name="connsiteX457" fmla="*/ 1645431 w 9922465"/>
              <a:gd name="connsiteY457" fmla="*/ 1690614 h 1934496"/>
              <a:gd name="connsiteX458" fmla="*/ 1590238 w 9922465"/>
              <a:gd name="connsiteY458" fmla="*/ 1635423 h 1934496"/>
              <a:gd name="connsiteX459" fmla="*/ 1645431 w 9922465"/>
              <a:gd name="connsiteY459" fmla="*/ 1580232 h 1934496"/>
              <a:gd name="connsiteX460" fmla="*/ 1515140 w 9922465"/>
              <a:gd name="connsiteY460" fmla="*/ 1580232 h 1934496"/>
              <a:gd name="connsiteX461" fmla="*/ 1570329 w 9922465"/>
              <a:gd name="connsiteY461" fmla="*/ 1635423 h 1934496"/>
              <a:gd name="connsiteX462" fmla="*/ 1515140 w 9922465"/>
              <a:gd name="connsiteY462" fmla="*/ 1690614 h 1934496"/>
              <a:gd name="connsiteX463" fmla="*/ 1459945 w 9922465"/>
              <a:gd name="connsiteY463" fmla="*/ 1635423 h 1934496"/>
              <a:gd name="connsiteX464" fmla="*/ 1515140 w 9922465"/>
              <a:gd name="connsiteY464" fmla="*/ 1580232 h 1934496"/>
              <a:gd name="connsiteX465" fmla="*/ 1381504 w 9922465"/>
              <a:gd name="connsiteY465" fmla="*/ 1580232 h 1934496"/>
              <a:gd name="connsiteX466" fmla="*/ 1436697 w 9922465"/>
              <a:gd name="connsiteY466" fmla="*/ 1635423 h 1934496"/>
              <a:gd name="connsiteX467" fmla="*/ 1381504 w 9922465"/>
              <a:gd name="connsiteY467" fmla="*/ 1690614 h 1934496"/>
              <a:gd name="connsiteX468" fmla="*/ 1326312 w 9922465"/>
              <a:gd name="connsiteY468" fmla="*/ 1635423 h 1934496"/>
              <a:gd name="connsiteX469" fmla="*/ 1381504 w 9922465"/>
              <a:gd name="connsiteY469" fmla="*/ 1580232 h 1934496"/>
              <a:gd name="connsiteX470" fmla="*/ 1251210 w 9922465"/>
              <a:gd name="connsiteY470" fmla="*/ 1580232 h 1934496"/>
              <a:gd name="connsiteX471" fmla="*/ 1306401 w 9922465"/>
              <a:gd name="connsiteY471" fmla="*/ 1635423 h 1934496"/>
              <a:gd name="connsiteX472" fmla="*/ 1251210 w 9922465"/>
              <a:gd name="connsiteY472" fmla="*/ 1690614 h 1934496"/>
              <a:gd name="connsiteX473" fmla="*/ 1196016 w 9922465"/>
              <a:gd name="connsiteY473" fmla="*/ 1635423 h 1934496"/>
              <a:gd name="connsiteX474" fmla="*/ 1251210 w 9922465"/>
              <a:gd name="connsiteY474" fmla="*/ 1580232 h 1934496"/>
              <a:gd name="connsiteX475" fmla="*/ 9068806 w 9922465"/>
              <a:gd name="connsiteY475" fmla="*/ 1580228 h 1934496"/>
              <a:gd name="connsiteX476" fmla="*/ 9123998 w 9922465"/>
              <a:gd name="connsiteY476" fmla="*/ 1635419 h 1934496"/>
              <a:gd name="connsiteX477" fmla="*/ 9068806 w 9922465"/>
              <a:gd name="connsiteY477" fmla="*/ 1690610 h 1934496"/>
              <a:gd name="connsiteX478" fmla="*/ 9013614 w 9922465"/>
              <a:gd name="connsiteY478" fmla="*/ 1635419 h 1934496"/>
              <a:gd name="connsiteX479" fmla="*/ 9068806 w 9922465"/>
              <a:gd name="connsiteY479" fmla="*/ 1580228 h 1934496"/>
              <a:gd name="connsiteX480" fmla="*/ 8671243 w 9922465"/>
              <a:gd name="connsiteY480" fmla="*/ 1580228 h 1934496"/>
              <a:gd name="connsiteX481" fmla="*/ 8726435 w 9922465"/>
              <a:gd name="connsiteY481" fmla="*/ 1635419 h 1934496"/>
              <a:gd name="connsiteX482" fmla="*/ 8671243 w 9922465"/>
              <a:gd name="connsiteY482" fmla="*/ 1690610 h 1934496"/>
              <a:gd name="connsiteX483" fmla="*/ 8616051 w 9922465"/>
              <a:gd name="connsiteY483" fmla="*/ 1635419 h 1934496"/>
              <a:gd name="connsiteX484" fmla="*/ 8671243 w 9922465"/>
              <a:gd name="connsiteY484" fmla="*/ 1580228 h 1934496"/>
              <a:gd name="connsiteX485" fmla="*/ 8537609 w 9922465"/>
              <a:gd name="connsiteY485" fmla="*/ 1580228 h 1934496"/>
              <a:gd name="connsiteX486" fmla="*/ 8592801 w 9922465"/>
              <a:gd name="connsiteY486" fmla="*/ 1635419 h 1934496"/>
              <a:gd name="connsiteX487" fmla="*/ 8537609 w 9922465"/>
              <a:gd name="connsiteY487" fmla="*/ 1690610 h 1934496"/>
              <a:gd name="connsiteX488" fmla="*/ 8482417 w 9922465"/>
              <a:gd name="connsiteY488" fmla="*/ 1635419 h 1934496"/>
              <a:gd name="connsiteX489" fmla="*/ 8537609 w 9922465"/>
              <a:gd name="connsiteY489" fmla="*/ 1580228 h 1934496"/>
              <a:gd name="connsiteX490" fmla="*/ 8407318 w 9922465"/>
              <a:gd name="connsiteY490" fmla="*/ 1580228 h 1934496"/>
              <a:gd name="connsiteX491" fmla="*/ 8462510 w 9922465"/>
              <a:gd name="connsiteY491" fmla="*/ 1635419 h 1934496"/>
              <a:gd name="connsiteX492" fmla="*/ 8407318 w 9922465"/>
              <a:gd name="connsiteY492" fmla="*/ 1690610 h 1934496"/>
              <a:gd name="connsiteX493" fmla="*/ 8352126 w 9922465"/>
              <a:gd name="connsiteY493" fmla="*/ 1635419 h 1934496"/>
              <a:gd name="connsiteX494" fmla="*/ 8407318 w 9922465"/>
              <a:gd name="connsiteY494" fmla="*/ 1580228 h 1934496"/>
              <a:gd name="connsiteX495" fmla="*/ 8273682 w 9922465"/>
              <a:gd name="connsiteY495" fmla="*/ 1580228 h 1934496"/>
              <a:gd name="connsiteX496" fmla="*/ 8328874 w 9922465"/>
              <a:gd name="connsiteY496" fmla="*/ 1635419 h 1934496"/>
              <a:gd name="connsiteX497" fmla="*/ 8273682 w 9922465"/>
              <a:gd name="connsiteY497" fmla="*/ 1690610 h 1934496"/>
              <a:gd name="connsiteX498" fmla="*/ 8218490 w 9922465"/>
              <a:gd name="connsiteY498" fmla="*/ 1635419 h 1934496"/>
              <a:gd name="connsiteX499" fmla="*/ 8273682 w 9922465"/>
              <a:gd name="connsiteY499" fmla="*/ 1580228 h 1934496"/>
              <a:gd name="connsiteX500" fmla="*/ 8143386 w 9922465"/>
              <a:gd name="connsiteY500" fmla="*/ 1580228 h 1934496"/>
              <a:gd name="connsiteX501" fmla="*/ 8198578 w 9922465"/>
              <a:gd name="connsiteY501" fmla="*/ 1635419 h 1934496"/>
              <a:gd name="connsiteX502" fmla="*/ 8143386 w 9922465"/>
              <a:gd name="connsiteY502" fmla="*/ 1690610 h 1934496"/>
              <a:gd name="connsiteX503" fmla="*/ 8088194 w 9922465"/>
              <a:gd name="connsiteY503" fmla="*/ 1635419 h 1934496"/>
              <a:gd name="connsiteX504" fmla="*/ 8143386 w 9922465"/>
              <a:gd name="connsiteY504" fmla="*/ 1580228 h 1934496"/>
              <a:gd name="connsiteX505" fmla="*/ 8009752 w 9922465"/>
              <a:gd name="connsiteY505" fmla="*/ 1580228 h 1934496"/>
              <a:gd name="connsiteX506" fmla="*/ 8064944 w 9922465"/>
              <a:gd name="connsiteY506" fmla="*/ 1635419 h 1934496"/>
              <a:gd name="connsiteX507" fmla="*/ 8009752 w 9922465"/>
              <a:gd name="connsiteY507" fmla="*/ 1690610 h 1934496"/>
              <a:gd name="connsiteX508" fmla="*/ 7954560 w 9922465"/>
              <a:gd name="connsiteY508" fmla="*/ 1635419 h 1934496"/>
              <a:gd name="connsiteX509" fmla="*/ 8009752 w 9922465"/>
              <a:gd name="connsiteY509" fmla="*/ 1580228 h 1934496"/>
              <a:gd name="connsiteX510" fmla="*/ 7876117 w 9922465"/>
              <a:gd name="connsiteY510" fmla="*/ 1580228 h 1934496"/>
              <a:gd name="connsiteX511" fmla="*/ 7931309 w 9922465"/>
              <a:gd name="connsiteY511" fmla="*/ 1635419 h 1934496"/>
              <a:gd name="connsiteX512" fmla="*/ 7876117 w 9922465"/>
              <a:gd name="connsiteY512" fmla="*/ 1690610 h 1934496"/>
              <a:gd name="connsiteX513" fmla="*/ 7820925 w 9922465"/>
              <a:gd name="connsiteY513" fmla="*/ 1635419 h 1934496"/>
              <a:gd name="connsiteX514" fmla="*/ 7876117 w 9922465"/>
              <a:gd name="connsiteY514" fmla="*/ 1580228 h 1934496"/>
              <a:gd name="connsiteX515" fmla="*/ 7745824 w 9922465"/>
              <a:gd name="connsiteY515" fmla="*/ 1580228 h 1934496"/>
              <a:gd name="connsiteX516" fmla="*/ 7801016 w 9922465"/>
              <a:gd name="connsiteY516" fmla="*/ 1635419 h 1934496"/>
              <a:gd name="connsiteX517" fmla="*/ 7745824 w 9922465"/>
              <a:gd name="connsiteY517" fmla="*/ 1690610 h 1934496"/>
              <a:gd name="connsiteX518" fmla="*/ 7690632 w 9922465"/>
              <a:gd name="connsiteY518" fmla="*/ 1635419 h 1934496"/>
              <a:gd name="connsiteX519" fmla="*/ 7745824 w 9922465"/>
              <a:gd name="connsiteY519" fmla="*/ 1580228 h 1934496"/>
              <a:gd name="connsiteX520" fmla="*/ 7608849 w 9922465"/>
              <a:gd name="connsiteY520" fmla="*/ 1580228 h 1934496"/>
              <a:gd name="connsiteX521" fmla="*/ 7664041 w 9922465"/>
              <a:gd name="connsiteY521" fmla="*/ 1635419 h 1934496"/>
              <a:gd name="connsiteX522" fmla="*/ 7608849 w 9922465"/>
              <a:gd name="connsiteY522" fmla="*/ 1690610 h 1934496"/>
              <a:gd name="connsiteX523" fmla="*/ 7553657 w 9922465"/>
              <a:gd name="connsiteY523" fmla="*/ 1635419 h 1934496"/>
              <a:gd name="connsiteX524" fmla="*/ 7608849 w 9922465"/>
              <a:gd name="connsiteY524" fmla="*/ 1580228 h 1934496"/>
              <a:gd name="connsiteX525" fmla="*/ 7481895 w 9922465"/>
              <a:gd name="connsiteY525" fmla="*/ 1580228 h 1934496"/>
              <a:gd name="connsiteX526" fmla="*/ 7537087 w 9922465"/>
              <a:gd name="connsiteY526" fmla="*/ 1635419 h 1934496"/>
              <a:gd name="connsiteX527" fmla="*/ 7481895 w 9922465"/>
              <a:gd name="connsiteY527" fmla="*/ 1690610 h 1934496"/>
              <a:gd name="connsiteX528" fmla="*/ 7426703 w 9922465"/>
              <a:gd name="connsiteY528" fmla="*/ 1635419 h 1934496"/>
              <a:gd name="connsiteX529" fmla="*/ 7481895 w 9922465"/>
              <a:gd name="connsiteY529" fmla="*/ 1580228 h 1934496"/>
              <a:gd name="connsiteX530" fmla="*/ 7341579 w 9922465"/>
              <a:gd name="connsiteY530" fmla="*/ 1580228 h 1934496"/>
              <a:gd name="connsiteX531" fmla="*/ 7396771 w 9922465"/>
              <a:gd name="connsiteY531" fmla="*/ 1635419 h 1934496"/>
              <a:gd name="connsiteX532" fmla="*/ 7341579 w 9922465"/>
              <a:gd name="connsiteY532" fmla="*/ 1690610 h 1934496"/>
              <a:gd name="connsiteX533" fmla="*/ 7286387 w 9922465"/>
              <a:gd name="connsiteY533" fmla="*/ 1635419 h 1934496"/>
              <a:gd name="connsiteX534" fmla="*/ 7341579 w 9922465"/>
              <a:gd name="connsiteY534" fmla="*/ 1580228 h 1934496"/>
              <a:gd name="connsiteX535" fmla="*/ 7211286 w 9922465"/>
              <a:gd name="connsiteY535" fmla="*/ 1580228 h 1934496"/>
              <a:gd name="connsiteX536" fmla="*/ 7266478 w 9922465"/>
              <a:gd name="connsiteY536" fmla="*/ 1635419 h 1934496"/>
              <a:gd name="connsiteX537" fmla="*/ 7211286 w 9922465"/>
              <a:gd name="connsiteY537" fmla="*/ 1690610 h 1934496"/>
              <a:gd name="connsiteX538" fmla="*/ 7156094 w 9922465"/>
              <a:gd name="connsiteY538" fmla="*/ 1635419 h 1934496"/>
              <a:gd name="connsiteX539" fmla="*/ 7211286 w 9922465"/>
              <a:gd name="connsiteY539" fmla="*/ 1580228 h 1934496"/>
              <a:gd name="connsiteX540" fmla="*/ 7080993 w 9922465"/>
              <a:gd name="connsiteY540" fmla="*/ 1580228 h 1934496"/>
              <a:gd name="connsiteX541" fmla="*/ 7136185 w 9922465"/>
              <a:gd name="connsiteY541" fmla="*/ 1635419 h 1934496"/>
              <a:gd name="connsiteX542" fmla="*/ 7080993 w 9922465"/>
              <a:gd name="connsiteY542" fmla="*/ 1690610 h 1934496"/>
              <a:gd name="connsiteX543" fmla="*/ 7025801 w 9922465"/>
              <a:gd name="connsiteY543" fmla="*/ 1635419 h 1934496"/>
              <a:gd name="connsiteX544" fmla="*/ 7080993 w 9922465"/>
              <a:gd name="connsiteY544" fmla="*/ 1580228 h 1934496"/>
              <a:gd name="connsiteX545" fmla="*/ 6947357 w 9922465"/>
              <a:gd name="connsiteY545" fmla="*/ 1580228 h 1934496"/>
              <a:gd name="connsiteX546" fmla="*/ 7002549 w 9922465"/>
              <a:gd name="connsiteY546" fmla="*/ 1635419 h 1934496"/>
              <a:gd name="connsiteX547" fmla="*/ 6947357 w 9922465"/>
              <a:gd name="connsiteY547" fmla="*/ 1690610 h 1934496"/>
              <a:gd name="connsiteX548" fmla="*/ 6892165 w 9922465"/>
              <a:gd name="connsiteY548" fmla="*/ 1635419 h 1934496"/>
              <a:gd name="connsiteX549" fmla="*/ 6947357 w 9922465"/>
              <a:gd name="connsiteY549" fmla="*/ 1580228 h 1934496"/>
              <a:gd name="connsiteX550" fmla="*/ 6817063 w 9922465"/>
              <a:gd name="connsiteY550" fmla="*/ 1580228 h 1934496"/>
              <a:gd name="connsiteX551" fmla="*/ 6872255 w 9922465"/>
              <a:gd name="connsiteY551" fmla="*/ 1635419 h 1934496"/>
              <a:gd name="connsiteX552" fmla="*/ 6817063 w 9922465"/>
              <a:gd name="connsiteY552" fmla="*/ 1690610 h 1934496"/>
              <a:gd name="connsiteX553" fmla="*/ 6761871 w 9922465"/>
              <a:gd name="connsiteY553" fmla="*/ 1635419 h 1934496"/>
              <a:gd name="connsiteX554" fmla="*/ 6817063 w 9922465"/>
              <a:gd name="connsiteY554" fmla="*/ 1580228 h 1934496"/>
              <a:gd name="connsiteX555" fmla="*/ 6683431 w 9922465"/>
              <a:gd name="connsiteY555" fmla="*/ 1580228 h 1934496"/>
              <a:gd name="connsiteX556" fmla="*/ 6738623 w 9922465"/>
              <a:gd name="connsiteY556" fmla="*/ 1635419 h 1934496"/>
              <a:gd name="connsiteX557" fmla="*/ 6683431 w 9922465"/>
              <a:gd name="connsiteY557" fmla="*/ 1690610 h 1934496"/>
              <a:gd name="connsiteX558" fmla="*/ 6628239 w 9922465"/>
              <a:gd name="connsiteY558" fmla="*/ 1635419 h 1934496"/>
              <a:gd name="connsiteX559" fmla="*/ 6683431 w 9922465"/>
              <a:gd name="connsiteY559" fmla="*/ 1580228 h 1934496"/>
              <a:gd name="connsiteX560" fmla="*/ 6553137 w 9922465"/>
              <a:gd name="connsiteY560" fmla="*/ 1580228 h 1934496"/>
              <a:gd name="connsiteX561" fmla="*/ 6608329 w 9922465"/>
              <a:gd name="connsiteY561" fmla="*/ 1635419 h 1934496"/>
              <a:gd name="connsiteX562" fmla="*/ 6553137 w 9922465"/>
              <a:gd name="connsiteY562" fmla="*/ 1690610 h 1934496"/>
              <a:gd name="connsiteX563" fmla="*/ 6497945 w 9922465"/>
              <a:gd name="connsiteY563" fmla="*/ 1635419 h 1934496"/>
              <a:gd name="connsiteX564" fmla="*/ 6553137 w 9922465"/>
              <a:gd name="connsiteY564" fmla="*/ 1580228 h 1934496"/>
              <a:gd name="connsiteX565" fmla="*/ 6419502 w 9922465"/>
              <a:gd name="connsiteY565" fmla="*/ 1580228 h 1934496"/>
              <a:gd name="connsiteX566" fmla="*/ 6474694 w 9922465"/>
              <a:gd name="connsiteY566" fmla="*/ 1635419 h 1934496"/>
              <a:gd name="connsiteX567" fmla="*/ 6419502 w 9922465"/>
              <a:gd name="connsiteY567" fmla="*/ 1690610 h 1934496"/>
              <a:gd name="connsiteX568" fmla="*/ 6364310 w 9922465"/>
              <a:gd name="connsiteY568" fmla="*/ 1635419 h 1934496"/>
              <a:gd name="connsiteX569" fmla="*/ 6419502 w 9922465"/>
              <a:gd name="connsiteY569" fmla="*/ 1580228 h 1934496"/>
              <a:gd name="connsiteX570" fmla="*/ 6289208 w 9922465"/>
              <a:gd name="connsiteY570" fmla="*/ 1580228 h 1934496"/>
              <a:gd name="connsiteX571" fmla="*/ 6344400 w 9922465"/>
              <a:gd name="connsiteY571" fmla="*/ 1635419 h 1934496"/>
              <a:gd name="connsiteX572" fmla="*/ 6289208 w 9922465"/>
              <a:gd name="connsiteY572" fmla="*/ 1690610 h 1934496"/>
              <a:gd name="connsiteX573" fmla="*/ 6234016 w 9922465"/>
              <a:gd name="connsiteY573" fmla="*/ 1635419 h 1934496"/>
              <a:gd name="connsiteX574" fmla="*/ 6289208 w 9922465"/>
              <a:gd name="connsiteY574" fmla="*/ 1580228 h 1934496"/>
              <a:gd name="connsiteX575" fmla="*/ 6155572 w 9922465"/>
              <a:gd name="connsiteY575" fmla="*/ 1580228 h 1934496"/>
              <a:gd name="connsiteX576" fmla="*/ 6210764 w 9922465"/>
              <a:gd name="connsiteY576" fmla="*/ 1635419 h 1934496"/>
              <a:gd name="connsiteX577" fmla="*/ 6155572 w 9922465"/>
              <a:gd name="connsiteY577" fmla="*/ 1690610 h 1934496"/>
              <a:gd name="connsiteX578" fmla="*/ 6100380 w 9922465"/>
              <a:gd name="connsiteY578" fmla="*/ 1635419 h 1934496"/>
              <a:gd name="connsiteX579" fmla="*/ 6155572 w 9922465"/>
              <a:gd name="connsiteY579" fmla="*/ 1580228 h 1934496"/>
              <a:gd name="connsiteX580" fmla="*/ 6021938 w 9922465"/>
              <a:gd name="connsiteY580" fmla="*/ 1580228 h 1934496"/>
              <a:gd name="connsiteX581" fmla="*/ 6077130 w 9922465"/>
              <a:gd name="connsiteY581" fmla="*/ 1635419 h 1934496"/>
              <a:gd name="connsiteX582" fmla="*/ 6021938 w 9922465"/>
              <a:gd name="connsiteY582" fmla="*/ 1690610 h 1934496"/>
              <a:gd name="connsiteX583" fmla="*/ 5966746 w 9922465"/>
              <a:gd name="connsiteY583" fmla="*/ 1635419 h 1934496"/>
              <a:gd name="connsiteX584" fmla="*/ 6021938 w 9922465"/>
              <a:gd name="connsiteY584" fmla="*/ 1580228 h 1934496"/>
              <a:gd name="connsiteX585" fmla="*/ 5884964 w 9922465"/>
              <a:gd name="connsiteY585" fmla="*/ 1580228 h 1934496"/>
              <a:gd name="connsiteX586" fmla="*/ 5940156 w 9922465"/>
              <a:gd name="connsiteY586" fmla="*/ 1635419 h 1934496"/>
              <a:gd name="connsiteX587" fmla="*/ 5884964 w 9922465"/>
              <a:gd name="connsiteY587" fmla="*/ 1690610 h 1934496"/>
              <a:gd name="connsiteX588" fmla="*/ 5829772 w 9922465"/>
              <a:gd name="connsiteY588" fmla="*/ 1635419 h 1934496"/>
              <a:gd name="connsiteX589" fmla="*/ 5884964 w 9922465"/>
              <a:gd name="connsiteY589" fmla="*/ 1580228 h 1934496"/>
              <a:gd name="connsiteX590" fmla="*/ 5754670 w 9922465"/>
              <a:gd name="connsiteY590" fmla="*/ 1580228 h 1934496"/>
              <a:gd name="connsiteX591" fmla="*/ 5809862 w 9922465"/>
              <a:gd name="connsiteY591" fmla="*/ 1635419 h 1934496"/>
              <a:gd name="connsiteX592" fmla="*/ 5754670 w 9922465"/>
              <a:gd name="connsiteY592" fmla="*/ 1690610 h 1934496"/>
              <a:gd name="connsiteX593" fmla="*/ 5699478 w 9922465"/>
              <a:gd name="connsiteY593" fmla="*/ 1635419 h 1934496"/>
              <a:gd name="connsiteX594" fmla="*/ 5754670 w 9922465"/>
              <a:gd name="connsiteY594" fmla="*/ 1580228 h 1934496"/>
              <a:gd name="connsiteX595" fmla="*/ 5621035 w 9922465"/>
              <a:gd name="connsiteY595" fmla="*/ 1580228 h 1934496"/>
              <a:gd name="connsiteX596" fmla="*/ 5676227 w 9922465"/>
              <a:gd name="connsiteY596" fmla="*/ 1635419 h 1934496"/>
              <a:gd name="connsiteX597" fmla="*/ 5621035 w 9922465"/>
              <a:gd name="connsiteY597" fmla="*/ 1690610 h 1934496"/>
              <a:gd name="connsiteX598" fmla="*/ 5565843 w 9922465"/>
              <a:gd name="connsiteY598" fmla="*/ 1635419 h 1934496"/>
              <a:gd name="connsiteX599" fmla="*/ 5621035 w 9922465"/>
              <a:gd name="connsiteY599" fmla="*/ 1580228 h 1934496"/>
              <a:gd name="connsiteX600" fmla="*/ 5357105 w 9922465"/>
              <a:gd name="connsiteY600" fmla="*/ 1580228 h 1934496"/>
              <a:gd name="connsiteX601" fmla="*/ 5412297 w 9922465"/>
              <a:gd name="connsiteY601" fmla="*/ 1635419 h 1934496"/>
              <a:gd name="connsiteX602" fmla="*/ 5357105 w 9922465"/>
              <a:gd name="connsiteY602" fmla="*/ 1690610 h 1934496"/>
              <a:gd name="connsiteX603" fmla="*/ 5301913 w 9922465"/>
              <a:gd name="connsiteY603" fmla="*/ 1635419 h 1934496"/>
              <a:gd name="connsiteX604" fmla="*/ 5357105 w 9922465"/>
              <a:gd name="connsiteY604" fmla="*/ 1580228 h 1934496"/>
              <a:gd name="connsiteX605" fmla="*/ 5223473 w 9922465"/>
              <a:gd name="connsiteY605" fmla="*/ 1580228 h 1934496"/>
              <a:gd name="connsiteX606" fmla="*/ 5278665 w 9922465"/>
              <a:gd name="connsiteY606" fmla="*/ 1635419 h 1934496"/>
              <a:gd name="connsiteX607" fmla="*/ 5223473 w 9922465"/>
              <a:gd name="connsiteY607" fmla="*/ 1690610 h 1934496"/>
              <a:gd name="connsiteX608" fmla="*/ 5168281 w 9922465"/>
              <a:gd name="connsiteY608" fmla="*/ 1635419 h 1934496"/>
              <a:gd name="connsiteX609" fmla="*/ 5223473 w 9922465"/>
              <a:gd name="connsiteY609" fmla="*/ 1580228 h 1934496"/>
              <a:gd name="connsiteX610" fmla="*/ 5093178 w 9922465"/>
              <a:gd name="connsiteY610" fmla="*/ 1580228 h 1934496"/>
              <a:gd name="connsiteX611" fmla="*/ 5148370 w 9922465"/>
              <a:gd name="connsiteY611" fmla="*/ 1635419 h 1934496"/>
              <a:gd name="connsiteX612" fmla="*/ 5093178 w 9922465"/>
              <a:gd name="connsiteY612" fmla="*/ 1690610 h 1934496"/>
              <a:gd name="connsiteX613" fmla="*/ 5037986 w 9922465"/>
              <a:gd name="connsiteY613" fmla="*/ 1635419 h 1934496"/>
              <a:gd name="connsiteX614" fmla="*/ 5093178 w 9922465"/>
              <a:gd name="connsiteY614" fmla="*/ 1580228 h 1934496"/>
              <a:gd name="connsiteX615" fmla="*/ 4959543 w 9922465"/>
              <a:gd name="connsiteY615" fmla="*/ 1580228 h 1934496"/>
              <a:gd name="connsiteX616" fmla="*/ 5014735 w 9922465"/>
              <a:gd name="connsiteY616" fmla="*/ 1635419 h 1934496"/>
              <a:gd name="connsiteX617" fmla="*/ 4959543 w 9922465"/>
              <a:gd name="connsiteY617" fmla="*/ 1690610 h 1934496"/>
              <a:gd name="connsiteX618" fmla="*/ 4904351 w 9922465"/>
              <a:gd name="connsiteY618" fmla="*/ 1635419 h 1934496"/>
              <a:gd name="connsiteX619" fmla="*/ 4959543 w 9922465"/>
              <a:gd name="connsiteY619" fmla="*/ 1580228 h 1934496"/>
              <a:gd name="connsiteX620" fmla="*/ 4829251 w 9922465"/>
              <a:gd name="connsiteY620" fmla="*/ 1580228 h 1934496"/>
              <a:gd name="connsiteX621" fmla="*/ 4884443 w 9922465"/>
              <a:gd name="connsiteY621" fmla="*/ 1635419 h 1934496"/>
              <a:gd name="connsiteX622" fmla="*/ 4829251 w 9922465"/>
              <a:gd name="connsiteY622" fmla="*/ 1690610 h 1934496"/>
              <a:gd name="connsiteX623" fmla="*/ 4774059 w 9922465"/>
              <a:gd name="connsiteY623" fmla="*/ 1635419 h 1934496"/>
              <a:gd name="connsiteX624" fmla="*/ 4829251 w 9922465"/>
              <a:gd name="connsiteY624" fmla="*/ 1580228 h 1934496"/>
              <a:gd name="connsiteX625" fmla="*/ 4695613 w 9922465"/>
              <a:gd name="connsiteY625" fmla="*/ 1580228 h 1934496"/>
              <a:gd name="connsiteX626" fmla="*/ 4750805 w 9922465"/>
              <a:gd name="connsiteY626" fmla="*/ 1635419 h 1934496"/>
              <a:gd name="connsiteX627" fmla="*/ 4695613 w 9922465"/>
              <a:gd name="connsiteY627" fmla="*/ 1690610 h 1934496"/>
              <a:gd name="connsiteX628" fmla="*/ 4640421 w 9922465"/>
              <a:gd name="connsiteY628" fmla="*/ 1635419 h 1934496"/>
              <a:gd name="connsiteX629" fmla="*/ 4695613 w 9922465"/>
              <a:gd name="connsiteY629" fmla="*/ 1580228 h 1934496"/>
              <a:gd name="connsiteX630" fmla="*/ 4565322 w 9922465"/>
              <a:gd name="connsiteY630" fmla="*/ 1580228 h 1934496"/>
              <a:gd name="connsiteX631" fmla="*/ 4620514 w 9922465"/>
              <a:gd name="connsiteY631" fmla="*/ 1635419 h 1934496"/>
              <a:gd name="connsiteX632" fmla="*/ 4565322 w 9922465"/>
              <a:gd name="connsiteY632" fmla="*/ 1690610 h 1934496"/>
              <a:gd name="connsiteX633" fmla="*/ 4510130 w 9922465"/>
              <a:gd name="connsiteY633" fmla="*/ 1635419 h 1934496"/>
              <a:gd name="connsiteX634" fmla="*/ 4565322 w 9922465"/>
              <a:gd name="connsiteY634" fmla="*/ 1580228 h 1934496"/>
              <a:gd name="connsiteX635" fmla="*/ 3098681 w 9922465"/>
              <a:gd name="connsiteY635" fmla="*/ 1580228 h 1934496"/>
              <a:gd name="connsiteX636" fmla="*/ 3153873 w 9922465"/>
              <a:gd name="connsiteY636" fmla="*/ 1635419 h 1934496"/>
              <a:gd name="connsiteX637" fmla="*/ 3098681 w 9922465"/>
              <a:gd name="connsiteY637" fmla="*/ 1690610 h 1934496"/>
              <a:gd name="connsiteX638" fmla="*/ 3043489 w 9922465"/>
              <a:gd name="connsiteY638" fmla="*/ 1635419 h 1934496"/>
              <a:gd name="connsiteX639" fmla="*/ 3098681 w 9922465"/>
              <a:gd name="connsiteY639" fmla="*/ 1580228 h 1934496"/>
              <a:gd name="connsiteX640" fmla="*/ 2971729 w 9922465"/>
              <a:gd name="connsiteY640" fmla="*/ 1580228 h 1934496"/>
              <a:gd name="connsiteX641" fmla="*/ 3026921 w 9922465"/>
              <a:gd name="connsiteY641" fmla="*/ 1635419 h 1934496"/>
              <a:gd name="connsiteX642" fmla="*/ 2971729 w 9922465"/>
              <a:gd name="connsiteY642" fmla="*/ 1690610 h 1934496"/>
              <a:gd name="connsiteX643" fmla="*/ 2916537 w 9922465"/>
              <a:gd name="connsiteY643" fmla="*/ 1635419 h 1934496"/>
              <a:gd name="connsiteX644" fmla="*/ 2971729 w 9922465"/>
              <a:gd name="connsiteY644" fmla="*/ 1580228 h 1934496"/>
              <a:gd name="connsiteX645" fmla="*/ 2834783 w 9922465"/>
              <a:gd name="connsiteY645" fmla="*/ 1580228 h 1934496"/>
              <a:gd name="connsiteX646" fmla="*/ 2889974 w 9922465"/>
              <a:gd name="connsiteY646" fmla="*/ 1635419 h 1934496"/>
              <a:gd name="connsiteX647" fmla="*/ 2834783 w 9922465"/>
              <a:gd name="connsiteY647" fmla="*/ 1690610 h 1934496"/>
              <a:gd name="connsiteX648" fmla="*/ 2779590 w 9922465"/>
              <a:gd name="connsiteY648" fmla="*/ 1635419 h 1934496"/>
              <a:gd name="connsiteX649" fmla="*/ 2834783 w 9922465"/>
              <a:gd name="connsiteY649" fmla="*/ 1580228 h 1934496"/>
              <a:gd name="connsiteX650" fmla="*/ 2707828 w 9922465"/>
              <a:gd name="connsiteY650" fmla="*/ 1580228 h 1934496"/>
              <a:gd name="connsiteX651" fmla="*/ 2763021 w 9922465"/>
              <a:gd name="connsiteY651" fmla="*/ 1635419 h 1934496"/>
              <a:gd name="connsiteX652" fmla="*/ 2707828 w 9922465"/>
              <a:gd name="connsiteY652" fmla="*/ 1690610 h 1934496"/>
              <a:gd name="connsiteX653" fmla="*/ 2652636 w 9922465"/>
              <a:gd name="connsiteY653" fmla="*/ 1635419 h 1934496"/>
              <a:gd name="connsiteX654" fmla="*/ 2707828 w 9922465"/>
              <a:gd name="connsiteY654" fmla="*/ 1580228 h 1934496"/>
              <a:gd name="connsiteX655" fmla="*/ 2570854 w 9922465"/>
              <a:gd name="connsiteY655" fmla="*/ 1580228 h 1934496"/>
              <a:gd name="connsiteX656" fmla="*/ 2626046 w 9922465"/>
              <a:gd name="connsiteY656" fmla="*/ 1635419 h 1934496"/>
              <a:gd name="connsiteX657" fmla="*/ 2570854 w 9922465"/>
              <a:gd name="connsiteY657" fmla="*/ 1690610 h 1934496"/>
              <a:gd name="connsiteX658" fmla="*/ 2515662 w 9922465"/>
              <a:gd name="connsiteY658" fmla="*/ 1635419 h 1934496"/>
              <a:gd name="connsiteX659" fmla="*/ 2570854 w 9922465"/>
              <a:gd name="connsiteY659" fmla="*/ 1580228 h 1934496"/>
              <a:gd name="connsiteX660" fmla="*/ 2437218 w 9922465"/>
              <a:gd name="connsiteY660" fmla="*/ 1580228 h 1934496"/>
              <a:gd name="connsiteX661" fmla="*/ 2492409 w 9922465"/>
              <a:gd name="connsiteY661" fmla="*/ 1635419 h 1934496"/>
              <a:gd name="connsiteX662" fmla="*/ 2437218 w 9922465"/>
              <a:gd name="connsiteY662" fmla="*/ 1690610 h 1934496"/>
              <a:gd name="connsiteX663" fmla="*/ 2382026 w 9922465"/>
              <a:gd name="connsiteY663" fmla="*/ 1635419 h 1934496"/>
              <a:gd name="connsiteX664" fmla="*/ 2437218 w 9922465"/>
              <a:gd name="connsiteY664" fmla="*/ 1580228 h 1934496"/>
              <a:gd name="connsiteX665" fmla="*/ 2303586 w 9922465"/>
              <a:gd name="connsiteY665" fmla="*/ 1580228 h 1934496"/>
              <a:gd name="connsiteX666" fmla="*/ 2358778 w 9922465"/>
              <a:gd name="connsiteY666" fmla="*/ 1635419 h 1934496"/>
              <a:gd name="connsiteX667" fmla="*/ 2303586 w 9922465"/>
              <a:gd name="connsiteY667" fmla="*/ 1690610 h 1934496"/>
              <a:gd name="connsiteX668" fmla="*/ 2248394 w 9922465"/>
              <a:gd name="connsiteY668" fmla="*/ 1635419 h 1934496"/>
              <a:gd name="connsiteX669" fmla="*/ 2303586 w 9922465"/>
              <a:gd name="connsiteY669" fmla="*/ 1580228 h 1934496"/>
              <a:gd name="connsiteX670" fmla="*/ 2173293 w 9922465"/>
              <a:gd name="connsiteY670" fmla="*/ 1580228 h 1934496"/>
              <a:gd name="connsiteX671" fmla="*/ 2228486 w 9922465"/>
              <a:gd name="connsiteY671" fmla="*/ 1635419 h 1934496"/>
              <a:gd name="connsiteX672" fmla="*/ 2173293 w 9922465"/>
              <a:gd name="connsiteY672" fmla="*/ 1690610 h 1934496"/>
              <a:gd name="connsiteX673" fmla="*/ 2118101 w 9922465"/>
              <a:gd name="connsiteY673" fmla="*/ 1635419 h 1934496"/>
              <a:gd name="connsiteX674" fmla="*/ 2173293 w 9922465"/>
              <a:gd name="connsiteY674" fmla="*/ 1580228 h 1934496"/>
              <a:gd name="connsiteX675" fmla="*/ 2039658 w 9922465"/>
              <a:gd name="connsiteY675" fmla="*/ 1580228 h 1934496"/>
              <a:gd name="connsiteX676" fmla="*/ 2094851 w 9922465"/>
              <a:gd name="connsiteY676" fmla="*/ 1635419 h 1934496"/>
              <a:gd name="connsiteX677" fmla="*/ 2039658 w 9922465"/>
              <a:gd name="connsiteY677" fmla="*/ 1690610 h 1934496"/>
              <a:gd name="connsiteX678" fmla="*/ 1984465 w 9922465"/>
              <a:gd name="connsiteY678" fmla="*/ 1635419 h 1934496"/>
              <a:gd name="connsiteX679" fmla="*/ 2039658 w 9922465"/>
              <a:gd name="connsiteY679" fmla="*/ 1580228 h 1934496"/>
              <a:gd name="connsiteX680" fmla="*/ 9068807 w 9922465"/>
              <a:gd name="connsiteY680" fmla="*/ 1459958 h 1934496"/>
              <a:gd name="connsiteX681" fmla="*/ 9123999 w 9922465"/>
              <a:gd name="connsiteY681" fmla="*/ 1515149 h 1934496"/>
              <a:gd name="connsiteX682" fmla="*/ 9068807 w 9922465"/>
              <a:gd name="connsiteY682" fmla="*/ 1570340 h 1934496"/>
              <a:gd name="connsiteX683" fmla="*/ 9013615 w 9922465"/>
              <a:gd name="connsiteY683" fmla="*/ 1515149 h 1934496"/>
              <a:gd name="connsiteX684" fmla="*/ 9068807 w 9922465"/>
              <a:gd name="connsiteY684" fmla="*/ 1459958 h 1934496"/>
              <a:gd name="connsiteX685" fmla="*/ 8671244 w 9922465"/>
              <a:gd name="connsiteY685" fmla="*/ 1459958 h 1934496"/>
              <a:gd name="connsiteX686" fmla="*/ 8726436 w 9922465"/>
              <a:gd name="connsiteY686" fmla="*/ 1515149 h 1934496"/>
              <a:gd name="connsiteX687" fmla="*/ 8671244 w 9922465"/>
              <a:gd name="connsiteY687" fmla="*/ 1570340 h 1934496"/>
              <a:gd name="connsiteX688" fmla="*/ 8616052 w 9922465"/>
              <a:gd name="connsiteY688" fmla="*/ 1515149 h 1934496"/>
              <a:gd name="connsiteX689" fmla="*/ 8671244 w 9922465"/>
              <a:gd name="connsiteY689" fmla="*/ 1459958 h 1934496"/>
              <a:gd name="connsiteX690" fmla="*/ 8537612 w 9922465"/>
              <a:gd name="connsiteY690" fmla="*/ 1459958 h 1934496"/>
              <a:gd name="connsiteX691" fmla="*/ 8592804 w 9922465"/>
              <a:gd name="connsiteY691" fmla="*/ 1515149 h 1934496"/>
              <a:gd name="connsiteX692" fmla="*/ 8537612 w 9922465"/>
              <a:gd name="connsiteY692" fmla="*/ 1570340 h 1934496"/>
              <a:gd name="connsiteX693" fmla="*/ 8482420 w 9922465"/>
              <a:gd name="connsiteY693" fmla="*/ 1515149 h 1934496"/>
              <a:gd name="connsiteX694" fmla="*/ 8537612 w 9922465"/>
              <a:gd name="connsiteY694" fmla="*/ 1459958 h 1934496"/>
              <a:gd name="connsiteX695" fmla="*/ 8407316 w 9922465"/>
              <a:gd name="connsiteY695" fmla="*/ 1459958 h 1934496"/>
              <a:gd name="connsiteX696" fmla="*/ 8462508 w 9922465"/>
              <a:gd name="connsiteY696" fmla="*/ 1515149 h 1934496"/>
              <a:gd name="connsiteX697" fmla="*/ 8407316 w 9922465"/>
              <a:gd name="connsiteY697" fmla="*/ 1570340 h 1934496"/>
              <a:gd name="connsiteX698" fmla="*/ 8352124 w 9922465"/>
              <a:gd name="connsiteY698" fmla="*/ 1515149 h 1934496"/>
              <a:gd name="connsiteX699" fmla="*/ 8407316 w 9922465"/>
              <a:gd name="connsiteY699" fmla="*/ 1459958 h 1934496"/>
              <a:gd name="connsiteX700" fmla="*/ 8273682 w 9922465"/>
              <a:gd name="connsiteY700" fmla="*/ 1459958 h 1934496"/>
              <a:gd name="connsiteX701" fmla="*/ 8328874 w 9922465"/>
              <a:gd name="connsiteY701" fmla="*/ 1515149 h 1934496"/>
              <a:gd name="connsiteX702" fmla="*/ 8273682 w 9922465"/>
              <a:gd name="connsiteY702" fmla="*/ 1570340 h 1934496"/>
              <a:gd name="connsiteX703" fmla="*/ 8218490 w 9922465"/>
              <a:gd name="connsiteY703" fmla="*/ 1515149 h 1934496"/>
              <a:gd name="connsiteX704" fmla="*/ 8273682 w 9922465"/>
              <a:gd name="connsiteY704" fmla="*/ 1459958 h 1934496"/>
              <a:gd name="connsiteX705" fmla="*/ 8143388 w 9922465"/>
              <a:gd name="connsiteY705" fmla="*/ 1459958 h 1934496"/>
              <a:gd name="connsiteX706" fmla="*/ 8198580 w 9922465"/>
              <a:gd name="connsiteY706" fmla="*/ 1515149 h 1934496"/>
              <a:gd name="connsiteX707" fmla="*/ 8143388 w 9922465"/>
              <a:gd name="connsiteY707" fmla="*/ 1570340 h 1934496"/>
              <a:gd name="connsiteX708" fmla="*/ 8088196 w 9922465"/>
              <a:gd name="connsiteY708" fmla="*/ 1515149 h 1934496"/>
              <a:gd name="connsiteX709" fmla="*/ 8143388 w 9922465"/>
              <a:gd name="connsiteY709" fmla="*/ 1459958 h 1934496"/>
              <a:gd name="connsiteX710" fmla="*/ 8009753 w 9922465"/>
              <a:gd name="connsiteY710" fmla="*/ 1459958 h 1934496"/>
              <a:gd name="connsiteX711" fmla="*/ 8064945 w 9922465"/>
              <a:gd name="connsiteY711" fmla="*/ 1515149 h 1934496"/>
              <a:gd name="connsiteX712" fmla="*/ 8009753 w 9922465"/>
              <a:gd name="connsiteY712" fmla="*/ 1570340 h 1934496"/>
              <a:gd name="connsiteX713" fmla="*/ 7954561 w 9922465"/>
              <a:gd name="connsiteY713" fmla="*/ 1515149 h 1934496"/>
              <a:gd name="connsiteX714" fmla="*/ 8009753 w 9922465"/>
              <a:gd name="connsiteY714" fmla="*/ 1459958 h 1934496"/>
              <a:gd name="connsiteX715" fmla="*/ 7876118 w 9922465"/>
              <a:gd name="connsiteY715" fmla="*/ 1459958 h 1934496"/>
              <a:gd name="connsiteX716" fmla="*/ 7931310 w 9922465"/>
              <a:gd name="connsiteY716" fmla="*/ 1515149 h 1934496"/>
              <a:gd name="connsiteX717" fmla="*/ 7876118 w 9922465"/>
              <a:gd name="connsiteY717" fmla="*/ 1570340 h 1934496"/>
              <a:gd name="connsiteX718" fmla="*/ 7820926 w 9922465"/>
              <a:gd name="connsiteY718" fmla="*/ 1515149 h 1934496"/>
              <a:gd name="connsiteX719" fmla="*/ 7876118 w 9922465"/>
              <a:gd name="connsiteY719" fmla="*/ 1459958 h 1934496"/>
              <a:gd name="connsiteX720" fmla="*/ 7745823 w 9922465"/>
              <a:gd name="connsiteY720" fmla="*/ 1459958 h 1934496"/>
              <a:gd name="connsiteX721" fmla="*/ 7801015 w 9922465"/>
              <a:gd name="connsiteY721" fmla="*/ 1515149 h 1934496"/>
              <a:gd name="connsiteX722" fmla="*/ 7745823 w 9922465"/>
              <a:gd name="connsiteY722" fmla="*/ 1570340 h 1934496"/>
              <a:gd name="connsiteX723" fmla="*/ 7690631 w 9922465"/>
              <a:gd name="connsiteY723" fmla="*/ 1515149 h 1934496"/>
              <a:gd name="connsiteX724" fmla="*/ 7745823 w 9922465"/>
              <a:gd name="connsiteY724" fmla="*/ 1459958 h 1934496"/>
              <a:gd name="connsiteX725" fmla="*/ 7608849 w 9922465"/>
              <a:gd name="connsiteY725" fmla="*/ 1459958 h 1934496"/>
              <a:gd name="connsiteX726" fmla="*/ 7664041 w 9922465"/>
              <a:gd name="connsiteY726" fmla="*/ 1515149 h 1934496"/>
              <a:gd name="connsiteX727" fmla="*/ 7608849 w 9922465"/>
              <a:gd name="connsiteY727" fmla="*/ 1570340 h 1934496"/>
              <a:gd name="connsiteX728" fmla="*/ 7553657 w 9922465"/>
              <a:gd name="connsiteY728" fmla="*/ 1515149 h 1934496"/>
              <a:gd name="connsiteX729" fmla="*/ 7608849 w 9922465"/>
              <a:gd name="connsiteY729" fmla="*/ 1459958 h 1934496"/>
              <a:gd name="connsiteX730" fmla="*/ 7481897 w 9922465"/>
              <a:gd name="connsiteY730" fmla="*/ 1459958 h 1934496"/>
              <a:gd name="connsiteX731" fmla="*/ 7537089 w 9922465"/>
              <a:gd name="connsiteY731" fmla="*/ 1515149 h 1934496"/>
              <a:gd name="connsiteX732" fmla="*/ 7481897 w 9922465"/>
              <a:gd name="connsiteY732" fmla="*/ 1570340 h 1934496"/>
              <a:gd name="connsiteX733" fmla="*/ 7426705 w 9922465"/>
              <a:gd name="connsiteY733" fmla="*/ 1515149 h 1934496"/>
              <a:gd name="connsiteX734" fmla="*/ 7481897 w 9922465"/>
              <a:gd name="connsiteY734" fmla="*/ 1459958 h 1934496"/>
              <a:gd name="connsiteX735" fmla="*/ 7341579 w 9922465"/>
              <a:gd name="connsiteY735" fmla="*/ 1459958 h 1934496"/>
              <a:gd name="connsiteX736" fmla="*/ 7396771 w 9922465"/>
              <a:gd name="connsiteY736" fmla="*/ 1515149 h 1934496"/>
              <a:gd name="connsiteX737" fmla="*/ 7341579 w 9922465"/>
              <a:gd name="connsiteY737" fmla="*/ 1570340 h 1934496"/>
              <a:gd name="connsiteX738" fmla="*/ 7286387 w 9922465"/>
              <a:gd name="connsiteY738" fmla="*/ 1515149 h 1934496"/>
              <a:gd name="connsiteX739" fmla="*/ 7341579 w 9922465"/>
              <a:gd name="connsiteY739" fmla="*/ 1459958 h 1934496"/>
              <a:gd name="connsiteX740" fmla="*/ 7211286 w 9922465"/>
              <a:gd name="connsiteY740" fmla="*/ 1459958 h 1934496"/>
              <a:gd name="connsiteX741" fmla="*/ 7266478 w 9922465"/>
              <a:gd name="connsiteY741" fmla="*/ 1515149 h 1934496"/>
              <a:gd name="connsiteX742" fmla="*/ 7211286 w 9922465"/>
              <a:gd name="connsiteY742" fmla="*/ 1570340 h 1934496"/>
              <a:gd name="connsiteX743" fmla="*/ 7156094 w 9922465"/>
              <a:gd name="connsiteY743" fmla="*/ 1515149 h 1934496"/>
              <a:gd name="connsiteX744" fmla="*/ 7211286 w 9922465"/>
              <a:gd name="connsiteY744" fmla="*/ 1459958 h 1934496"/>
              <a:gd name="connsiteX745" fmla="*/ 7080993 w 9922465"/>
              <a:gd name="connsiteY745" fmla="*/ 1459958 h 1934496"/>
              <a:gd name="connsiteX746" fmla="*/ 7136185 w 9922465"/>
              <a:gd name="connsiteY746" fmla="*/ 1515149 h 1934496"/>
              <a:gd name="connsiteX747" fmla="*/ 7080993 w 9922465"/>
              <a:gd name="connsiteY747" fmla="*/ 1570340 h 1934496"/>
              <a:gd name="connsiteX748" fmla="*/ 7025801 w 9922465"/>
              <a:gd name="connsiteY748" fmla="*/ 1515149 h 1934496"/>
              <a:gd name="connsiteX749" fmla="*/ 7080993 w 9922465"/>
              <a:gd name="connsiteY749" fmla="*/ 1459958 h 1934496"/>
              <a:gd name="connsiteX750" fmla="*/ 6947357 w 9922465"/>
              <a:gd name="connsiteY750" fmla="*/ 1459958 h 1934496"/>
              <a:gd name="connsiteX751" fmla="*/ 7002549 w 9922465"/>
              <a:gd name="connsiteY751" fmla="*/ 1515149 h 1934496"/>
              <a:gd name="connsiteX752" fmla="*/ 6947357 w 9922465"/>
              <a:gd name="connsiteY752" fmla="*/ 1570340 h 1934496"/>
              <a:gd name="connsiteX753" fmla="*/ 6892165 w 9922465"/>
              <a:gd name="connsiteY753" fmla="*/ 1515149 h 1934496"/>
              <a:gd name="connsiteX754" fmla="*/ 6947357 w 9922465"/>
              <a:gd name="connsiteY754" fmla="*/ 1459958 h 1934496"/>
              <a:gd name="connsiteX755" fmla="*/ 6817064 w 9922465"/>
              <a:gd name="connsiteY755" fmla="*/ 1459958 h 1934496"/>
              <a:gd name="connsiteX756" fmla="*/ 6872256 w 9922465"/>
              <a:gd name="connsiteY756" fmla="*/ 1515149 h 1934496"/>
              <a:gd name="connsiteX757" fmla="*/ 6817064 w 9922465"/>
              <a:gd name="connsiteY757" fmla="*/ 1570340 h 1934496"/>
              <a:gd name="connsiteX758" fmla="*/ 6761872 w 9922465"/>
              <a:gd name="connsiteY758" fmla="*/ 1515149 h 1934496"/>
              <a:gd name="connsiteX759" fmla="*/ 6817064 w 9922465"/>
              <a:gd name="connsiteY759" fmla="*/ 1459958 h 1934496"/>
              <a:gd name="connsiteX760" fmla="*/ 6683431 w 9922465"/>
              <a:gd name="connsiteY760" fmla="*/ 1459958 h 1934496"/>
              <a:gd name="connsiteX761" fmla="*/ 6738623 w 9922465"/>
              <a:gd name="connsiteY761" fmla="*/ 1515149 h 1934496"/>
              <a:gd name="connsiteX762" fmla="*/ 6683431 w 9922465"/>
              <a:gd name="connsiteY762" fmla="*/ 1570340 h 1934496"/>
              <a:gd name="connsiteX763" fmla="*/ 6628239 w 9922465"/>
              <a:gd name="connsiteY763" fmla="*/ 1515149 h 1934496"/>
              <a:gd name="connsiteX764" fmla="*/ 6683431 w 9922465"/>
              <a:gd name="connsiteY764" fmla="*/ 1459958 h 1934496"/>
              <a:gd name="connsiteX765" fmla="*/ 6553137 w 9922465"/>
              <a:gd name="connsiteY765" fmla="*/ 1459958 h 1934496"/>
              <a:gd name="connsiteX766" fmla="*/ 6608329 w 9922465"/>
              <a:gd name="connsiteY766" fmla="*/ 1515149 h 1934496"/>
              <a:gd name="connsiteX767" fmla="*/ 6553137 w 9922465"/>
              <a:gd name="connsiteY767" fmla="*/ 1570340 h 1934496"/>
              <a:gd name="connsiteX768" fmla="*/ 6497945 w 9922465"/>
              <a:gd name="connsiteY768" fmla="*/ 1515149 h 1934496"/>
              <a:gd name="connsiteX769" fmla="*/ 6553137 w 9922465"/>
              <a:gd name="connsiteY769" fmla="*/ 1459958 h 1934496"/>
              <a:gd name="connsiteX770" fmla="*/ 6419502 w 9922465"/>
              <a:gd name="connsiteY770" fmla="*/ 1459958 h 1934496"/>
              <a:gd name="connsiteX771" fmla="*/ 6474694 w 9922465"/>
              <a:gd name="connsiteY771" fmla="*/ 1515149 h 1934496"/>
              <a:gd name="connsiteX772" fmla="*/ 6419502 w 9922465"/>
              <a:gd name="connsiteY772" fmla="*/ 1570340 h 1934496"/>
              <a:gd name="connsiteX773" fmla="*/ 6364310 w 9922465"/>
              <a:gd name="connsiteY773" fmla="*/ 1515149 h 1934496"/>
              <a:gd name="connsiteX774" fmla="*/ 6419502 w 9922465"/>
              <a:gd name="connsiteY774" fmla="*/ 1459958 h 1934496"/>
              <a:gd name="connsiteX775" fmla="*/ 6289207 w 9922465"/>
              <a:gd name="connsiteY775" fmla="*/ 1459958 h 1934496"/>
              <a:gd name="connsiteX776" fmla="*/ 6344399 w 9922465"/>
              <a:gd name="connsiteY776" fmla="*/ 1515149 h 1934496"/>
              <a:gd name="connsiteX777" fmla="*/ 6289207 w 9922465"/>
              <a:gd name="connsiteY777" fmla="*/ 1570340 h 1934496"/>
              <a:gd name="connsiteX778" fmla="*/ 6234015 w 9922465"/>
              <a:gd name="connsiteY778" fmla="*/ 1515149 h 1934496"/>
              <a:gd name="connsiteX779" fmla="*/ 6289207 w 9922465"/>
              <a:gd name="connsiteY779" fmla="*/ 1459958 h 1934496"/>
              <a:gd name="connsiteX780" fmla="*/ 6155573 w 9922465"/>
              <a:gd name="connsiteY780" fmla="*/ 1459958 h 1934496"/>
              <a:gd name="connsiteX781" fmla="*/ 6210765 w 9922465"/>
              <a:gd name="connsiteY781" fmla="*/ 1515149 h 1934496"/>
              <a:gd name="connsiteX782" fmla="*/ 6155573 w 9922465"/>
              <a:gd name="connsiteY782" fmla="*/ 1570340 h 1934496"/>
              <a:gd name="connsiteX783" fmla="*/ 6100381 w 9922465"/>
              <a:gd name="connsiteY783" fmla="*/ 1515149 h 1934496"/>
              <a:gd name="connsiteX784" fmla="*/ 6155573 w 9922465"/>
              <a:gd name="connsiteY784" fmla="*/ 1459958 h 1934496"/>
              <a:gd name="connsiteX785" fmla="*/ 6021939 w 9922465"/>
              <a:gd name="connsiteY785" fmla="*/ 1459958 h 1934496"/>
              <a:gd name="connsiteX786" fmla="*/ 6077131 w 9922465"/>
              <a:gd name="connsiteY786" fmla="*/ 1515149 h 1934496"/>
              <a:gd name="connsiteX787" fmla="*/ 6021939 w 9922465"/>
              <a:gd name="connsiteY787" fmla="*/ 1570340 h 1934496"/>
              <a:gd name="connsiteX788" fmla="*/ 5966747 w 9922465"/>
              <a:gd name="connsiteY788" fmla="*/ 1515149 h 1934496"/>
              <a:gd name="connsiteX789" fmla="*/ 6021939 w 9922465"/>
              <a:gd name="connsiteY789" fmla="*/ 1459958 h 1934496"/>
              <a:gd name="connsiteX790" fmla="*/ 5884964 w 9922465"/>
              <a:gd name="connsiteY790" fmla="*/ 1459958 h 1934496"/>
              <a:gd name="connsiteX791" fmla="*/ 5940156 w 9922465"/>
              <a:gd name="connsiteY791" fmla="*/ 1515149 h 1934496"/>
              <a:gd name="connsiteX792" fmla="*/ 5884964 w 9922465"/>
              <a:gd name="connsiteY792" fmla="*/ 1570340 h 1934496"/>
              <a:gd name="connsiteX793" fmla="*/ 5829772 w 9922465"/>
              <a:gd name="connsiteY793" fmla="*/ 1515149 h 1934496"/>
              <a:gd name="connsiteX794" fmla="*/ 5884964 w 9922465"/>
              <a:gd name="connsiteY794" fmla="*/ 1459958 h 1934496"/>
              <a:gd name="connsiteX795" fmla="*/ 5754668 w 9922465"/>
              <a:gd name="connsiteY795" fmla="*/ 1459958 h 1934496"/>
              <a:gd name="connsiteX796" fmla="*/ 5809860 w 9922465"/>
              <a:gd name="connsiteY796" fmla="*/ 1515149 h 1934496"/>
              <a:gd name="connsiteX797" fmla="*/ 5754668 w 9922465"/>
              <a:gd name="connsiteY797" fmla="*/ 1570340 h 1934496"/>
              <a:gd name="connsiteX798" fmla="*/ 5699476 w 9922465"/>
              <a:gd name="connsiteY798" fmla="*/ 1515149 h 1934496"/>
              <a:gd name="connsiteX799" fmla="*/ 5754668 w 9922465"/>
              <a:gd name="connsiteY799" fmla="*/ 1459958 h 1934496"/>
              <a:gd name="connsiteX800" fmla="*/ 5621034 w 9922465"/>
              <a:gd name="connsiteY800" fmla="*/ 1459958 h 1934496"/>
              <a:gd name="connsiteX801" fmla="*/ 5676226 w 9922465"/>
              <a:gd name="connsiteY801" fmla="*/ 1515149 h 1934496"/>
              <a:gd name="connsiteX802" fmla="*/ 5621034 w 9922465"/>
              <a:gd name="connsiteY802" fmla="*/ 1570340 h 1934496"/>
              <a:gd name="connsiteX803" fmla="*/ 5565842 w 9922465"/>
              <a:gd name="connsiteY803" fmla="*/ 1515149 h 1934496"/>
              <a:gd name="connsiteX804" fmla="*/ 5621034 w 9922465"/>
              <a:gd name="connsiteY804" fmla="*/ 1459958 h 1934496"/>
              <a:gd name="connsiteX805" fmla="*/ 5487399 w 9922465"/>
              <a:gd name="connsiteY805" fmla="*/ 1459958 h 1934496"/>
              <a:gd name="connsiteX806" fmla="*/ 5542591 w 9922465"/>
              <a:gd name="connsiteY806" fmla="*/ 1515149 h 1934496"/>
              <a:gd name="connsiteX807" fmla="*/ 5487399 w 9922465"/>
              <a:gd name="connsiteY807" fmla="*/ 1570340 h 1934496"/>
              <a:gd name="connsiteX808" fmla="*/ 5432207 w 9922465"/>
              <a:gd name="connsiteY808" fmla="*/ 1515149 h 1934496"/>
              <a:gd name="connsiteX809" fmla="*/ 5487399 w 9922465"/>
              <a:gd name="connsiteY809" fmla="*/ 1459958 h 1934496"/>
              <a:gd name="connsiteX810" fmla="*/ 5357106 w 9922465"/>
              <a:gd name="connsiteY810" fmla="*/ 1459958 h 1934496"/>
              <a:gd name="connsiteX811" fmla="*/ 5412298 w 9922465"/>
              <a:gd name="connsiteY811" fmla="*/ 1515149 h 1934496"/>
              <a:gd name="connsiteX812" fmla="*/ 5357106 w 9922465"/>
              <a:gd name="connsiteY812" fmla="*/ 1570340 h 1934496"/>
              <a:gd name="connsiteX813" fmla="*/ 5301914 w 9922465"/>
              <a:gd name="connsiteY813" fmla="*/ 1515149 h 1934496"/>
              <a:gd name="connsiteX814" fmla="*/ 5357106 w 9922465"/>
              <a:gd name="connsiteY814" fmla="*/ 1459958 h 1934496"/>
              <a:gd name="connsiteX815" fmla="*/ 5223473 w 9922465"/>
              <a:gd name="connsiteY815" fmla="*/ 1459958 h 1934496"/>
              <a:gd name="connsiteX816" fmla="*/ 5278665 w 9922465"/>
              <a:gd name="connsiteY816" fmla="*/ 1515149 h 1934496"/>
              <a:gd name="connsiteX817" fmla="*/ 5223473 w 9922465"/>
              <a:gd name="connsiteY817" fmla="*/ 1570340 h 1934496"/>
              <a:gd name="connsiteX818" fmla="*/ 5168281 w 9922465"/>
              <a:gd name="connsiteY818" fmla="*/ 1515149 h 1934496"/>
              <a:gd name="connsiteX819" fmla="*/ 5223473 w 9922465"/>
              <a:gd name="connsiteY819" fmla="*/ 1459958 h 1934496"/>
              <a:gd name="connsiteX820" fmla="*/ 5093178 w 9922465"/>
              <a:gd name="connsiteY820" fmla="*/ 1459958 h 1934496"/>
              <a:gd name="connsiteX821" fmla="*/ 5148370 w 9922465"/>
              <a:gd name="connsiteY821" fmla="*/ 1515149 h 1934496"/>
              <a:gd name="connsiteX822" fmla="*/ 5093178 w 9922465"/>
              <a:gd name="connsiteY822" fmla="*/ 1570340 h 1934496"/>
              <a:gd name="connsiteX823" fmla="*/ 5037986 w 9922465"/>
              <a:gd name="connsiteY823" fmla="*/ 1515149 h 1934496"/>
              <a:gd name="connsiteX824" fmla="*/ 5093178 w 9922465"/>
              <a:gd name="connsiteY824" fmla="*/ 1459958 h 1934496"/>
              <a:gd name="connsiteX825" fmla="*/ 4959542 w 9922465"/>
              <a:gd name="connsiteY825" fmla="*/ 1459958 h 1934496"/>
              <a:gd name="connsiteX826" fmla="*/ 5014734 w 9922465"/>
              <a:gd name="connsiteY826" fmla="*/ 1515149 h 1934496"/>
              <a:gd name="connsiteX827" fmla="*/ 4959542 w 9922465"/>
              <a:gd name="connsiteY827" fmla="*/ 1570340 h 1934496"/>
              <a:gd name="connsiteX828" fmla="*/ 4904350 w 9922465"/>
              <a:gd name="connsiteY828" fmla="*/ 1515149 h 1934496"/>
              <a:gd name="connsiteX829" fmla="*/ 4959542 w 9922465"/>
              <a:gd name="connsiteY829" fmla="*/ 1459958 h 1934496"/>
              <a:gd name="connsiteX830" fmla="*/ 4829250 w 9922465"/>
              <a:gd name="connsiteY830" fmla="*/ 1459958 h 1934496"/>
              <a:gd name="connsiteX831" fmla="*/ 4884442 w 9922465"/>
              <a:gd name="connsiteY831" fmla="*/ 1515149 h 1934496"/>
              <a:gd name="connsiteX832" fmla="*/ 4829250 w 9922465"/>
              <a:gd name="connsiteY832" fmla="*/ 1570340 h 1934496"/>
              <a:gd name="connsiteX833" fmla="*/ 4774058 w 9922465"/>
              <a:gd name="connsiteY833" fmla="*/ 1515149 h 1934496"/>
              <a:gd name="connsiteX834" fmla="*/ 4829250 w 9922465"/>
              <a:gd name="connsiteY834" fmla="*/ 1459958 h 1934496"/>
              <a:gd name="connsiteX835" fmla="*/ 4695614 w 9922465"/>
              <a:gd name="connsiteY835" fmla="*/ 1459958 h 1934496"/>
              <a:gd name="connsiteX836" fmla="*/ 4750806 w 9922465"/>
              <a:gd name="connsiteY836" fmla="*/ 1515149 h 1934496"/>
              <a:gd name="connsiteX837" fmla="*/ 4695614 w 9922465"/>
              <a:gd name="connsiteY837" fmla="*/ 1570340 h 1934496"/>
              <a:gd name="connsiteX838" fmla="*/ 4640422 w 9922465"/>
              <a:gd name="connsiteY838" fmla="*/ 1515149 h 1934496"/>
              <a:gd name="connsiteX839" fmla="*/ 4695614 w 9922465"/>
              <a:gd name="connsiteY839" fmla="*/ 1459958 h 1934496"/>
              <a:gd name="connsiteX840" fmla="*/ 4565322 w 9922465"/>
              <a:gd name="connsiteY840" fmla="*/ 1459958 h 1934496"/>
              <a:gd name="connsiteX841" fmla="*/ 4620514 w 9922465"/>
              <a:gd name="connsiteY841" fmla="*/ 1515149 h 1934496"/>
              <a:gd name="connsiteX842" fmla="*/ 4565322 w 9922465"/>
              <a:gd name="connsiteY842" fmla="*/ 1570340 h 1934496"/>
              <a:gd name="connsiteX843" fmla="*/ 4510130 w 9922465"/>
              <a:gd name="connsiteY843" fmla="*/ 1515149 h 1934496"/>
              <a:gd name="connsiteX844" fmla="*/ 4565322 w 9922465"/>
              <a:gd name="connsiteY844" fmla="*/ 1459958 h 1934496"/>
              <a:gd name="connsiteX845" fmla="*/ 4431687 w 9922465"/>
              <a:gd name="connsiteY845" fmla="*/ 1459958 h 1934496"/>
              <a:gd name="connsiteX846" fmla="*/ 4486879 w 9922465"/>
              <a:gd name="connsiteY846" fmla="*/ 1515149 h 1934496"/>
              <a:gd name="connsiteX847" fmla="*/ 4431687 w 9922465"/>
              <a:gd name="connsiteY847" fmla="*/ 1570340 h 1934496"/>
              <a:gd name="connsiteX848" fmla="*/ 4376495 w 9922465"/>
              <a:gd name="connsiteY848" fmla="*/ 1515149 h 1934496"/>
              <a:gd name="connsiteX849" fmla="*/ 4431687 w 9922465"/>
              <a:gd name="connsiteY849" fmla="*/ 1459958 h 1934496"/>
              <a:gd name="connsiteX850" fmla="*/ 3098681 w 9922465"/>
              <a:gd name="connsiteY850" fmla="*/ 1459958 h 1934496"/>
              <a:gd name="connsiteX851" fmla="*/ 3153873 w 9922465"/>
              <a:gd name="connsiteY851" fmla="*/ 1515149 h 1934496"/>
              <a:gd name="connsiteX852" fmla="*/ 3098681 w 9922465"/>
              <a:gd name="connsiteY852" fmla="*/ 1570340 h 1934496"/>
              <a:gd name="connsiteX853" fmla="*/ 3043489 w 9922465"/>
              <a:gd name="connsiteY853" fmla="*/ 1515149 h 1934496"/>
              <a:gd name="connsiteX854" fmla="*/ 3098681 w 9922465"/>
              <a:gd name="connsiteY854" fmla="*/ 1459958 h 1934496"/>
              <a:gd name="connsiteX855" fmla="*/ 2971729 w 9922465"/>
              <a:gd name="connsiteY855" fmla="*/ 1459958 h 1934496"/>
              <a:gd name="connsiteX856" fmla="*/ 3026921 w 9922465"/>
              <a:gd name="connsiteY856" fmla="*/ 1515149 h 1934496"/>
              <a:gd name="connsiteX857" fmla="*/ 2971729 w 9922465"/>
              <a:gd name="connsiteY857" fmla="*/ 1570340 h 1934496"/>
              <a:gd name="connsiteX858" fmla="*/ 2916537 w 9922465"/>
              <a:gd name="connsiteY858" fmla="*/ 1515149 h 1934496"/>
              <a:gd name="connsiteX859" fmla="*/ 2971729 w 9922465"/>
              <a:gd name="connsiteY859" fmla="*/ 1459958 h 1934496"/>
              <a:gd name="connsiteX860" fmla="*/ 2834792 w 9922465"/>
              <a:gd name="connsiteY860" fmla="*/ 1459958 h 1934496"/>
              <a:gd name="connsiteX861" fmla="*/ 2889984 w 9922465"/>
              <a:gd name="connsiteY861" fmla="*/ 1515149 h 1934496"/>
              <a:gd name="connsiteX862" fmla="*/ 2834792 w 9922465"/>
              <a:gd name="connsiteY862" fmla="*/ 1570340 h 1934496"/>
              <a:gd name="connsiteX863" fmla="*/ 2779600 w 9922465"/>
              <a:gd name="connsiteY863" fmla="*/ 1515149 h 1934496"/>
              <a:gd name="connsiteX864" fmla="*/ 2834792 w 9922465"/>
              <a:gd name="connsiteY864" fmla="*/ 1459958 h 1934496"/>
              <a:gd name="connsiteX865" fmla="*/ 2707839 w 9922465"/>
              <a:gd name="connsiteY865" fmla="*/ 1459958 h 1934496"/>
              <a:gd name="connsiteX866" fmla="*/ 2763031 w 9922465"/>
              <a:gd name="connsiteY866" fmla="*/ 1515149 h 1934496"/>
              <a:gd name="connsiteX867" fmla="*/ 2707839 w 9922465"/>
              <a:gd name="connsiteY867" fmla="*/ 1570340 h 1934496"/>
              <a:gd name="connsiteX868" fmla="*/ 2652646 w 9922465"/>
              <a:gd name="connsiteY868" fmla="*/ 1515149 h 1934496"/>
              <a:gd name="connsiteX869" fmla="*/ 2707839 w 9922465"/>
              <a:gd name="connsiteY869" fmla="*/ 1459958 h 1934496"/>
              <a:gd name="connsiteX870" fmla="*/ 2570864 w 9922465"/>
              <a:gd name="connsiteY870" fmla="*/ 1459958 h 1934496"/>
              <a:gd name="connsiteX871" fmla="*/ 2626056 w 9922465"/>
              <a:gd name="connsiteY871" fmla="*/ 1515149 h 1934496"/>
              <a:gd name="connsiteX872" fmla="*/ 2570864 w 9922465"/>
              <a:gd name="connsiteY872" fmla="*/ 1570340 h 1934496"/>
              <a:gd name="connsiteX873" fmla="*/ 2515671 w 9922465"/>
              <a:gd name="connsiteY873" fmla="*/ 1515149 h 1934496"/>
              <a:gd name="connsiteX874" fmla="*/ 2570864 w 9922465"/>
              <a:gd name="connsiteY874" fmla="*/ 1459958 h 1934496"/>
              <a:gd name="connsiteX875" fmla="*/ 2437228 w 9922465"/>
              <a:gd name="connsiteY875" fmla="*/ 1459958 h 1934496"/>
              <a:gd name="connsiteX876" fmla="*/ 2492419 w 9922465"/>
              <a:gd name="connsiteY876" fmla="*/ 1515149 h 1934496"/>
              <a:gd name="connsiteX877" fmla="*/ 2437228 w 9922465"/>
              <a:gd name="connsiteY877" fmla="*/ 1570340 h 1934496"/>
              <a:gd name="connsiteX878" fmla="*/ 2382037 w 9922465"/>
              <a:gd name="connsiteY878" fmla="*/ 1515149 h 1934496"/>
              <a:gd name="connsiteX879" fmla="*/ 2437228 w 9922465"/>
              <a:gd name="connsiteY879" fmla="*/ 1459958 h 1934496"/>
              <a:gd name="connsiteX880" fmla="*/ 2303596 w 9922465"/>
              <a:gd name="connsiteY880" fmla="*/ 1459958 h 1934496"/>
              <a:gd name="connsiteX881" fmla="*/ 2358787 w 9922465"/>
              <a:gd name="connsiteY881" fmla="*/ 1515149 h 1934496"/>
              <a:gd name="connsiteX882" fmla="*/ 2303596 w 9922465"/>
              <a:gd name="connsiteY882" fmla="*/ 1570340 h 1934496"/>
              <a:gd name="connsiteX883" fmla="*/ 2248404 w 9922465"/>
              <a:gd name="connsiteY883" fmla="*/ 1515149 h 1934496"/>
              <a:gd name="connsiteX884" fmla="*/ 2303596 w 9922465"/>
              <a:gd name="connsiteY884" fmla="*/ 1459958 h 1934496"/>
              <a:gd name="connsiteX885" fmla="*/ 2173305 w 9922465"/>
              <a:gd name="connsiteY885" fmla="*/ 1459958 h 1934496"/>
              <a:gd name="connsiteX886" fmla="*/ 2228497 w 9922465"/>
              <a:gd name="connsiteY886" fmla="*/ 1515149 h 1934496"/>
              <a:gd name="connsiteX887" fmla="*/ 2173305 w 9922465"/>
              <a:gd name="connsiteY887" fmla="*/ 1570340 h 1934496"/>
              <a:gd name="connsiteX888" fmla="*/ 2118111 w 9922465"/>
              <a:gd name="connsiteY888" fmla="*/ 1515149 h 1934496"/>
              <a:gd name="connsiteX889" fmla="*/ 2173305 w 9922465"/>
              <a:gd name="connsiteY889" fmla="*/ 1459958 h 1934496"/>
              <a:gd name="connsiteX890" fmla="*/ 2039668 w 9922465"/>
              <a:gd name="connsiteY890" fmla="*/ 1459958 h 1934496"/>
              <a:gd name="connsiteX891" fmla="*/ 2094860 w 9922465"/>
              <a:gd name="connsiteY891" fmla="*/ 1515149 h 1934496"/>
              <a:gd name="connsiteX892" fmla="*/ 2039668 w 9922465"/>
              <a:gd name="connsiteY892" fmla="*/ 1570340 h 1934496"/>
              <a:gd name="connsiteX893" fmla="*/ 1984475 w 9922465"/>
              <a:gd name="connsiteY893" fmla="*/ 1515149 h 1934496"/>
              <a:gd name="connsiteX894" fmla="*/ 2039668 w 9922465"/>
              <a:gd name="connsiteY894" fmla="*/ 1459958 h 1934496"/>
              <a:gd name="connsiteX895" fmla="*/ 1909371 w 9922465"/>
              <a:gd name="connsiteY895" fmla="*/ 1459958 h 1934496"/>
              <a:gd name="connsiteX896" fmla="*/ 1964564 w 9922465"/>
              <a:gd name="connsiteY896" fmla="*/ 1515149 h 1934496"/>
              <a:gd name="connsiteX897" fmla="*/ 1909371 w 9922465"/>
              <a:gd name="connsiteY897" fmla="*/ 1570340 h 1934496"/>
              <a:gd name="connsiteX898" fmla="*/ 1854178 w 9922465"/>
              <a:gd name="connsiteY898" fmla="*/ 1515149 h 1934496"/>
              <a:gd name="connsiteX899" fmla="*/ 1909371 w 9922465"/>
              <a:gd name="connsiteY899" fmla="*/ 1459958 h 1934496"/>
              <a:gd name="connsiteX900" fmla="*/ 1779076 w 9922465"/>
              <a:gd name="connsiteY900" fmla="*/ 1459958 h 1934496"/>
              <a:gd name="connsiteX901" fmla="*/ 1834269 w 9922465"/>
              <a:gd name="connsiteY901" fmla="*/ 1515149 h 1934496"/>
              <a:gd name="connsiteX902" fmla="*/ 1779076 w 9922465"/>
              <a:gd name="connsiteY902" fmla="*/ 1570340 h 1934496"/>
              <a:gd name="connsiteX903" fmla="*/ 1723884 w 9922465"/>
              <a:gd name="connsiteY903" fmla="*/ 1515149 h 1934496"/>
              <a:gd name="connsiteX904" fmla="*/ 1779076 w 9922465"/>
              <a:gd name="connsiteY904" fmla="*/ 1459958 h 1934496"/>
              <a:gd name="connsiteX905" fmla="*/ 1645440 w 9922465"/>
              <a:gd name="connsiteY905" fmla="*/ 1459958 h 1934496"/>
              <a:gd name="connsiteX906" fmla="*/ 1700637 w 9922465"/>
              <a:gd name="connsiteY906" fmla="*/ 1515149 h 1934496"/>
              <a:gd name="connsiteX907" fmla="*/ 1645440 w 9922465"/>
              <a:gd name="connsiteY907" fmla="*/ 1570340 h 1934496"/>
              <a:gd name="connsiteX908" fmla="*/ 1590248 w 9922465"/>
              <a:gd name="connsiteY908" fmla="*/ 1515149 h 1934496"/>
              <a:gd name="connsiteX909" fmla="*/ 1645440 w 9922465"/>
              <a:gd name="connsiteY909" fmla="*/ 1459958 h 1934496"/>
              <a:gd name="connsiteX910" fmla="*/ 1515149 w 9922465"/>
              <a:gd name="connsiteY910" fmla="*/ 1459958 h 1934496"/>
              <a:gd name="connsiteX911" fmla="*/ 1570338 w 9922465"/>
              <a:gd name="connsiteY911" fmla="*/ 1515149 h 1934496"/>
              <a:gd name="connsiteX912" fmla="*/ 1515149 w 9922465"/>
              <a:gd name="connsiteY912" fmla="*/ 1570340 h 1934496"/>
              <a:gd name="connsiteX913" fmla="*/ 1459956 w 9922465"/>
              <a:gd name="connsiteY913" fmla="*/ 1515149 h 1934496"/>
              <a:gd name="connsiteX914" fmla="*/ 1515149 w 9922465"/>
              <a:gd name="connsiteY914" fmla="*/ 1459958 h 1934496"/>
              <a:gd name="connsiteX915" fmla="*/ 1381511 w 9922465"/>
              <a:gd name="connsiteY915" fmla="*/ 1459958 h 1934496"/>
              <a:gd name="connsiteX916" fmla="*/ 1436705 w 9922465"/>
              <a:gd name="connsiteY916" fmla="*/ 1515149 h 1934496"/>
              <a:gd name="connsiteX917" fmla="*/ 1381511 w 9922465"/>
              <a:gd name="connsiteY917" fmla="*/ 1570340 h 1934496"/>
              <a:gd name="connsiteX918" fmla="*/ 1326322 w 9922465"/>
              <a:gd name="connsiteY918" fmla="*/ 1515149 h 1934496"/>
              <a:gd name="connsiteX919" fmla="*/ 1381511 w 9922465"/>
              <a:gd name="connsiteY919" fmla="*/ 1459958 h 1934496"/>
              <a:gd name="connsiteX920" fmla="*/ 1251220 w 9922465"/>
              <a:gd name="connsiteY920" fmla="*/ 1459958 h 1934496"/>
              <a:gd name="connsiteX921" fmla="*/ 1306413 w 9922465"/>
              <a:gd name="connsiteY921" fmla="*/ 1515149 h 1934496"/>
              <a:gd name="connsiteX922" fmla="*/ 1251220 w 9922465"/>
              <a:gd name="connsiteY922" fmla="*/ 1570340 h 1934496"/>
              <a:gd name="connsiteX923" fmla="*/ 1196028 w 9922465"/>
              <a:gd name="connsiteY923" fmla="*/ 1515149 h 1934496"/>
              <a:gd name="connsiteX924" fmla="*/ 1251220 w 9922465"/>
              <a:gd name="connsiteY924" fmla="*/ 1459958 h 1934496"/>
              <a:gd name="connsiteX925" fmla="*/ 1117583 w 9922465"/>
              <a:gd name="connsiteY925" fmla="*/ 1459958 h 1934496"/>
              <a:gd name="connsiteX926" fmla="*/ 1172776 w 9922465"/>
              <a:gd name="connsiteY926" fmla="*/ 1515149 h 1934496"/>
              <a:gd name="connsiteX927" fmla="*/ 1117583 w 9922465"/>
              <a:gd name="connsiteY927" fmla="*/ 1570340 h 1934496"/>
              <a:gd name="connsiteX928" fmla="*/ 1062390 w 9922465"/>
              <a:gd name="connsiteY928" fmla="*/ 1515149 h 1934496"/>
              <a:gd name="connsiteX929" fmla="*/ 1117583 w 9922465"/>
              <a:gd name="connsiteY929" fmla="*/ 1459958 h 1934496"/>
              <a:gd name="connsiteX930" fmla="*/ 980607 w 9922465"/>
              <a:gd name="connsiteY930" fmla="*/ 1459958 h 1934496"/>
              <a:gd name="connsiteX931" fmla="*/ 1035800 w 9922465"/>
              <a:gd name="connsiteY931" fmla="*/ 1515149 h 1934496"/>
              <a:gd name="connsiteX932" fmla="*/ 980607 w 9922465"/>
              <a:gd name="connsiteY932" fmla="*/ 1570340 h 1934496"/>
              <a:gd name="connsiteX933" fmla="*/ 925415 w 9922465"/>
              <a:gd name="connsiteY933" fmla="*/ 1515149 h 1934496"/>
              <a:gd name="connsiteX934" fmla="*/ 980607 w 9922465"/>
              <a:gd name="connsiteY934" fmla="*/ 1459958 h 1934496"/>
              <a:gd name="connsiteX935" fmla="*/ 7608849 w 9922465"/>
              <a:gd name="connsiteY935" fmla="*/ 1336350 h 1934496"/>
              <a:gd name="connsiteX936" fmla="*/ 7664041 w 9922465"/>
              <a:gd name="connsiteY936" fmla="*/ 1391541 h 1934496"/>
              <a:gd name="connsiteX937" fmla="*/ 7608849 w 9922465"/>
              <a:gd name="connsiteY937" fmla="*/ 1446732 h 1934496"/>
              <a:gd name="connsiteX938" fmla="*/ 7553657 w 9922465"/>
              <a:gd name="connsiteY938" fmla="*/ 1391541 h 1934496"/>
              <a:gd name="connsiteX939" fmla="*/ 7608849 w 9922465"/>
              <a:gd name="connsiteY939" fmla="*/ 1336350 h 1934496"/>
              <a:gd name="connsiteX940" fmla="*/ 7481897 w 9922465"/>
              <a:gd name="connsiteY940" fmla="*/ 1336350 h 1934496"/>
              <a:gd name="connsiteX941" fmla="*/ 7537089 w 9922465"/>
              <a:gd name="connsiteY941" fmla="*/ 1391541 h 1934496"/>
              <a:gd name="connsiteX942" fmla="*/ 7481897 w 9922465"/>
              <a:gd name="connsiteY942" fmla="*/ 1446732 h 1934496"/>
              <a:gd name="connsiteX943" fmla="*/ 7426705 w 9922465"/>
              <a:gd name="connsiteY943" fmla="*/ 1391541 h 1934496"/>
              <a:gd name="connsiteX944" fmla="*/ 7481897 w 9922465"/>
              <a:gd name="connsiteY944" fmla="*/ 1336350 h 1934496"/>
              <a:gd name="connsiteX945" fmla="*/ 7341579 w 9922465"/>
              <a:gd name="connsiteY945" fmla="*/ 1336350 h 1934496"/>
              <a:gd name="connsiteX946" fmla="*/ 7396771 w 9922465"/>
              <a:gd name="connsiteY946" fmla="*/ 1391541 h 1934496"/>
              <a:gd name="connsiteX947" fmla="*/ 7341579 w 9922465"/>
              <a:gd name="connsiteY947" fmla="*/ 1446732 h 1934496"/>
              <a:gd name="connsiteX948" fmla="*/ 7286387 w 9922465"/>
              <a:gd name="connsiteY948" fmla="*/ 1391541 h 1934496"/>
              <a:gd name="connsiteX949" fmla="*/ 7341579 w 9922465"/>
              <a:gd name="connsiteY949" fmla="*/ 1336350 h 1934496"/>
              <a:gd name="connsiteX950" fmla="*/ 7211286 w 9922465"/>
              <a:gd name="connsiteY950" fmla="*/ 1336350 h 1934496"/>
              <a:gd name="connsiteX951" fmla="*/ 7266478 w 9922465"/>
              <a:gd name="connsiteY951" fmla="*/ 1391541 h 1934496"/>
              <a:gd name="connsiteX952" fmla="*/ 7211286 w 9922465"/>
              <a:gd name="connsiteY952" fmla="*/ 1446732 h 1934496"/>
              <a:gd name="connsiteX953" fmla="*/ 7156094 w 9922465"/>
              <a:gd name="connsiteY953" fmla="*/ 1391541 h 1934496"/>
              <a:gd name="connsiteX954" fmla="*/ 7211286 w 9922465"/>
              <a:gd name="connsiteY954" fmla="*/ 1336350 h 1934496"/>
              <a:gd name="connsiteX955" fmla="*/ 7080993 w 9922465"/>
              <a:gd name="connsiteY955" fmla="*/ 1336350 h 1934496"/>
              <a:gd name="connsiteX956" fmla="*/ 7136185 w 9922465"/>
              <a:gd name="connsiteY956" fmla="*/ 1391541 h 1934496"/>
              <a:gd name="connsiteX957" fmla="*/ 7080993 w 9922465"/>
              <a:gd name="connsiteY957" fmla="*/ 1446732 h 1934496"/>
              <a:gd name="connsiteX958" fmla="*/ 7025801 w 9922465"/>
              <a:gd name="connsiteY958" fmla="*/ 1391541 h 1934496"/>
              <a:gd name="connsiteX959" fmla="*/ 7080993 w 9922465"/>
              <a:gd name="connsiteY959" fmla="*/ 1336350 h 1934496"/>
              <a:gd name="connsiteX960" fmla="*/ 6947357 w 9922465"/>
              <a:gd name="connsiteY960" fmla="*/ 1336350 h 1934496"/>
              <a:gd name="connsiteX961" fmla="*/ 7002549 w 9922465"/>
              <a:gd name="connsiteY961" fmla="*/ 1391541 h 1934496"/>
              <a:gd name="connsiteX962" fmla="*/ 6947357 w 9922465"/>
              <a:gd name="connsiteY962" fmla="*/ 1446732 h 1934496"/>
              <a:gd name="connsiteX963" fmla="*/ 6892165 w 9922465"/>
              <a:gd name="connsiteY963" fmla="*/ 1391541 h 1934496"/>
              <a:gd name="connsiteX964" fmla="*/ 6947357 w 9922465"/>
              <a:gd name="connsiteY964" fmla="*/ 1336350 h 1934496"/>
              <a:gd name="connsiteX965" fmla="*/ 6817064 w 9922465"/>
              <a:gd name="connsiteY965" fmla="*/ 1336350 h 1934496"/>
              <a:gd name="connsiteX966" fmla="*/ 6872256 w 9922465"/>
              <a:gd name="connsiteY966" fmla="*/ 1391541 h 1934496"/>
              <a:gd name="connsiteX967" fmla="*/ 6817064 w 9922465"/>
              <a:gd name="connsiteY967" fmla="*/ 1446732 h 1934496"/>
              <a:gd name="connsiteX968" fmla="*/ 6761872 w 9922465"/>
              <a:gd name="connsiteY968" fmla="*/ 1391541 h 1934496"/>
              <a:gd name="connsiteX969" fmla="*/ 6817064 w 9922465"/>
              <a:gd name="connsiteY969" fmla="*/ 1336350 h 1934496"/>
              <a:gd name="connsiteX970" fmla="*/ 6683431 w 9922465"/>
              <a:gd name="connsiteY970" fmla="*/ 1336350 h 1934496"/>
              <a:gd name="connsiteX971" fmla="*/ 6738623 w 9922465"/>
              <a:gd name="connsiteY971" fmla="*/ 1391541 h 1934496"/>
              <a:gd name="connsiteX972" fmla="*/ 6683431 w 9922465"/>
              <a:gd name="connsiteY972" fmla="*/ 1446732 h 1934496"/>
              <a:gd name="connsiteX973" fmla="*/ 6628239 w 9922465"/>
              <a:gd name="connsiteY973" fmla="*/ 1391541 h 1934496"/>
              <a:gd name="connsiteX974" fmla="*/ 6683431 w 9922465"/>
              <a:gd name="connsiteY974" fmla="*/ 1336350 h 1934496"/>
              <a:gd name="connsiteX975" fmla="*/ 6553137 w 9922465"/>
              <a:gd name="connsiteY975" fmla="*/ 1336350 h 1934496"/>
              <a:gd name="connsiteX976" fmla="*/ 6608329 w 9922465"/>
              <a:gd name="connsiteY976" fmla="*/ 1391541 h 1934496"/>
              <a:gd name="connsiteX977" fmla="*/ 6553137 w 9922465"/>
              <a:gd name="connsiteY977" fmla="*/ 1446732 h 1934496"/>
              <a:gd name="connsiteX978" fmla="*/ 6497945 w 9922465"/>
              <a:gd name="connsiteY978" fmla="*/ 1391541 h 1934496"/>
              <a:gd name="connsiteX979" fmla="*/ 6553137 w 9922465"/>
              <a:gd name="connsiteY979" fmla="*/ 1336350 h 1934496"/>
              <a:gd name="connsiteX980" fmla="*/ 6419502 w 9922465"/>
              <a:gd name="connsiteY980" fmla="*/ 1336350 h 1934496"/>
              <a:gd name="connsiteX981" fmla="*/ 6474694 w 9922465"/>
              <a:gd name="connsiteY981" fmla="*/ 1391541 h 1934496"/>
              <a:gd name="connsiteX982" fmla="*/ 6419502 w 9922465"/>
              <a:gd name="connsiteY982" fmla="*/ 1446732 h 1934496"/>
              <a:gd name="connsiteX983" fmla="*/ 6364310 w 9922465"/>
              <a:gd name="connsiteY983" fmla="*/ 1391541 h 1934496"/>
              <a:gd name="connsiteX984" fmla="*/ 6419502 w 9922465"/>
              <a:gd name="connsiteY984" fmla="*/ 1336350 h 1934496"/>
              <a:gd name="connsiteX985" fmla="*/ 6289207 w 9922465"/>
              <a:gd name="connsiteY985" fmla="*/ 1336350 h 1934496"/>
              <a:gd name="connsiteX986" fmla="*/ 6344399 w 9922465"/>
              <a:gd name="connsiteY986" fmla="*/ 1391541 h 1934496"/>
              <a:gd name="connsiteX987" fmla="*/ 6289207 w 9922465"/>
              <a:gd name="connsiteY987" fmla="*/ 1446732 h 1934496"/>
              <a:gd name="connsiteX988" fmla="*/ 6234015 w 9922465"/>
              <a:gd name="connsiteY988" fmla="*/ 1391541 h 1934496"/>
              <a:gd name="connsiteX989" fmla="*/ 6289207 w 9922465"/>
              <a:gd name="connsiteY989" fmla="*/ 1336350 h 1934496"/>
              <a:gd name="connsiteX990" fmla="*/ 6155573 w 9922465"/>
              <a:gd name="connsiteY990" fmla="*/ 1336350 h 1934496"/>
              <a:gd name="connsiteX991" fmla="*/ 6210765 w 9922465"/>
              <a:gd name="connsiteY991" fmla="*/ 1391541 h 1934496"/>
              <a:gd name="connsiteX992" fmla="*/ 6155573 w 9922465"/>
              <a:gd name="connsiteY992" fmla="*/ 1446732 h 1934496"/>
              <a:gd name="connsiteX993" fmla="*/ 6100381 w 9922465"/>
              <a:gd name="connsiteY993" fmla="*/ 1391541 h 1934496"/>
              <a:gd name="connsiteX994" fmla="*/ 6155573 w 9922465"/>
              <a:gd name="connsiteY994" fmla="*/ 1336350 h 1934496"/>
              <a:gd name="connsiteX995" fmla="*/ 6021939 w 9922465"/>
              <a:gd name="connsiteY995" fmla="*/ 1336350 h 1934496"/>
              <a:gd name="connsiteX996" fmla="*/ 6077131 w 9922465"/>
              <a:gd name="connsiteY996" fmla="*/ 1391541 h 1934496"/>
              <a:gd name="connsiteX997" fmla="*/ 6021939 w 9922465"/>
              <a:gd name="connsiteY997" fmla="*/ 1446732 h 1934496"/>
              <a:gd name="connsiteX998" fmla="*/ 5966747 w 9922465"/>
              <a:gd name="connsiteY998" fmla="*/ 1391541 h 1934496"/>
              <a:gd name="connsiteX999" fmla="*/ 6021939 w 9922465"/>
              <a:gd name="connsiteY999" fmla="*/ 1336350 h 1934496"/>
              <a:gd name="connsiteX1000" fmla="*/ 5884964 w 9922465"/>
              <a:gd name="connsiteY1000" fmla="*/ 1336350 h 1934496"/>
              <a:gd name="connsiteX1001" fmla="*/ 5940156 w 9922465"/>
              <a:gd name="connsiteY1001" fmla="*/ 1391541 h 1934496"/>
              <a:gd name="connsiteX1002" fmla="*/ 5884964 w 9922465"/>
              <a:gd name="connsiteY1002" fmla="*/ 1446732 h 1934496"/>
              <a:gd name="connsiteX1003" fmla="*/ 5829772 w 9922465"/>
              <a:gd name="connsiteY1003" fmla="*/ 1391541 h 1934496"/>
              <a:gd name="connsiteX1004" fmla="*/ 5884964 w 9922465"/>
              <a:gd name="connsiteY1004" fmla="*/ 1336350 h 1934496"/>
              <a:gd name="connsiteX1005" fmla="*/ 5754668 w 9922465"/>
              <a:gd name="connsiteY1005" fmla="*/ 1336350 h 1934496"/>
              <a:gd name="connsiteX1006" fmla="*/ 5809860 w 9922465"/>
              <a:gd name="connsiteY1006" fmla="*/ 1391541 h 1934496"/>
              <a:gd name="connsiteX1007" fmla="*/ 5754668 w 9922465"/>
              <a:gd name="connsiteY1007" fmla="*/ 1446732 h 1934496"/>
              <a:gd name="connsiteX1008" fmla="*/ 5699476 w 9922465"/>
              <a:gd name="connsiteY1008" fmla="*/ 1391541 h 1934496"/>
              <a:gd name="connsiteX1009" fmla="*/ 5754668 w 9922465"/>
              <a:gd name="connsiteY1009" fmla="*/ 1336350 h 1934496"/>
              <a:gd name="connsiteX1010" fmla="*/ 5621035 w 9922465"/>
              <a:gd name="connsiteY1010" fmla="*/ 1336350 h 1934496"/>
              <a:gd name="connsiteX1011" fmla="*/ 5676227 w 9922465"/>
              <a:gd name="connsiteY1011" fmla="*/ 1391541 h 1934496"/>
              <a:gd name="connsiteX1012" fmla="*/ 5621035 w 9922465"/>
              <a:gd name="connsiteY1012" fmla="*/ 1446732 h 1934496"/>
              <a:gd name="connsiteX1013" fmla="*/ 5565843 w 9922465"/>
              <a:gd name="connsiteY1013" fmla="*/ 1391541 h 1934496"/>
              <a:gd name="connsiteX1014" fmla="*/ 5621035 w 9922465"/>
              <a:gd name="connsiteY1014" fmla="*/ 1336350 h 1934496"/>
              <a:gd name="connsiteX1015" fmla="*/ 5487399 w 9922465"/>
              <a:gd name="connsiteY1015" fmla="*/ 1336350 h 1934496"/>
              <a:gd name="connsiteX1016" fmla="*/ 5542591 w 9922465"/>
              <a:gd name="connsiteY1016" fmla="*/ 1391541 h 1934496"/>
              <a:gd name="connsiteX1017" fmla="*/ 5487399 w 9922465"/>
              <a:gd name="connsiteY1017" fmla="*/ 1446732 h 1934496"/>
              <a:gd name="connsiteX1018" fmla="*/ 5432207 w 9922465"/>
              <a:gd name="connsiteY1018" fmla="*/ 1391541 h 1934496"/>
              <a:gd name="connsiteX1019" fmla="*/ 5487399 w 9922465"/>
              <a:gd name="connsiteY1019" fmla="*/ 1336350 h 1934496"/>
              <a:gd name="connsiteX1020" fmla="*/ 5357106 w 9922465"/>
              <a:gd name="connsiteY1020" fmla="*/ 1336350 h 1934496"/>
              <a:gd name="connsiteX1021" fmla="*/ 5412298 w 9922465"/>
              <a:gd name="connsiteY1021" fmla="*/ 1391541 h 1934496"/>
              <a:gd name="connsiteX1022" fmla="*/ 5357106 w 9922465"/>
              <a:gd name="connsiteY1022" fmla="*/ 1446732 h 1934496"/>
              <a:gd name="connsiteX1023" fmla="*/ 5301914 w 9922465"/>
              <a:gd name="connsiteY1023" fmla="*/ 1391541 h 1934496"/>
              <a:gd name="connsiteX1024" fmla="*/ 5357106 w 9922465"/>
              <a:gd name="connsiteY1024" fmla="*/ 1336350 h 1934496"/>
              <a:gd name="connsiteX1025" fmla="*/ 4959543 w 9922465"/>
              <a:gd name="connsiteY1025" fmla="*/ 1336350 h 1934496"/>
              <a:gd name="connsiteX1026" fmla="*/ 5014735 w 9922465"/>
              <a:gd name="connsiteY1026" fmla="*/ 1391541 h 1934496"/>
              <a:gd name="connsiteX1027" fmla="*/ 4959543 w 9922465"/>
              <a:gd name="connsiteY1027" fmla="*/ 1446732 h 1934496"/>
              <a:gd name="connsiteX1028" fmla="*/ 4904351 w 9922465"/>
              <a:gd name="connsiteY1028" fmla="*/ 1391541 h 1934496"/>
              <a:gd name="connsiteX1029" fmla="*/ 4959543 w 9922465"/>
              <a:gd name="connsiteY1029" fmla="*/ 1336350 h 1934496"/>
              <a:gd name="connsiteX1030" fmla="*/ 4565322 w 9922465"/>
              <a:gd name="connsiteY1030" fmla="*/ 1336350 h 1934496"/>
              <a:gd name="connsiteX1031" fmla="*/ 4620514 w 9922465"/>
              <a:gd name="connsiteY1031" fmla="*/ 1391541 h 1934496"/>
              <a:gd name="connsiteX1032" fmla="*/ 4565322 w 9922465"/>
              <a:gd name="connsiteY1032" fmla="*/ 1446732 h 1934496"/>
              <a:gd name="connsiteX1033" fmla="*/ 4510130 w 9922465"/>
              <a:gd name="connsiteY1033" fmla="*/ 1391541 h 1934496"/>
              <a:gd name="connsiteX1034" fmla="*/ 4565322 w 9922465"/>
              <a:gd name="connsiteY1034" fmla="*/ 1336350 h 1934496"/>
              <a:gd name="connsiteX1035" fmla="*/ 2971729 w 9922465"/>
              <a:gd name="connsiteY1035" fmla="*/ 1336350 h 1934496"/>
              <a:gd name="connsiteX1036" fmla="*/ 3026921 w 9922465"/>
              <a:gd name="connsiteY1036" fmla="*/ 1391541 h 1934496"/>
              <a:gd name="connsiteX1037" fmla="*/ 2971729 w 9922465"/>
              <a:gd name="connsiteY1037" fmla="*/ 1446732 h 1934496"/>
              <a:gd name="connsiteX1038" fmla="*/ 2916537 w 9922465"/>
              <a:gd name="connsiteY1038" fmla="*/ 1391541 h 1934496"/>
              <a:gd name="connsiteX1039" fmla="*/ 2971729 w 9922465"/>
              <a:gd name="connsiteY1039" fmla="*/ 1336350 h 1934496"/>
              <a:gd name="connsiteX1040" fmla="*/ 2834801 w 9922465"/>
              <a:gd name="connsiteY1040" fmla="*/ 1336350 h 1934496"/>
              <a:gd name="connsiteX1041" fmla="*/ 2889994 w 9922465"/>
              <a:gd name="connsiteY1041" fmla="*/ 1391541 h 1934496"/>
              <a:gd name="connsiteX1042" fmla="*/ 2834801 w 9922465"/>
              <a:gd name="connsiteY1042" fmla="*/ 1446732 h 1934496"/>
              <a:gd name="connsiteX1043" fmla="*/ 2779610 w 9922465"/>
              <a:gd name="connsiteY1043" fmla="*/ 1391541 h 1934496"/>
              <a:gd name="connsiteX1044" fmla="*/ 2834801 w 9922465"/>
              <a:gd name="connsiteY1044" fmla="*/ 1336350 h 1934496"/>
              <a:gd name="connsiteX1045" fmla="*/ 2707848 w 9922465"/>
              <a:gd name="connsiteY1045" fmla="*/ 1336350 h 1934496"/>
              <a:gd name="connsiteX1046" fmla="*/ 2763042 w 9922465"/>
              <a:gd name="connsiteY1046" fmla="*/ 1391541 h 1934496"/>
              <a:gd name="connsiteX1047" fmla="*/ 2707848 w 9922465"/>
              <a:gd name="connsiteY1047" fmla="*/ 1446732 h 1934496"/>
              <a:gd name="connsiteX1048" fmla="*/ 2652656 w 9922465"/>
              <a:gd name="connsiteY1048" fmla="*/ 1391541 h 1934496"/>
              <a:gd name="connsiteX1049" fmla="*/ 2707848 w 9922465"/>
              <a:gd name="connsiteY1049" fmla="*/ 1336350 h 1934496"/>
              <a:gd name="connsiteX1050" fmla="*/ 2570875 w 9922465"/>
              <a:gd name="connsiteY1050" fmla="*/ 1336350 h 1934496"/>
              <a:gd name="connsiteX1051" fmla="*/ 2626067 w 9922465"/>
              <a:gd name="connsiteY1051" fmla="*/ 1391541 h 1934496"/>
              <a:gd name="connsiteX1052" fmla="*/ 2570875 w 9922465"/>
              <a:gd name="connsiteY1052" fmla="*/ 1446732 h 1934496"/>
              <a:gd name="connsiteX1053" fmla="*/ 2515683 w 9922465"/>
              <a:gd name="connsiteY1053" fmla="*/ 1391541 h 1934496"/>
              <a:gd name="connsiteX1054" fmla="*/ 2570875 w 9922465"/>
              <a:gd name="connsiteY1054" fmla="*/ 1336350 h 1934496"/>
              <a:gd name="connsiteX1055" fmla="*/ 2173314 w 9922465"/>
              <a:gd name="connsiteY1055" fmla="*/ 1336350 h 1934496"/>
              <a:gd name="connsiteX1056" fmla="*/ 2228507 w 9922465"/>
              <a:gd name="connsiteY1056" fmla="*/ 1391541 h 1934496"/>
              <a:gd name="connsiteX1057" fmla="*/ 2173314 w 9922465"/>
              <a:gd name="connsiteY1057" fmla="*/ 1446732 h 1934496"/>
              <a:gd name="connsiteX1058" fmla="*/ 2118122 w 9922465"/>
              <a:gd name="connsiteY1058" fmla="*/ 1391541 h 1934496"/>
              <a:gd name="connsiteX1059" fmla="*/ 2173314 w 9922465"/>
              <a:gd name="connsiteY1059" fmla="*/ 1336350 h 1934496"/>
              <a:gd name="connsiteX1060" fmla="*/ 2039678 w 9922465"/>
              <a:gd name="connsiteY1060" fmla="*/ 1336350 h 1934496"/>
              <a:gd name="connsiteX1061" fmla="*/ 2094870 w 9922465"/>
              <a:gd name="connsiteY1061" fmla="*/ 1391541 h 1934496"/>
              <a:gd name="connsiteX1062" fmla="*/ 2039678 w 9922465"/>
              <a:gd name="connsiteY1062" fmla="*/ 1446732 h 1934496"/>
              <a:gd name="connsiteX1063" fmla="*/ 1984484 w 9922465"/>
              <a:gd name="connsiteY1063" fmla="*/ 1391541 h 1934496"/>
              <a:gd name="connsiteX1064" fmla="*/ 2039678 w 9922465"/>
              <a:gd name="connsiteY1064" fmla="*/ 1336350 h 1934496"/>
              <a:gd name="connsiteX1065" fmla="*/ 1909381 w 9922465"/>
              <a:gd name="connsiteY1065" fmla="*/ 1336350 h 1934496"/>
              <a:gd name="connsiteX1066" fmla="*/ 1964575 w 9922465"/>
              <a:gd name="connsiteY1066" fmla="*/ 1391541 h 1934496"/>
              <a:gd name="connsiteX1067" fmla="*/ 1909381 w 9922465"/>
              <a:gd name="connsiteY1067" fmla="*/ 1446732 h 1934496"/>
              <a:gd name="connsiteX1068" fmla="*/ 1854188 w 9922465"/>
              <a:gd name="connsiteY1068" fmla="*/ 1391541 h 1934496"/>
              <a:gd name="connsiteX1069" fmla="*/ 1909381 w 9922465"/>
              <a:gd name="connsiteY1069" fmla="*/ 1336350 h 1934496"/>
              <a:gd name="connsiteX1070" fmla="*/ 1779086 w 9922465"/>
              <a:gd name="connsiteY1070" fmla="*/ 1336350 h 1934496"/>
              <a:gd name="connsiteX1071" fmla="*/ 1834278 w 9922465"/>
              <a:gd name="connsiteY1071" fmla="*/ 1391541 h 1934496"/>
              <a:gd name="connsiteX1072" fmla="*/ 1779086 w 9922465"/>
              <a:gd name="connsiteY1072" fmla="*/ 1446732 h 1934496"/>
              <a:gd name="connsiteX1073" fmla="*/ 1723892 w 9922465"/>
              <a:gd name="connsiteY1073" fmla="*/ 1391541 h 1934496"/>
              <a:gd name="connsiteX1074" fmla="*/ 1779086 w 9922465"/>
              <a:gd name="connsiteY1074" fmla="*/ 1336350 h 1934496"/>
              <a:gd name="connsiteX1075" fmla="*/ 1645448 w 9922465"/>
              <a:gd name="connsiteY1075" fmla="*/ 1336350 h 1934496"/>
              <a:gd name="connsiteX1076" fmla="*/ 1700644 w 9922465"/>
              <a:gd name="connsiteY1076" fmla="*/ 1391541 h 1934496"/>
              <a:gd name="connsiteX1077" fmla="*/ 1645448 w 9922465"/>
              <a:gd name="connsiteY1077" fmla="*/ 1446732 h 1934496"/>
              <a:gd name="connsiteX1078" fmla="*/ 1590256 w 9922465"/>
              <a:gd name="connsiteY1078" fmla="*/ 1391541 h 1934496"/>
              <a:gd name="connsiteX1079" fmla="*/ 1645448 w 9922465"/>
              <a:gd name="connsiteY1079" fmla="*/ 1336350 h 1934496"/>
              <a:gd name="connsiteX1080" fmla="*/ 1515160 w 9922465"/>
              <a:gd name="connsiteY1080" fmla="*/ 1336350 h 1934496"/>
              <a:gd name="connsiteX1081" fmla="*/ 1570346 w 9922465"/>
              <a:gd name="connsiteY1081" fmla="*/ 1391541 h 1934496"/>
              <a:gd name="connsiteX1082" fmla="*/ 1515160 w 9922465"/>
              <a:gd name="connsiteY1082" fmla="*/ 1446732 h 1934496"/>
              <a:gd name="connsiteX1083" fmla="*/ 1459963 w 9922465"/>
              <a:gd name="connsiteY1083" fmla="*/ 1391541 h 1934496"/>
              <a:gd name="connsiteX1084" fmla="*/ 1515160 w 9922465"/>
              <a:gd name="connsiteY1084" fmla="*/ 1336350 h 1934496"/>
              <a:gd name="connsiteX1085" fmla="*/ 1381522 w 9922465"/>
              <a:gd name="connsiteY1085" fmla="*/ 1336350 h 1934496"/>
              <a:gd name="connsiteX1086" fmla="*/ 1436714 w 9922465"/>
              <a:gd name="connsiteY1086" fmla="*/ 1391541 h 1934496"/>
              <a:gd name="connsiteX1087" fmla="*/ 1381522 w 9922465"/>
              <a:gd name="connsiteY1087" fmla="*/ 1446732 h 1934496"/>
              <a:gd name="connsiteX1088" fmla="*/ 1326330 w 9922465"/>
              <a:gd name="connsiteY1088" fmla="*/ 1391541 h 1934496"/>
              <a:gd name="connsiteX1089" fmla="*/ 1381522 w 9922465"/>
              <a:gd name="connsiteY1089" fmla="*/ 1336350 h 1934496"/>
              <a:gd name="connsiteX1090" fmla="*/ 1251229 w 9922465"/>
              <a:gd name="connsiteY1090" fmla="*/ 1336350 h 1934496"/>
              <a:gd name="connsiteX1091" fmla="*/ 1306421 w 9922465"/>
              <a:gd name="connsiteY1091" fmla="*/ 1391541 h 1934496"/>
              <a:gd name="connsiteX1092" fmla="*/ 1251229 w 9922465"/>
              <a:gd name="connsiteY1092" fmla="*/ 1446732 h 1934496"/>
              <a:gd name="connsiteX1093" fmla="*/ 1196037 w 9922465"/>
              <a:gd name="connsiteY1093" fmla="*/ 1391541 h 1934496"/>
              <a:gd name="connsiteX1094" fmla="*/ 1251229 w 9922465"/>
              <a:gd name="connsiteY1094" fmla="*/ 1336350 h 1934496"/>
              <a:gd name="connsiteX1095" fmla="*/ 1117592 w 9922465"/>
              <a:gd name="connsiteY1095" fmla="*/ 1336350 h 1934496"/>
              <a:gd name="connsiteX1096" fmla="*/ 1172785 w 9922465"/>
              <a:gd name="connsiteY1096" fmla="*/ 1391541 h 1934496"/>
              <a:gd name="connsiteX1097" fmla="*/ 1117592 w 9922465"/>
              <a:gd name="connsiteY1097" fmla="*/ 1446732 h 1934496"/>
              <a:gd name="connsiteX1098" fmla="*/ 1062400 w 9922465"/>
              <a:gd name="connsiteY1098" fmla="*/ 1391541 h 1934496"/>
              <a:gd name="connsiteX1099" fmla="*/ 1117592 w 9922465"/>
              <a:gd name="connsiteY1099" fmla="*/ 1336350 h 1934496"/>
              <a:gd name="connsiteX1100" fmla="*/ 980615 w 9922465"/>
              <a:gd name="connsiteY1100" fmla="*/ 1336350 h 1934496"/>
              <a:gd name="connsiteX1101" fmla="*/ 1035808 w 9922465"/>
              <a:gd name="connsiteY1101" fmla="*/ 1391541 h 1934496"/>
              <a:gd name="connsiteX1102" fmla="*/ 980615 w 9922465"/>
              <a:gd name="connsiteY1102" fmla="*/ 1446732 h 1934496"/>
              <a:gd name="connsiteX1103" fmla="*/ 925422 w 9922465"/>
              <a:gd name="connsiteY1103" fmla="*/ 1391541 h 1934496"/>
              <a:gd name="connsiteX1104" fmla="*/ 980615 w 9922465"/>
              <a:gd name="connsiteY1104" fmla="*/ 1336350 h 1934496"/>
              <a:gd name="connsiteX1105" fmla="*/ 9199101 w 9922465"/>
              <a:gd name="connsiteY1105" fmla="*/ 1336348 h 1934496"/>
              <a:gd name="connsiteX1106" fmla="*/ 9254293 w 9922465"/>
              <a:gd name="connsiteY1106" fmla="*/ 1391539 h 1934496"/>
              <a:gd name="connsiteX1107" fmla="*/ 9199101 w 9922465"/>
              <a:gd name="connsiteY1107" fmla="*/ 1446730 h 1934496"/>
              <a:gd name="connsiteX1108" fmla="*/ 9143909 w 9922465"/>
              <a:gd name="connsiteY1108" fmla="*/ 1391539 h 1934496"/>
              <a:gd name="connsiteX1109" fmla="*/ 9199101 w 9922465"/>
              <a:gd name="connsiteY1109" fmla="*/ 1336348 h 1934496"/>
              <a:gd name="connsiteX1110" fmla="*/ 9068807 w 9922465"/>
              <a:gd name="connsiteY1110" fmla="*/ 1336348 h 1934496"/>
              <a:gd name="connsiteX1111" fmla="*/ 9123999 w 9922465"/>
              <a:gd name="connsiteY1111" fmla="*/ 1391539 h 1934496"/>
              <a:gd name="connsiteX1112" fmla="*/ 9068807 w 9922465"/>
              <a:gd name="connsiteY1112" fmla="*/ 1446730 h 1934496"/>
              <a:gd name="connsiteX1113" fmla="*/ 9013615 w 9922465"/>
              <a:gd name="connsiteY1113" fmla="*/ 1391539 h 1934496"/>
              <a:gd name="connsiteX1114" fmla="*/ 9068807 w 9922465"/>
              <a:gd name="connsiteY1114" fmla="*/ 1336348 h 1934496"/>
              <a:gd name="connsiteX1115" fmla="*/ 8407316 w 9922465"/>
              <a:gd name="connsiteY1115" fmla="*/ 1336348 h 1934496"/>
              <a:gd name="connsiteX1116" fmla="*/ 8462508 w 9922465"/>
              <a:gd name="connsiteY1116" fmla="*/ 1391539 h 1934496"/>
              <a:gd name="connsiteX1117" fmla="*/ 8407316 w 9922465"/>
              <a:gd name="connsiteY1117" fmla="*/ 1446730 h 1934496"/>
              <a:gd name="connsiteX1118" fmla="*/ 8352124 w 9922465"/>
              <a:gd name="connsiteY1118" fmla="*/ 1391539 h 1934496"/>
              <a:gd name="connsiteX1119" fmla="*/ 8407316 w 9922465"/>
              <a:gd name="connsiteY1119" fmla="*/ 1336348 h 1934496"/>
              <a:gd name="connsiteX1120" fmla="*/ 8273682 w 9922465"/>
              <a:gd name="connsiteY1120" fmla="*/ 1336348 h 1934496"/>
              <a:gd name="connsiteX1121" fmla="*/ 8328874 w 9922465"/>
              <a:gd name="connsiteY1121" fmla="*/ 1391539 h 1934496"/>
              <a:gd name="connsiteX1122" fmla="*/ 8273682 w 9922465"/>
              <a:gd name="connsiteY1122" fmla="*/ 1446730 h 1934496"/>
              <a:gd name="connsiteX1123" fmla="*/ 8218490 w 9922465"/>
              <a:gd name="connsiteY1123" fmla="*/ 1391539 h 1934496"/>
              <a:gd name="connsiteX1124" fmla="*/ 8273682 w 9922465"/>
              <a:gd name="connsiteY1124" fmla="*/ 1336348 h 1934496"/>
              <a:gd name="connsiteX1125" fmla="*/ 8143388 w 9922465"/>
              <a:gd name="connsiteY1125" fmla="*/ 1336348 h 1934496"/>
              <a:gd name="connsiteX1126" fmla="*/ 8198580 w 9922465"/>
              <a:gd name="connsiteY1126" fmla="*/ 1391539 h 1934496"/>
              <a:gd name="connsiteX1127" fmla="*/ 8143388 w 9922465"/>
              <a:gd name="connsiteY1127" fmla="*/ 1446730 h 1934496"/>
              <a:gd name="connsiteX1128" fmla="*/ 8088196 w 9922465"/>
              <a:gd name="connsiteY1128" fmla="*/ 1391539 h 1934496"/>
              <a:gd name="connsiteX1129" fmla="*/ 8143388 w 9922465"/>
              <a:gd name="connsiteY1129" fmla="*/ 1336348 h 1934496"/>
              <a:gd name="connsiteX1130" fmla="*/ 8009753 w 9922465"/>
              <a:gd name="connsiteY1130" fmla="*/ 1336348 h 1934496"/>
              <a:gd name="connsiteX1131" fmla="*/ 8064945 w 9922465"/>
              <a:gd name="connsiteY1131" fmla="*/ 1391539 h 1934496"/>
              <a:gd name="connsiteX1132" fmla="*/ 8009753 w 9922465"/>
              <a:gd name="connsiteY1132" fmla="*/ 1446730 h 1934496"/>
              <a:gd name="connsiteX1133" fmla="*/ 7954561 w 9922465"/>
              <a:gd name="connsiteY1133" fmla="*/ 1391539 h 1934496"/>
              <a:gd name="connsiteX1134" fmla="*/ 8009753 w 9922465"/>
              <a:gd name="connsiteY1134" fmla="*/ 1336348 h 1934496"/>
              <a:gd name="connsiteX1135" fmla="*/ 7876118 w 9922465"/>
              <a:gd name="connsiteY1135" fmla="*/ 1336348 h 1934496"/>
              <a:gd name="connsiteX1136" fmla="*/ 7931310 w 9922465"/>
              <a:gd name="connsiteY1136" fmla="*/ 1391539 h 1934496"/>
              <a:gd name="connsiteX1137" fmla="*/ 7876118 w 9922465"/>
              <a:gd name="connsiteY1137" fmla="*/ 1446730 h 1934496"/>
              <a:gd name="connsiteX1138" fmla="*/ 7820926 w 9922465"/>
              <a:gd name="connsiteY1138" fmla="*/ 1391539 h 1934496"/>
              <a:gd name="connsiteX1139" fmla="*/ 7876118 w 9922465"/>
              <a:gd name="connsiteY1139" fmla="*/ 1336348 h 1934496"/>
              <a:gd name="connsiteX1140" fmla="*/ 7745823 w 9922465"/>
              <a:gd name="connsiteY1140" fmla="*/ 1336348 h 1934496"/>
              <a:gd name="connsiteX1141" fmla="*/ 7801015 w 9922465"/>
              <a:gd name="connsiteY1141" fmla="*/ 1391539 h 1934496"/>
              <a:gd name="connsiteX1142" fmla="*/ 7745823 w 9922465"/>
              <a:gd name="connsiteY1142" fmla="*/ 1446730 h 1934496"/>
              <a:gd name="connsiteX1143" fmla="*/ 7690631 w 9922465"/>
              <a:gd name="connsiteY1143" fmla="*/ 1391539 h 1934496"/>
              <a:gd name="connsiteX1144" fmla="*/ 7745823 w 9922465"/>
              <a:gd name="connsiteY1144" fmla="*/ 1336348 h 1934496"/>
              <a:gd name="connsiteX1145" fmla="*/ 185475 w 9922465"/>
              <a:gd name="connsiteY1145" fmla="*/ 1336348 h 1934496"/>
              <a:gd name="connsiteX1146" fmla="*/ 240666 w 9922465"/>
              <a:gd name="connsiteY1146" fmla="*/ 1391539 h 1934496"/>
              <a:gd name="connsiteX1147" fmla="*/ 185475 w 9922465"/>
              <a:gd name="connsiteY1147" fmla="*/ 1446730 h 1934496"/>
              <a:gd name="connsiteX1148" fmla="*/ 130283 w 9922465"/>
              <a:gd name="connsiteY1148" fmla="*/ 1391539 h 1934496"/>
              <a:gd name="connsiteX1149" fmla="*/ 185475 w 9922465"/>
              <a:gd name="connsiteY1149" fmla="*/ 1336348 h 1934496"/>
              <a:gd name="connsiteX1150" fmla="*/ 9199101 w 9922465"/>
              <a:gd name="connsiteY1150" fmla="*/ 1219421 h 1934496"/>
              <a:gd name="connsiteX1151" fmla="*/ 9254293 w 9922465"/>
              <a:gd name="connsiteY1151" fmla="*/ 1274612 h 1934496"/>
              <a:gd name="connsiteX1152" fmla="*/ 9199101 w 9922465"/>
              <a:gd name="connsiteY1152" fmla="*/ 1329803 h 1934496"/>
              <a:gd name="connsiteX1153" fmla="*/ 9143909 w 9922465"/>
              <a:gd name="connsiteY1153" fmla="*/ 1274612 h 1934496"/>
              <a:gd name="connsiteX1154" fmla="*/ 9199101 w 9922465"/>
              <a:gd name="connsiteY1154" fmla="*/ 1219421 h 1934496"/>
              <a:gd name="connsiteX1155" fmla="*/ 9068807 w 9922465"/>
              <a:gd name="connsiteY1155" fmla="*/ 1219421 h 1934496"/>
              <a:gd name="connsiteX1156" fmla="*/ 9123999 w 9922465"/>
              <a:gd name="connsiteY1156" fmla="*/ 1274612 h 1934496"/>
              <a:gd name="connsiteX1157" fmla="*/ 9068807 w 9922465"/>
              <a:gd name="connsiteY1157" fmla="*/ 1329803 h 1934496"/>
              <a:gd name="connsiteX1158" fmla="*/ 9013615 w 9922465"/>
              <a:gd name="connsiteY1158" fmla="*/ 1274612 h 1934496"/>
              <a:gd name="connsiteX1159" fmla="*/ 9068807 w 9922465"/>
              <a:gd name="connsiteY1159" fmla="*/ 1219421 h 1934496"/>
              <a:gd name="connsiteX1160" fmla="*/ 8537612 w 9922465"/>
              <a:gd name="connsiteY1160" fmla="*/ 1219421 h 1934496"/>
              <a:gd name="connsiteX1161" fmla="*/ 8592804 w 9922465"/>
              <a:gd name="connsiteY1161" fmla="*/ 1274612 h 1934496"/>
              <a:gd name="connsiteX1162" fmla="*/ 8537612 w 9922465"/>
              <a:gd name="connsiteY1162" fmla="*/ 1329803 h 1934496"/>
              <a:gd name="connsiteX1163" fmla="*/ 8482420 w 9922465"/>
              <a:gd name="connsiteY1163" fmla="*/ 1274612 h 1934496"/>
              <a:gd name="connsiteX1164" fmla="*/ 8537612 w 9922465"/>
              <a:gd name="connsiteY1164" fmla="*/ 1219421 h 1934496"/>
              <a:gd name="connsiteX1165" fmla="*/ 8407316 w 9922465"/>
              <a:gd name="connsiteY1165" fmla="*/ 1219421 h 1934496"/>
              <a:gd name="connsiteX1166" fmla="*/ 8462508 w 9922465"/>
              <a:gd name="connsiteY1166" fmla="*/ 1274612 h 1934496"/>
              <a:gd name="connsiteX1167" fmla="*/ 8407316 w 9922465"/>
              <a:gd name="connsiteY1167" fmla="*/ 1329803 h 1934496"/>
              <a:gd name="connsiteX1168" fmla="*/ 8352124 w 9922465"/>
              <a:gd name="connsiteY1168" fmla="*/ 1274612 h 1934496"/>
              <a:gd name="connsiteX1169" fmla="*/ 8407316 w 9922465"/>
              <a:gd name="connsiteY1169" fmla="*/ 1219421 h 1934496"/>
              <a:gd name="connsiteX1170" fmla="*/ 8273682 w 9922465"/>
              <a:gd name="connsiteY1170" fmla="*/ 1219421 h 1934496"/>
              <a:gd name="connsiteX1171" fmla="*/ 8328874 w 9922465"/>
              <a:gd name="connsiteY1171" fmla="*/ 1274612 h 1934496"/>
              <a:gd name="connsiteX1172" fmla="*/ 8273682 w 9922465"/>
              <a:gd name="connsiteY1172" fmla="*/ 1329803 h 1934496"/>
              <a:gd name="connsiteX1173" fmla="*/ 8218490 w 9922465"/>
              <a:gd name="connsiteY1173" fmla="*/ 1274612 h 1934496"/>
              <a:gd name="connsiteX1174" fmla="*/ 8273682 w 9922465"/>
              <a:gd name="connsiteY1174" fmla="*/ 1219421 h 1934496"/>
              <a:gd name="connsiteX1175" fmla="*/ 8143388 w 9922465"/>
              <a:gd name="connsiteY1175" fmla="*/ 1219421 h 1934496"/>
              <a:gd name="connsiteX1176" fmla="*/ 8198580 w 9922465"/>
              <a:gd name="connsiteY1176" fmla="*/ 1274612 h 1934496"/>
              <a:gd name="connsiteX1177" fmla="*/ 8143388 w 9922465"/>
              <a:gd name="connsiteY1177" fmla="*/ 1329803 h 1934496"/>
              <a:gd name="connsiteX1178" fmla="*/ 8088196 w 9922465"/>
              <a:gd name="connsiteY1178" fmla="*/ 1274612 h 1934496"/>
              <a:gd name="connsiteX1179" fmla="*/ 8143388 w 9922465"/>
              <a:gd name="connsiteY1179" fmla="*/ 1219421 h 1934496"/>
              <a:gd name="connsiteX1180" fmla="*/ 8009753 w 9922465"/>
              <a:gd name="connsiteY1180" fmla="*/ 1219421 h 1934496"/>
              <a:gd name="connsiteX1181" fmla="*/ 8064945 w 9922465"/>
              <a:gd name="connsiteY1181" fmla="*/ 1274612 h 1934496"/>
              <a:gd name="connsiteX1182" fmla="*/ 8009753 w 9922465"/>
              <a:gd name="connsiteY1182" fmla="*/ 1329803 h 1934496"/>
              <a:gd name="connsiteX1183" fmla="*/ 7954561 w 9922465"/>
              <a:gd name="connsiteY1183" fmla="*/ 1274612 h 1934496"/>
              <a:gd name="connsiteX1184" fmla="*/ 8009753 w 9922465"/>
              <a:gd name="connsiteY1184" fmla="*/ 1219421 h 1934496"/>
              <a:gd name="connsiteX1185" fmla="*/ 7876118 w 9922465"/>
              <a:gd name="connsiteY1185" fmla="*/ 1219421 h 1934496"/>
              <a:gd name="connsiteX1186" fmla="*/ 7931310 w 9922465"/>
              <a:gd name="connsiteY1186" fmla="*/ 1274612 h 1934496"/>
              <a:gd name="connsiteX1187" fmla="*/ 7876118 w 9922465"/>
              <a:gd name="connsiteY1187" fmla="*/ 1329803 h 1934496"/>
              <a:gd name="connsiteX1188" fmla="*/ 7820926 w 9922465"/>
              <a:gd name="connsiteY1188" fmla="*/ 1274612 h 1934496"/>
              <a:gd name="connsiteX1189" fmla="*/ 7876118 w 9922465"/>
              <a:gd name="connsiteY1189" fmla="*/ 1219421 h 1934496"/>
              <a:gd name="connsiteX1190" fmla="*/ 7745823 w 9922465"/>
              <a:gd name="connsiteY1190" fmla="*/ 1219421 h 1934496"/>
              <a:gd name="connsiteX1191" fmla="*/ 7801015 w 9922465"/>
              <a:gd name="connsiteY1191" fmla="*/ 1274612 h 1934496"/>
              <a:gd name="connsiteX1192" fmla="*/ 7745823 w 9922465"/>
              <a:gd name="connsiteY1192" fmla="*/ 1329803 h 1934496"/>
              <a:gd name="connsiteX1193" fmla="*/ 7690631 w 9922465"/>
              <a:gd name="connsiteY1193" fmla="*/ 1274612 h 1934496"/>
              <a:gd name="connsiteX1194" fmla="*/ 7745823 w 9922465"/>
              <a:gd name="connsiteY1194" fmla="*/ 1219421 h 1934496"/>
              <a:gd name="connsiteX1195" fmla="*/ 7608849 w 9922465"/>
              <a:gd name="connsiteY1195" fmla="*/ 1219421 h 1934496"/>
              <a:gd name="connsiteX1196" fmla="*/ 7664041 w 9922465"/>
              <a:gd name="connsiteY1196" fmla="*/ 1274612 h 1934496"/>
              <a:gd name="connsiteX1197" fmla="*/ 7608849 w 9922465"/>
              <a:gd name="connsiteY1197" fmla="*/ 1329803 h 1934496"/>
              <a:gd name="connsiteX1198" fmla="*/ 7553657 w 9922465"/>
              <a:gd name="connsiteY1198" fmla="*/ 1274612 h 1934496"/>
              <a:gd name="connsiteX1199" fmla="*/ 7608849 w 9922465"/>
              <a:gd name="connsiteY1199" fmla="*/ 1219421 h 1934496"/>
              <a:gd name="connsiteX1200" fmla="*/ 7481897 w 9922465"/>
              <a:gd name="connsiteY1200" fmla="*/ 1219421 h 1934496"/>
              <a:gd name="connsiteX1201" fmla="*/ 7537089 w 9922465"/>
              <a:gd name="connsiteY1201" fmla="*/ 1274612 h 1934496"/>
              <a:gd name="connsiteX1202" fmla="*/ 7481897 w 9922465"/>
              <a:gd name="connsiteY1202" fmla="*/ 1329803 h 1934496"/>
              <a:gd name="connsiteX1203" fmla="*/ 7426705 w 9922465"/>
              <a:gd name="connsiteY1203" fmla="*/ 1274612 h 1934496"/>
              <a:gd name="connsiteX1204" fmla="*/ 7481897 w 9922465"/>
              <a:gd name="connsiteY1204" fmla="*/ 1219421 h 1934496"/>
              <a:gd name="connsiteX1205" fmla="*/ 7341579 w 9922465"/>
              <a:gd name="connsiteY1205" fmla="*/ 1219421 h 1934496"/>
              <a:gd name="connsiteX1206" fmla="*/ 7396771 w 9922465"/>
              <a:gd name="connsiteY1206" fmla="*/ 1274612 h 1934496"/>
              <a:gd name="connsiteX1207" fmla="*/ 7341579 w 9922465"/>
              <a:gd name="connsiteY1207" fmla="*/ 1329803 h 1934496"/>
              <a:gd name="connsiteX1208" fmla="*/ 7286387 w 9922465"/>
              <a:gd name="connsiteY1208" fmla="*/ 1274612 h 1934496"/>
              <a:gd name="connsiteX1209" fmla="*/ 7341579 w 9922465"/>
              <a:gd name="connsiteY1209" fmla="*/ 1219421 h 1934496"/>
              <a:gd name="connsiteX1210" fmla="*/ 7211286 w 9922465"/>
              <a:gd name="connsiteY1210" fmla="*/ 1219421 h 1934496"/>
              <a:gd name="connsiteX1211" fmla="*/ 7266478 w 9922465"/>
              <a:gd name="connsiteY1211" fmla="*/ 1274612 h 1934496"/>
              <a:gd name="connsiteX1212" fmla="*/ 7211286 w 9922465"/>
              <a:gd name="connsiteY1212" fmla="*/ 1329803 h 1934496"/>
              <a:gd name="connsiteX1213" fmla="*/ 7156094 w 9922465"/>
              <a:gd name="connsiteY1213" fmla="*/ 1274612 h 1934496"/>
              <a:gd name="connsiteX1214" fmla="*/ 7211286 w 9922465"/>
              <a:gd name="connsiteY1214" fmla="*/ 1219421 h 1934496"/>
              <a:gd name="connsiteX1215" fmla="*/ 7080993 w 9922465"/>
              <a:gd name="connsiteY1215" fmla="*/ 1219421 h 1934496"/>
              <a:gd name="connsiteX1216" fmla="*/ 7136185 w 9922465"/>
              <a:gd name="connsiteY1216" fmla="*/ 1274612 h 1934496"/>
              <a:gd name="connsiteX1217" fmla="*/ 7080993 w 9922465"/>
              <a:gd name="connsiteY1217" fmla="*/ 1329803 h 1934496"/>
              <a:gd name="connsiteX1218" fmla="*/ 7025801 w 9922465"/>
              <a:gd name="connsiteY1218" fmla="*/ 1274612 h 1934496"/>
              <a:gd name="connsiteX1219" fmla="*/ 7080993 w 9922465"/>
              <a:gd name="connsiteY1219" fmla="*/ 1219421 h 1934496"/>
              <a:gd name="connsiteX1220" fmla="*/ 6947357 w 9922465"/>
              <a:gd name="connsiteY1220" fmla="*/ 1219421 h 1934496"/>
              <a:gd name="connsiteX1221" fmla="*/ 7002549 w 9922465"/>
              <a:gd name="connsiteY1221" fmla="*/ 1274612 h 1934496"/>
              <a:gd name="connsiteX1222" fmla="*/ 6947357 w 9922465"/>
              <a:gd name="connsiteY1222" fmla="*/ 1329803 h 1934496"/>
              <a:gd name="connsiteX1223" fmla="*/ 6892165 w 9922465"/>
              <a:gd name="connsiteY1223" fmla="*/ 1274612 h 1934496"/>
              <a:gd name="connsiteX1224" fmla="*/ 6947357 w 9922465"/>
              <a:gd name="connsiteY1224" fmla="*/ 1219421 h 1934496"/>
              <a:gd name="connsiteX1225" fmla="*/ 6817064 w 9922465"/>
              <a:gd name="connsiteY1225" fmla="*/ 1219421 h 1934496"/>
              <a:gd name="connsiteX1226" fmla="*/ 6872256 w 9922465"/>
              <a:gd name="connsiteY1226" fmla="*/ 1274612 h 1934496"/>
              <a:gd name="connsiteX1227" fmla="*/ 6817064 w 9922465"/>
              <a:gd name="connsiteY1227" fmla="*/ 1329803 h 1934496"/>
              <a:gd name="connsiteX1228" fmla="*/ 6761872 w 9922465"/>
              <a:gd name="connsiteY1228" fmla="*/ 1274612 h 1934496"/>
              <a:gd name="connsiteX1229" fmla="*/ 6817064 w 9922465"/>
              <a:gd name="connsiteY1229" fmla="*/ 1219421 h 1934496"/>
              <a:gd name="connsiteX1230" fmla="*/ 6683431 w 9922465"/>
              <a:gd name="connsiteY1230" fmla="*/ 1219421 h 1934496"/>
              <a:gd name="connsiteX1231" fmla="*/ 6738623 w 9922465"/>
              <a:gd name="connsiteY1231" fmla="*/ 1274612 h 1934496"/>
              <a:gd name="connsiteX1232" fmla="*/ 6683431 w 9922465"/>
              <a:gd name="connsiteY1232" fmla="*/ 1329803 h 1934496"/>
              <a:gd name="connsiteX1233" fmla="*/ 6628239 w 9922465"/>
              <a:gd name="connsiteY1233" fmla="*/ 1274612 h 1934496"/>
              <a:gd name="connsiteX1234" fmla="*/ 6683431 w 9922465"/>
              <a:gd name="connsiteY1234" fmla="*/ 1219421 h 1934496"/>
              <a:gd name="connsiteX1235" fmla="*/ 6553137 w 9922465"/>
              <a:gd name="connsiteY1235" fmla="*/ 1219421 h 1934496"/>
              <a:gd name="connsiteX1236" fmla="*/ 6608329 w 9922465"/>
              <a:gd name="connsiteY1236" fmla="*/ 1274612 h 1934496"/>
              <a:gd name="connsiteX1237" fmla="*/ 6553137 w 9922465"/>
              <a:gd name="connsiteY1237" fmla="*/ 1329803 h 1934496"/>
              <a:gd name="connsiteX1238" fmla="*/ 6497945 w 9922465"/>
              <a:gd name="connsiteY1238" fmla="*/ 1274612 h 1934496"/>
              <a:gd name="connsiteX1239" fmla="*/ 6553137 w 9922465"/>
              <a:gd name="connsiteY1239" fmla="*/ 1219421 h 1934496"/>
              <a:gd name="connsiteX1240" fmla="*/ 6419502 w 9922465"/>
              <a:gd name="connsiteY1240" fmla="*/ 1219421 h 1934496"/>
              <a:gd name="connsiteX1241" fmla="*/ 6474694 w 9922465"/>
              <a:gd name="connsiteY1241" fmla="*/ 1274612 h 1934496"/>
              <a:gd name="connsiteX1242" fmla="*/ 6419502 w 9922465"/>
              <a:gd name="connsiteY1242" fmla="*/ 1329803 h 1934496"/>
              <a:gd name="connsiteX1243" fmla="*/ 6364310 w 9922465"/>
              <a:gd name="connsiteY1243" fmla="*/ 1274612 h 1934496"/>
              <a:gd name="connsiteX1244" fmla="*/ 6419502 w 9922465"/>
              <a:gd name="connsiteY1244" fmla="*/ 1219421 h 1934496"/>
              <a:gd name="connsiteX1245" fmla="*/ 6289207 w 9922465"/>
              <a:gd name="connsiteY1245" fmla="*/ 1219421 h 1934496"/>
              <a:gd name="connsiteX1246" fmla="*/ 6344399 w 9922465"/>
              <a:gd name="connsiteY1246" fmla="*/ 1274612 h 1934496"/>
              <a:gd name="connsiteX1247" fmla="*/ 6289207 w 9922465"/>
              <a:gd name="connsiteY1247" fmla="*/ 1329803 h 1934496"/>
              <a:gd name="connsiteX1248" fmla="*/ 6234015 w 9922465"/>
              <a:gd name="connsiteY1248" fmla="*/ 1274612 h 1934496"/>
              <a:gd name="connsiteX1249" fmla="*/ 6289207 w 9922465"/>
              <a:gd name="connsiteY1249" fmla="*/ 1219421 h 1934496"/>
              <a:gd name="connsiteX1250" fmla="*/ 6155573 w 9922465"/>
              <a:gd name="connsiteY1250" fmla="*/ 1219421 h 1934496"/>
              <a:gd name="connsiteX1251" fmla="*/ 6210765 w 9922465"/>
              <a:gd name="connsiteY1251" fmla="*/ 1274612 h 1934496"/>
              <a:gd name="connsiteX1252" fmla="*/ 6155573 w 9922465"/>
              <a:gd name="connsiteY1252" fmla="*/ 1329803 h 1934496"/>
              <a:gd name="connsiteX1253" fmla="*/ 6100381 w 9922465"/>
              <a:gd name="connsiteY1253" fmla="*/ 1274612 h 1934496"/>
              <a:gd name="connsiteX1254" fmla="*/ 6155573 w 9922465"/>
              <a:gd name="connsiteY1254" fmla="*/ 1219421 h 1934496"/>
              <a:gd name="connsiteX1255" fmla="*/ 6021939 w 9922465"/>
              <a:gd name="connsiteY1255" fmla="*/ 1219421 h 1934496"/>
              <a:gd name="connsiteX1256" fmla="*/ 6077131 w 9922465"/>
              <a:gd name="connsiteY1256" fmla="*/ 1274612 h 1934496"/>
              <a:gd name="connsiteX1257" fmla="*/ 6021939 w 9922465"/>
              <a:gd name="connsiteY1257" fmla="*/ 1329803 h 1934496"/>
              <a:gd name="connsiteX1258" fmla="*/ 5966747 w 9922465"/>
              <a:gd name="connsiteY1258" fmla="*/ 1274612 h 1934496"/>
              <a:gd name="connsiteX1259" fmla="*/ 6021939 w 9922465"/>
              <a:gd name="connsiteY1259" fmla="*/ 1219421 h 1934496"/>
              <a:gd name="connsiteX1260" fmla="*/ 5884964 w 9922465"/>
              <a:gd name="connsiteY1260" fmla="*/ 1219421 h 1934496"/>
              <a:gd name="connsiteX1261" fmla="*/ 5940156 w 9922465"/>
              <a:gd name="connsiteY1261" fmla="*/ 1274612 h 1934496"/>
              <a:gd name="connsiteX1262" fmla="*/ 5884964 w 9922465"/>
              <a:gd name="connsiteY1262" fmla="*/ 1329803 h 1934496"/>
              <a:gd name="connsiteX1263" fmla="*/ 5829772 w 9922465"/>
              <a:gd name="connsiteY1263" fmla="*/ 1274612 h 1934496"/>
              <a:gd name="connsiteX1264" fmla="*/ 5884964 w 9922465"/>
              <a:gd name="connsiteY1264" fmla="*/ 1219421 h 1934496"/>
              <a:gd name="connsiteX1265" fmla="*/ 5754668 w 9922465"/>
              <a:gd name="connsiteY1265" fmla="*/ 1219421 h 1934496"/>
              <a:gd name="connsiteX1266" fmla="*/ 5809860 w 9922465"/>
              <a:gd name="connsiteY1266" fmla="*/ 1274612 h 1934496"/>
              <a:gd name="connsiteX1267" fmla="*/ 5754668 w 9922465"/>
              <a:gd name="connsiteY1267" fmla="*/ 1329803 h 1934496"/>
              <a:gd name="connsiteX1268" fmla="*/ 5699476 w 9922465"/>
              <a:gd name="connsiteY1268" fmla="*/ 1274612 h 1934496"/>
              <a:gd name="connsiteX1269" fmla="*/ 5754668 w 9922465"/>
              <a:gd name="connsiteY1269" fmla="*/ 1219421 h 1934496"/>
              <a:gd name="connsiteX1270" fmla="*/ 5621034 w 9922465"/>
              <a:gd name="connsiteY1270" fmla="*/ 1219421 h 1934496"/>
              <a:gd name="connsiteX1271" fmla="*/ 5676226 w 9922465"/>
              <a:gd name="connsiteY1271" fmla="*/ 1274612 h 1934496"/>
              <a:gd name="connsiteX1272" fmla="*/ 5621034 w 9922465"/>
              <a:gd name="connsiteY1272" fmla="*/ 1329803 h 1934496"/>
              <a:gd name="connsiteX1273" fmla="*/ 5565842 w 9922465"/>
              <a:gd name="connsiteY1273" fmla="*/ 1274612 h 1934496"/>
              <a:gd name="connsiteX1274" fmla="*/ 5621034 w 9922465"/>
              <a:gd name="connsiteY1274" fmla="*/ 1219421 h 1934496"/>
              <a:gd name="connsiteX1275" fmla="*/ 5487399 w 9922465"/>
              <a:gd name="connsiteY1275" fmla="*/ 1219421 h 1934496"/>
              <a:gd name="connsiteX1276" fmla="*/ 5542591 w 9922465"/>
              <a:gd name="connsiteY1276" fmla="*/ 1274612 h 1934496"/>
              <a:gd name="connsiteX1277" fmla="*/ 5487399 w 9922465"/>
              <a:gd name="connsiteY1277" fmla="*/ 1329803 h 1934496"/>
              <a:gd name="connsiteX1278" fmla="*/ 5432207 w 9922465"/>
              <a:gd name="connsiteY1278" fmla="*/ 1274612 h 1934496"/>
              <a:gd name="connsiteX1279" fmla="*/ 5487399 w 9922465"/>
              <a:gd name="connsiteY1279" fmla="*/ 1219421 h 1934496"/>
              <a:gd name="connsiteX1280" fmla="*/ 5357106 w 9922465"/>
              <a:gd name="connsiteY1280" fmla="*/ 1219421 h 1934496"/>
              <a:gd name="connsiteX1281" fmla="*/ 5412298 w 9922465"/>
              <a:gd name="connsiteY1281" fmla="*/ 1274612 h 1934496"/>
              <a:gd name="connsiteX1282" fmla="*/ 5357106 w 9922465"/>
              <a:gd name="connsiteY1282" fmla="*/ 1329803 h 1934496"/>
              <a:gd name="connsiteX1283" fmla="*/ 5301914 w 9922465"/>
              <a:gd name="connsiteY1283" fmla="*/ 1274612 h 1934496"/>
              <a:gd name="connsiteX1284" fmla="*/ 5357106 w 9922465"/>
              <a:gd name="connsiteY1284" fmla="*/ 1219421 h 1934496"/>
              <a:gd name="connsiteX1285" fmla="*/ 5093178 w 9922465"/>
              <a:gd name="connsiteY1285" fmla="*/ 1219421 h 1934496"/>
              <a:gd name="connsiteX1286" fmla="*/ 5148370 w 9922465"/>
              <a:gd name="connsiteY1286" fmla="*/ 1274612 h 1934496"/>
              <a:gd name="connsiteX1287" fmla="*/ 5093178 w 9922465"/>
              <a:gd name="connsiteY1287" fmla="*/ 1329803 h 1934496"/>
              <a:gd name="connsiteX1288" fmla="*/ 5037986 w 9922465"/>
              <a:gd name="connsiteY1288" fmla="*/ 1274612 h 1934496"/>
              <a:gd name="connsiteX1289" fmla="*/ 5093178 w 9922465"/>
              <a:gd name="connsiteY1289" fmla="*/ 1219421 h 1934496"/>
              <a:gd name="connsiteX1290" fmla="*/ 4959542 w 9922465"/>
              <a:gd name="connsiteY1290" fmla="*/ 1219421 h 1934496"/>
              <a:gd name="connsiteX1291" fmla="*/ 5014734 w 9922465"/>
              <a:gd name="connsiteY1291" fmla="*/ 1274612 h 1934496"/>
              <a:gd name="connsiteX1292" fmla="*/ 4959542 w 9922465"/>
              <a:gd name="connsiteY1292" fmla="*/ 1329803 h 1934496"/>
              <a:gd name="connsiteX1293" fmla="*/ 4904350 w 9922465"/>
              <a:gd name="connsiteY1293" fmla="*/ 1274612 h 1934496"/>
              <a:gd name="connsiteX1294" fmla="*/ 4959542 w 9922465"/>
              <a:gd name="connsiteY1294" fmla="*/ 1219421 h 1934496"/>
              <a:gd name="connsiteX1295" fmla="*/ 4829250 w 9922465"/>
              <a:gd name="connsiteY1295" fmla="*/ 1219421 h 1934496"/>
              <a:gd name="connsiteX1296" fmla="*/ 4884442 w 9922465"/>
              <a:gd name="connsiteY1296" fmla="*/ 1274612 h 1934496"/>
              <a:gd name="connsiteX1297" fmla="*/ 4829250 w 9922465"/>
              <a:gd name="connsiteY1297" fmla="*/ 1329803 h 1934496"/>
              <a:gd name="connsiteX1298" fmla="*/ 4774058 w 9922465"/>
              <a:gd name="connsiteY1298" fmla="*/ 1274612 h 1934496"/>
              <a:gd name="connsiteX1299" fmla="*/ 4829250 w 9922465"/>
              <a:gd name="connsiteY1299" fmla="*/ 1219421 h 1934496"/>
              <a:gd name="connsiteX1300" fmla="*/ 319111 w 9922465"/>
              <a:gd name="connsiteY1300" fmla="*/ 1219421 h 1934496"/>
              <a:gd name="connsiteX1301" fmla="*/ 374305 w 9922465"/>
              <a:gd name="connsiteY1301" fmla="*/ 1274612 h 1934496"/>
              <a:gd name="connsiteX1302" fmla="*/ 319111 w 9922465"/>
              <a:gd name="connsiteY1302" fmla="*/ 1329803 h 1934496"/>
              <a:gd name="connsiteX1303" fmla="*/ 263920 w 9922465"/>
              <a:gd name="connsiteY1303" fmla="*/ 1274612 h 1934496"/>
              <a:gd name="connsiteX1304" fmla="*/ 319111 w 9922465"/>
              <a:gd name="connsiteY1304" fmla="*/ 1219421 h 1934496"/>
              <a:gd name="connsiteX1305" fmla="*/ 185480 w 9922465"/>
              <a:gd name="connsiteY1305" fmla="*/ 1219421 h 1934496"/>
              <a:gd name="connsiteX1306" fmla="*/ 240671 w 9922465"/>
              <a:gd name="connsiteY1306" fmla="*/ 1274612 h 1934496"/>
              <a:gd name="connsiteX1307" fmla="*/ 185480 w 9922465"/>
              <a:gd name="connsiteY1307" fmla="*/ 1329803 h 1934496"/>
              <a:gd name="connsiteX1308" fmla="*/ 130288 w 9922465"/>
              <a:gd name="connsiteY1308" fmla="*/ 1274612 h 1934496"/>
              <a:gd name="connsiteX1309" fmla="*/ 185480 w 9922465"/>
              <a:gd name="connsiteY1309" fmla="*/ 1219421 h 1934496"/>
              <a:gd name="connsiteX1310" fmla="*/ 449407 w 9922465"/>
              <a:gd name="connsiteY1310" fmla="*/ 1219419 h 1934496"/>
              <a:gd name="connsiteX1311" fmla="*/ 504600 w 9922465"/>
              <a:gd name="connsiteY1311" fmla="*/ 1274610 h 1934496"/>
              <a:gd name="connsiteX1312" fmla="*/ 449407 w 9922465"/>
              <a:gd name="connsiteY1312" fmla="*/ 1329801 h 1934496"/>
              <a:gd name="connsiteX1313" fmla="*/ 394214 w 9922465"/>
              <a:gd name="connsiteY1313" fmla="*/ 1274610 h 1934496"/>
              <a:gd name="connsiteX1314" fmla="*/ 449407 w 9922465"/>
              <a:gd name="connsiteY1314" fmla="*/ 1219419 h 1934496"/>
              <a:gd name="connsiteX1315" fmla="*/ 4565322 w 9922465"/>
              <a:gd name="connsiteY1315" fmla="*/ 1219417 h 1934496"/>
              <a:gd name="connsiteX1316" fmla="*/ 4620514 w 9922465"/>
              <a:gd name="connsiteY1316" fmla="*/ 1274608 h 1934496"/>
              <a:gd name="connsiteX1317" fmla="*/ 4565322 w 9922465"/>
              <a:gd name="connsiteY1317" fmla="*/ 1329799 h 1934496"/>
              <a:gd name="connsiteX1318" fmla="*/ 4510130 w 9922465"/>
              <a:gd name="connsiteY1318" fmla="*/ 1274608 h 1934496"/>
              <a:gd name="connsiteX1319" fmla="*/ 4565322 w 9922465"/>
              <a:gd name="connsiteY1319" fmla="*/ 1219417 h 1934496"/>
              <a:gd name="connsiteX1320" fmla="*/ 2834811 w 9922465"/>
              <a:gd name="connsiteY1320" fmla="*/ 1219417 h 1934496"/>
              <a:gd name="connsiteX1321" fmla="*/ 2890003 w 9922465"/>
              <a:gd name="connsiteY1321" fmla="*/ 1274608 h 1934496"/>
              <a:gd name="connsiteX1322" fmla="*/ 2834811 w 9922465"/>
              <a:gd name="connsiteY1322" fmla="*/ 1329799 h 1934496"/>
              <a:gd name="connsiteX1323" fmla="*/ 2779620 w 9922465"/>
              <a:gd name="connsiteY1323" fmla="*/ 1274608 h 1934496"/>
              <a:gd name="connsiteX1324" fmla="*/ 2834811 w 9922465"/>
              <a:gd name="connsiteY1324" fmla="*/ 1219417 h 1934496"/>
              <a:gd name="connsiteX1325" fmla="*/ 2707858 w 9922465"/>
              <a:gd name="connsiteY1325" fmla="*/ 1219417 h 1934496"/>
              <a:gd name="connsiteX1326" fmla="*/ 2763052 w 9922465"/>
              <a:gd name="connsiteY1326" fmla="*/ 1274608 h 1934496"/>
              <a:gd name="connsiteX1327" fmla="*/ 2707858 w 9922465"/>
              <a:gd name="connsiteY1327" fmla="*/ 1329799 h 1934496"/>
              <a:gd name="connsiteX1328" fmla="*/ 2652667 w 9922465"/>
              <a:gd name="connsiteY1328" fmla="*/ 1274608 h 1934496"/>
              <a:gd name="connsiteX1329" fmla="*/ 2707858 w 9922465"/>
              <a:gd name="connsiteY1329" fmla="*/ 1219417 h 1934496"/>
              <a:gd name="connsiteX1330" fmla="*/ 2570885 w 9922465"/>
              <a:gd name="connsiteY1330" fmla="*/ 1219417 h 1934496"/>
              <a:gd name="connsiteX1331" fmla="*/ 2626075 w 9922465"/>
              <a:gd name="connsiteY1331" fmla="*/ 1274608 h 1934496"/>
              <a:gd name="connsiteX1332" fmla="*/ 2570885 w 9922465"/>
              <a:gd name="connsiteY1332" fmla="*/ 1329799 h 1934496"/>
              <a:gd name="connsiteX1333" fmla="*/ 2515692 w 9922465"/>
              <a:gd name="connsiteY1333" fmla="*/ 1274608 h 1934496"/>
              <a:gd name="connsiteX1334" fmla="*/ 2570885 w 9922465"/>
              <a:gd name="connsiteY1334" fmla="*/ 1219417 h 1934496"/>
              <a:gd name="connsiteX1335" fmla="*/ 2039686 w 9922465"/>
              <a:gd name="connsiteY1335" fmla="*/ 1219417 h 1934496"/>
              <a:gd name="connsiteX1336" fmla="*/ 2094880 w 9922465"/>
              <a:gd name="connsiteY1336" fmla="*/ 1274608 h 1934496"/>
              <a:gd name="connsiteX1337" fmla="*/ 2039686 w 9922465"/>
              <a:gd name="connsiteY1337" fmla="*/ 1329799 h 1934496"/>
              <a:gd name="connsiteX1338" fmla="*/ 1984493 w 9922465"/>
              <a:gd name="connsiteY1338" fmla="*/ 1274608 h 1934496"/>
              <a:gd name="connsiteX1339" fmla="*/ 2039686 w 9922465"/>
              <a:gd name="connsiteY1339" fmla="*/ 1219417 h 1934496"/>
              <a:gd name="connsiteX1340" fmla="*/ 1909390 w 9922465"/>
              <a:gd name="connsiteY1340" fmla="*/ 1219417 h 1934496"/>
              <a:gd name="connsiteX1341" fmla="*/ 1964583 w 9922465"/>
              <a:gd name="connsiteY1341" fmla="*/ 1274608 h 1934496"/>
              <a:gd name="connsiteX1342" fmla="*/ 1909390 w 9922465"/>
              <a:gd name="connsiteY1342" fmla="*/ 1329799 h 1934496"/>
              <a:gd name="connsiteX1343" fmla="*/ 1854197 w 9922465"/>
              <a:gd name="connsiteY1343" fmla="*/ 1274608 h 1934496"/>
              <a:gd name="connsiteX1344" fmla="*/ 1909390 w 9922465"/>
              <a:gd name="connsiteY1344" fmla="*/ 1219417 h 1934496"/>
              <a:gd name="connsiteX1345" fmla="*/ 1779095 w 9922465"/>
              <a:gd name="connsiteY1345" fmla="*/ 1219417 h 1934496"/>
              <a:gd name="connsiteX1346" fmla="*/ 1834287 w 9922465"/>
              <a:gd name="connsiteY1346" fmla="*/ 1274608 h 1934496"/>
              <a:gd name="connsiteX1347" fmla="*/ 1779095 w 9922465"/>
              <a:gd name="connsiteY1347" fmla="*/ 1329799 h 1934496"/>
              <a:gd name="connsiteX1348" fmla="*/ 1723902 w 9922465"/>
              <a:gd name="connsiteY1348" fmla="*/ 1274608 h 1934496"/>
              <a:gd name="connsiteX1349" fmla="*/ 1779095 w 9922465"/>
              <a:gd name="connsiteY1349" fmla="*/ 1219417 h 1934496"/>
              <a:gd name="connsiteX1350" fmla="*/ 1645457 w 9922465"/>
              <a:gd name="connsiteY1350" fmla="*/ 1219417 h 1934496"/>
              <a:gd name="connsiteX1351" fmla="*/ 1700655 w 9922465"/>
              <a:gd name="connsiteY1351" fmla="*/ 1274608 h 1934496"/>
              <a:gd name="connsiteX1352" fmla="*/ 1645457 w 9922465"/>
              <a:gd name="connsiteY1352" fmla="*/ 1329799 h 1934496"/>
              <a:gd name="connsiteX1353" fmla="*/ 1590265 w 9922465"/>
              <a:gd name="connsiteY1353" fmla="*/ 1274608 h 1934496"/>
              <a:gd name="connsiteX1354" fmla="*/ 1645457 w 9922465"/>
              <a:gd name="connsiteY1354" fmla="*/ 1219417 h 1934496"/>
              <a:gd name="connsiteX1355" fmla="*/ 1515168 w 9922465"/>
              <a:gd name="connsiteY1355" fmla="*/ 1219417 h 1934496"/>
              <a:gd name="connsiteX1356" fmla="*/ 1570354 w 9922465"/>
              <a:gd name="connsiteY1356" fmla="*/ 1274608 h 1934496"/>
              <a:gd name="connsiteX1357" fmla="*/ 1515168 w 9922465"/>
              <a:gd name="connsiteY1357" fmla="*/ 1329799 h 1934496"/>
              <a:gd name="connsiteX1358" fmla="*/ 1459973 w 9922465"/>
              <a:gd name="connsiteY1358" fmla="*/ 1274608 h 1934496"/>
              <a:gd name="connsiteX1359" fmla="*/ 1515168 w 9922465"/>
              <a:gd name="connsiteY1359" fmla="*/ 1219417 h 1934496"/>
              <a:gd name="connsiteX1360" fmla="*/ 1381528 w 9922465"/>
              <a:gd name="connsiteY1360" fmla="*/ 1219417 h 1934496"/>
              <a:gd name="connsiteX1361" fmla="*/ 1436723 w 9922465"/>
              <a:gd name="connsiteY1361" fmla="*/ 1274608 h 1934496"/>
              <a:gd name="connsiteX1362" fmla="*/ 1381528 w 9922465"/>
              <a:gd name="connsiteY1362" fmla="*/ 1329799 h 1934496"/>
              <a:gd name="connsiteX1363" fmla="*/ 1326339 w 9922465"/>
              <a:gd name="connsiteY1363" fmla="*/ 1274608 h 1934496"/>
              <a:gd name="connsiteX1364" fmla="*/ 1381528 w 9922465"/>
              <a:gd name="connsiteY1364" fmla="*/ 1219417 h 1934496"/>
              <a:gd name="connsiteX1365" fmla="*/ 1251239 w 9922465"/>
              <a:gd name="connsiteY1365" fmla="*/ 1219417 h 1934496"/>
              <a:gd name="connsiteX1366" fmla="*/ 1306431 w 9922465"/>
              <a:gd name="connsiteY1366" fmla="*/ 1274608 h 1934496"/>
              <a:gd name="connsiteX1367" fmla="*/ 1251239 w 9922465"/>
              <a:gd name="connsiteY1367" fmla="*/ 1329799 h 1934496"/>
              <a:gd name="connsiteX1368" fmla="*/ 1196046 w 9922465"/>
              <a:gd name="connsiteY1368" fmla="*/ 1274608 h 1934496"/>
              <a:gd name="connsiteX1369" fmla="*/ 1251239 w 9922465"/>
              <a:gd name="connsiteY1369" fmla="*/ 1219417 h 1934496"/>
              <a:gd name="connsiteX1370" fmla="*/ 1117601 w 9922465"/>
              <a:gd name="connsiteY1370" fmla="*/ 1219417 h 1934496"/>
              <a:gd name="connsiteX1371" fmla="*/ 1172794 w 9922465"/>
              <a:gd name="connsiteY1371" fmla="*/ 1274608 h 1934496"/>
              <a:gd name="connsiteX1372" fmla="*/ 1117601 w 9922465"/>
              <a:gd name="connsiteY1372" fmla="*/ 1329799 h 1934496"/>
              <a:gd name="connsiteX1373" fmla="*/ 1062408 w 9922465"/>
              <a:gd name="connsiteY1373" fmla="*/ 1274608 h 1934496"/>
              <a:gd name="connsiteX1374" fmla="*/ 1117601 w 9922465"/>
              <a:gd name="connsiteY1374" fmla="*/ 1219417 h 1934496"/>
              <a:gd name="connsiteX1375" fmla="*/ 980622 w 9922465"/>
              <a:gd name="connsiteY1375" fmla="*/ 1219417 h 1934496"/>
              <a:gd name="connsiteX1376" fmla="*/ 1035816 w 9922465"/>
              <a:gd name="connsiteY1376" fmla="*/ 1274608 h 1934496"/>
              <a:gd name="connsiteX1377" fmla="*/ 980622 w 9922465"/>
              <a:gd name="connsiteY1377" fmla="*/ 1329799 h 1934496"/>
              <a:gd name="connsiteX1378" fmla="*/ 925429 w 9922465"/>
              <a:gd name="connsiteY1378" fmla="*/ 1274608 h 1934496"/>
              <a:gd name="connsiteX1379" fmla="*/ 980622 w 9922465"/>
              <a:gd name="connsiteY1379" fmla="*/ 1219417 h 1934496"/>
              <a:gd name="connsiteX1380" fmla="*/ 9469710 w 9922465"/>
              <a:gd name="connsiteY1380" fmla="*/ 1099147 h 1934496"/>
              <a:gd name="connsiteX1381" fmla="*/ 9524902 w 9922465"/>
              <a:gd name="connsiteY1381" fmla="*/ 1154338 h 1934496"/>
              <a:gd name="connsiteX1382" fmla="*/ 9469710 w 9922465"/>
              <a:gd name="connsiteY1382" fmla="*/ 1209529 h 1934496"/>
              <a:gd name="connsiteX1383" fmla="*/ 9414518 w 9922465"/>
              <a:gd name="connsiteY1383" fmla="*/ 1154338 h 1934496"/>
              <a:gd name="connsiteX1384" fmla="*/ 9469710 w 9922465"/>
              <a:gd name="connsiteY1384" fmla="*/ 1099147 h 1934496"/>
              <a:gd name="connsiteX1385" fmla="*/ 9336075 w 9922465"/>
              <a:gd name="connsiteY1385" fmla="*/ 1099147 h 1934496"/>
              <a:gd name="connsiteX1386" fmla="*/ 9391267 w 9922465"/>
              <a:gd name="connsiteY1386" fmla="*/ 1154338 h 1934496"/>
              <a:gd name="connsiteX1387" fmla="*/ 9336075 w 9922465"/>
              <a:gd name="connsiteY1387" fmla="*/ 1209529 h 1934496"/>
              <a:gd name="connsiteX1388" fmla="*/ 9280883 w 9922465"/>
              <a:gd name="connsiteY1388" fmla="*/ 1154338 h 1934496"/>
              <a:gd name="connsiteX1389" fmla="*/ 9336075 w 9922465"/>
              <a:gd name="connsiteY1389" fmla="*/ 1099147 h 1934496"/>
              <a:gd name="connsiteX1390" fmla="*/ 9199100 w 9922465"/>
              <a:gd name="connsiteY1390" fmla="*/ 1099147 h 1934496"/>
              <a:gd name="connsiteX1391" fmla="*/ 9254292 w 9922465"/>
              <a:gd name="connsiteY1391" fmla="*/ 1154338 h 1934496"/>
              <a:gd name="connsiteX1392" fmla="*/ 9199100 w 9922465"/>
              <a:gd name="connsiteY1392" fmla="*/ 1209529 h 1934496"/>
              <a:gd name="connsiteX1393" fmla="*/ 9143908 w 9922465"/>
              <a:gd name="connsiteY1393" fmla="*/ 1154338 h 1934496"/>
              <a:gd name="connsiteX1394" fmla="*/ 9199100 w 9922465"/>
              <a:gd name="connsiteY1394" fmla="*/ 1099147 h 1934496"/>
              <a:gd name="connsiteX1395" fmla="*/ 9068805 w 9922465"/>
              <a:gd name="connsiteY1395" fmla="*/ 1099147 h 1934496"/>
              <a:gd name="connsiteX1396" fmla="*/ 9123997 w 9922465"/>
              <a:gd name="connsiteY1396" fmla="*/ 1154338 h 1934496"/>
              <a:gd name="connsiteX1397" fmla="*/ 9068805 w 9922465"/>
              <a:gd name="connsiteY1397" fmla="*/ 1209529 h 1934496"/>
              <a:gd name="connsiteX1398" fmla="*/ 9013613 w 9922465"/>
              <a:gd name="connsiteY1398" fmla="*/ 1154338 h 1934496"/>
              <a:gd name="connsiteX1399" fmla="*/ 9068805 w 9922465"/>
              <a:gd name="connsiteY1399" fmla="*/ 1099147 h 1934496"/>
              <a:gd name="connsiteX1400" fmla="*/ 8935170 w 9922465"/>
              <a:gd name="connsiteY1400" fmla="*/ 1099147 h 1934496"/>
              <a:gd name="connsiteX1401" fmla="*/ 8990362 w 9922465"/>
              <a:gd name="connsiteY1401" fmla="*/ 1154338 h 1934496"/>
              <a:gd name="connsiteX1402" fmla="*/ 8935170 w 9922465"/>
              <a:gd name="connsiteY1402" fmla="*/ 1209529 h 1934496"/>
              <a:gd name="connsiteX1403" fmla="*/ 8879978 w 9922465"/>
              <a:gd name="connsiteY1403" fmla="*/ 1154338 h 1934496"/>
              <a:gd name="connsiteX1404" fmla="*/ 8935170 w 9922465"/>
              <a:gd name="connsiteY1404" fmla="*/ 1099147 h 1934496"/>
              <a:gd name="connsiteX1405" fmla="*/ 8801536 w 9922465"/>
              <a:gd name="connsiteY1405" fmla="*/ 1099147 h 1934496"/>
              <a:gd name="connsiteX1406" fmla="*/ 8856728 w 9922465"/>
              <a:gd name="connsiteY1406" fmla="*/ 1154338 h 1934496"/>
              <a:gd name="connsiteX1407" fmla="*/ 8801536 w 9922465"/>
              <a:gd name="connsiteY1407" fmla="*/ 1209529 h 1934496"/>
              <a:gd name="connsiteX1408" fmla="*/ 8746344 w 9922465"/>
              <a:gd name="connsiteY1408" fmla="*/ 1154338 h 1934496"/>
              <a:gd name="connsiteX1409" fmla="*/ 8801536 w 9922465"/>
              <a:gd name="connsiteY1409" fmla="*/ 1099147 h 1934496"/>
              <a:gd name="connsiteX1410" fmla="*/ 8671243 w 9922465"/>
              <a:gd name="connsiteY1410" fmla="*/ 1099147 h 1934496"/>
              <a:gd name="connsiteX1411" fmla="*/ 8726435 w 9922465"/>
              <a:gd name="connsiteY1411" fmla="*/ 1154338 h 1934496"/>
              <a:gd name="connsiteX1412" fmla="*/ 8671243 w 9922465"/>
              <a:gd name="connsiteY1412" fmla="*/ 1209529 h 1934496"/>
              <a:gd name="connsiteX1413" fmla="*/ 8616051 w 9922465"/>
              <a:gd name="connsiteY1413" fmla="*/ 1154338 h 1934496"/>
              <a:gd name="connsiteX1414" fmla="*/ 8671243 w 9922465"/>
              <a:gd name="connsiteY1414" fmla="*/ 1099147 h 1934496"/>
              <a:gd name="connsiteX1415" fmla="*/ 8537609 w 9922465"/>
              <a:gd name="connsiteY1415" fmla="*/ 1099147 h 1934496"/>
              <a:gd name="connsiteX1416" fmla="*/ 8592801 w 9922465"/>
              <a:gd name="connsiteY1416" fmla="*/ 1154338 h 1934496"/>
              <a:gd name="connsiteX1417" fmla="*/ 8537609 w 9922465"/>
              <a:gd name="connsiteY1417" fmla="*/ 1209529 h 1934496"/>
              <a:gd name="connsiteX1418" fmla="*/ 8482417 w 9922465"/>
              <a:gd name="connsiteY1418" fmla="*/ 1154338 h 1934496"/>
              <a:gd name="connsiteX1419" fmla="*/ 8537609 w 9922465"/>
              <a:gd name="connsiteY1419" fmla="*/ 1099147 h 1934496"/>
              <a:gd name="connsiteX1420" fmla="*/ 8407315 w 9922465"/>
              <a:gd name="connsiteY1420" fmla="*/ 1099147 h 1934496"/>
              <a:gd name="connsiteX1421" fmla="*/ 8462507 w 9922465"/>
              <a:gd name="connsiteY1421" fmla="*/ 1154338 h 1934496"/>
              <a:gd name="connsiteX1422" fmla="*/ 8407315 w 9922465"/>
              <a:gd name="connsiteY1422" fmla="*/ 1209529 h 1934496"/>
              <a:gd name="connsiteX1423" fmla="*/ 8352123 w 9922465"/>
              <a:gd name="connsiteY1423" fmla="*/ 1154338 h 1934496"/>
              <a:gd name="connsiteX1424" fmla="*/ 8407315 w 9922465"/>
              <a:gd name="connsiteY1424" fmla="*/ 1099147 h 1934496"/>
              <a:gd name="connsiteX1425" fmla="*/ 8273681 w 9922465"/>
              <a:gd name="connsiteY1425" fmla="*/ 1099147 h 1934496"/>
              <a:gd name="connsiteX1426" fmla="*/ 8328873 w 9922465"/>
              <a:gd name="connsiteY1426" fmla="*/ 1154338 h 1934496"/>
              <a:gd name="connsiteX1427" fmla="*/ 8273681 w 9922465"/>
              <a:gd name="connsiteY1427" fmla="*/ 1209529 h 1934496"/>
              <a:gd name="connsiteX1428" fmla="*/ 8218489 w 9922465"/>
              <a:gd name="connsiteY1428" fmla="*/ 1154338 h 1934496"/>
              <a:gd name="connsiteX1429" fmla="*/ 8273681 w 9922465"/>
              <a:gd name="connsiteY1429" fmla="*/ 1099147 h 1934496"/>
              <a:gd name="connsiteX1430" fmla="*/ 8143386 w 9922465"/>
              <a:gd name="connsiteY1430" fmla="*/ 1099147 h 1934496"/>
              <a:gd name="connsiteX1431" fmla="*/ 8198578 w 9922465"/>
              <a:gd name="connsiteY1431" fmla="*/ 1154338 h 1934496"/>
              <a:gd name="connsiteX1432" fmla="*/ 8143386 w 9922465"/>
              <a:gd name="connsiteY1432" fmla="*/ 1209529 h 1934496"/>
              <a:gd name="connsiteX1433" fmla="*/ 8088194 w 9922465"/>
              <a:gd name="connsiteY1433" fmla="*/ 1154338 h 1934496"/>
              <a:gd name="connsiteX1434" fmla="*/ 8143386 w 9922465"/>
              <a:gd name="connsiteY1434" fmla="*/ 1099147 h 1934496"/>
              <a:gd name="connsiteX1435" fmla="*/ 8009752 w 9922465"/>
              <a:gd name="connsiteY1435" fmla="*/ 1099147 h 1934496"/>
              <a:gd name="connsiteX1436" fmla="*/ 8064944 w 9922465"/>
              <a:gd name="connsiteY1436" fmla="*/ 1154338 h 1934496"/>
              <a:gd name="connsiteX1437" fmla="*/ 8009752 w 9922465"/>
              <a:gd name="connsiteY1437" fmla="*/ 1209529 h 1934496"/>
              <a:gd name="connsiteX1438" fmla="*/ 7954560 w 9922465"/>
              <a:gd name="connsiteY1438" fmla="*/ 1154338 h 1934496"/>
              <a:gd name="connsiteX1439" fmla="*/ 8009752 w 9922465"/>
              <a:gd name="connsiteY1439" fmla="*/ 1099147 h 1934496"/>
              <a:gd name="connsiteX1440" fmla="*/ 7876117 w 9922465"/>
              <a:gd name="connsiteY1440" fmla="*/ 1099147 h 1934496"/>
              <a:gd name="connsiteX1441" fmla="*/ 7931309 w 9922465"/>
              <a:gd name="connsiteY1441" fmla="*/ 1154338 h 1934496"/>
              <a:gd name="connsiteX1442" fmla="*/ 7876117 w 9922465"/>
              <a:gd name="connsiteY1442" fmla="*/ 1209529 h 1934496"/>
              <a:gd name="connsiteX1443" fmla="*/ 7820925 w 9922465"/>
              <a:gd name="connsiteY1443" fmla="*/ 1154338 h 1934496"/>
              <a:gd name="connsiteX1444" fmla="*/ 7876117 w 9922465"/>
              <a:gd name="connsiteY1444" fmla="*/ 1099147 h 1934496"/>
              <a:gd name="connsiteX1445" fmla="*/ 7745822 w 9922465"/>
              <a:gd name="connsiteY1445" fmla="*/ 1099147 h 1934496"/>
              <a:gd name="connsiteX1446" fmla="*/ 7801014 w 9922465"/>
              <a:gd name="connsiteY1446" fmla="*/ 1154338 h 1934496"/>
              <a:gd name="connsiteX1447" fmla="*/ 7745822 w 9922465"/>
              <a:gd name="connsiteY1447" fmla="*/ 1209529 h 1934496"/>
              <a:gd name="connsiteX1448" fmla="*/ 7690630 w 9922465"/>
              <a:gd name="connsiteY1448" fmla="*/ 1154338 h 1934496"/>
              <a:gd name="connsiteX1449" fmla="*/ 7745822 w 9922465"/>
              <a:gd name="connsiteY1449" fmla="*/ 1099147 h 1934496"/>
              <a:gd name="connsiteX1450" fmla="*/ 7608847 w 9922465"/>
              <a:gd name="connsiteY1450" fmla="*/ 1099147 h 1934496"/>
              <a:gd name="connsiteX1451" fmla="*/ 7664039 w 9922465"/>
              <a:gd name="connsiteY1451" fmla="*/ 1154338 h 1934496"/>
              <a:gd name="connsiteX1452" fmla="*/ 7608847 w 9922465"/>
              <a:gd name="connsiteY1452" fmla="*/ 1209529 h 1934496"/>
              <a:gd name="connsiteX1453" fmla="*/ 7553655 w 9922465"/>
              <a:gd name="connsiteY1453" fmla="*/ 1154338 h 1934496"/>
              <a:gd name="connsiteX1454" fmla="*/ 7608847 w 9922465"/>
              <a:gd name="connsiteY1454" fmla="*/ 1099147 h 1934496"/>
              <a:gd name="connsiteX1455" fmla="*/ 7481895 w 9922465"/>
              <a:gd name="connsiteY1455" fmla="*/ 1099147 h 1934496"/>
              <a:gd name="connsiteX1456" fmla="*/ 7537087 w 9922465"/>
              <a:gd name="connsiteY1456" fmla="*/ 1154338 h 1934496"/>
              <a:gd name="connsiteX1457" fmla="*/ 7481895 w 9922465"/>
              <a:gd name="connsiteY1457" fmla="*/ 1209529 h 1934496"/>
              <a:gd name="connsiteX1458" fmla="*/ 7426703 w 9922465"/>
              <a:gd name="connsiteY1458" fmla="*/ 1154338 h 1934496"/>
              <a:gd name="connsiteX1459" fmla="*/ 7481895 w 9922465"/>
              <a:gd name="connsiteY1459" fmla="*/ 1099147 h 1934496"/>
              <a:gd name="connsiteX1460" fmla="*/ 7341578 w 9922465"/>
              <a:gd name="connsiteY1460" fmla="*/ 1099147 h 1934496"/>
              <a:gd name="connsiteX1461" fmla="*/ 7396770 w 9922465"/>
              <a:gd name="connsiteY1461" fmla="*/ 1154338 h 1934496"/>
              <a:gd name="connsiteX1462" fmla="*/ 7341578 w 9922465"/>
              <a:gd name="connsiteY1462" fmla="*/ 1209529 h 1934496"/>
              <a:gd name="connsiteX1463" fmla="*/ 7286386 w 9922465"/>
              <a:gd name="connsiteY1463" fmla="*/ 1154338 h 1934496"/>
              <a:gd name="connsiteX1464" fmla="*/ 7341578 w 9922465"/>
              <a:gd name="connsiteY1464" fmla="*/ 1099147 h 1934496"/>
              <a:gd name="connsiteX1465" fmla="*/ 7211285 w 9922465"/>
              <a:gd name="connsiteY1465" fmla="*/ 1099147 h 1934496"/>
              <a:gd name="connsiteX1466" fmla="*/ 7266477 w 9922465"/>
              <a:gd name="connsiteY1466" fmla="*/ 1154338 h 1934496"/>
              <a:gd name="connsiteX1467" fmla="*/ 7211285 w 9922465"/>
              <a:gd name="connsiteY1467" fmla="*/ 1209529 h 1934496"/>
              <a:gd name="connsiteX1468" fmla="*/ 7156093 w 9922465"/>
              <a:gd name="connsiteY1468" fmla="*/ 1154338 h 1934496"/>
              <a:gd name="connsiteX1469" fmla="*/ 7211285 w 9922465"/>
              <a:gd name="connsiteY1469" fmla="*/ 1099147 h 1934496"/>
              <a:gd name="connsiteX1470" fmla="*/ 7080991 w 9922465"/>
              <a:gd name="connsiteY1470" fmla="*/ 1099147 h 1934496"/>
              <a:gd name="connsiteX1471" fmla="*/ 7136183 w 9922465"/>
              <a:gd name="connsiteY1471" fmla="*/ 1154338 h 1934496"/>
              <a:gd name="connsiteX1472" fmla="*/ 7080991 w 9922465"/>
              <a:gd name="connsiteY1472" fmla="*/ 1209529 h 1934496"/>
              <a:gd name="connsiteX1473" fmla="*/ 7025799 w 9922465"/>
              <a:gd name="connsiteY1473" fmla="*/ 1154338 h 1934496"/>
              <a:gd name="connsiteX1474" fmla="*/ 7080991 w 9922465"/>
              <a:gd name="connsiteY1474" fmla="*/ 1099147 h 1934496"/>
              <a:gd name="connsiteX1475" fmla="*/ 6947356 w 9922465"/>
              <a:gd name="connsiteY1475" fmla="*/ 1099147 h 1934496"/>
              <a:gd name="connsiteX1476" fmla="*/ 7002548 w 9922465"/>
              <a:gd name="connsiteY1476" fmla="*/ 1154338 h 1934496"/>
              <a:gd name="connsiteX1477" fmla="*/ 6947356 w 9922465"/>
              <a:gd name="connsiteY1477" fmla="*/ 1209529 h 1934496"/>
              <a:gd name="connsiteX1478" fmla="*/ 6892164 w 9922465"/>
              <a:gd name="connsiteY1478" fmla="*/ 1154338 h 1934496"/>
              <a:gd name="connsiteX1479" fmla="*/ 6947356 w 9922465"/>
              <a:gd name="connsiteY1479" fmla="*/ 1099147 h 1934496"/>
              <a:gd name="connsiteX1480" fmla="*/ 6817063 w 9922465"/>
              <a:gd name="connsiteY1480" fmla="*/ 1099147 h 1934496"/>
              <a:gd name="connsiteX1481" fmla="*/ 6872255 w 9922465"/>
              <a:gd name="connsiteY1481" fmla="*/ 1154338 h 1934496"/>
              <a:gd name="connsiteX1482" fmla="*/ 6817063 w 9922465"/>
              <a:gd name="connsiteY1482" fmla="*/ 1209529 h 1934496"/>
              <a:gd name="connsiteX1483" fmla="*/ 6761871 w 9922465"/>
              <a:gd name="connsiteY1483" fmla="*/ 1154338 h 1934496"/>
              <a:gd name="connsiteX1484" fmla="*/ 6817063 w 9922465"/>
              <a:gd name="connsiteY1484" fmla="*/ 1099147 h 1934496"/>
              <a:gd name="connsiteX1485" fmla="*/ 6683430 w 9922465"/>
              <a:gd name="connsiteY1485" fmla="*/ 1099147 h 1934496"/>
              <a:gd name="connsiteX1486" fmla="*/ 6738622 w 9922465"/>
              <a:gd name="connsiteY1486" fmla="*/ 1154338 h 1934496"/>
              <a:gd name="connsiteX1487" fmla="*/ 6683430 w 9922465"/>
              <a:gd name="connsiteY1487" fmla="*/ 1209529 h 1934496"/>
              <a:gd name="connsiteX1488" fmla="*/ 6628238 w 9922465"/>
              <a:gd name="connsiteY1488" fmla="*/ 1154338 h 1934496"/>
              <a:gd name="connsiteX1489" fmla="*/ 6683430 w 9922465"/>
              <a:gd name="connsiteY1489" fmla="*/ 1099147 h 1934496"/>
              <a:gd name="connsiteX1490" fmla="*/ 6553135 w 9922465"/>
              <a:gd name="connsiteY1490" fmla="*/ 1099147 h 1934496"/>
              <a:gd name="connsiteX1491" fmla="*/ 6608327 w 9922465"/>
              <a:gd name="connsiteY1491" fmla="*/ 1154338 h 1934496"/>
              <a:gd name="connsiteX1492" fmla="*/ 6553135 w 9922465"/>
              <a:gd name="connsiteY1492" fmla="*/ 1209529 h 1934496"/>
              <a:gd name="connsiteX1493" fmla="*/ 6497943 w 9922465"/>
              <a:gd name="connsiteY1493" fmla="*/ 1154338 h 1934496"/>
              <a:gd name="connsiteX1494" fmla="*/ 6553135 w 9922465"/>
              <a:gd name="connsiteY1494" fmla="*/ 1099147 h 1934496"/>
              <a:gd name="connsiteX1495" fmla="*/ 6419501 w 9922465"/>
              <a:gd name="connsiteY1495" fmla="*/ 1099147 h 1934496"/>
              <a:gd name="connsiteX1496" fmla="*/ 6474693 w 9922465"/>
              <a:gd name="connsiteY1496" fmla="*/ 1154338 h 1934496"/>
              <a:gd name="connsiteX1497" fmla="*/ 6419501 w 9922465"/>
              <a:gd name="connsiteY1497" fmla="*/ 1209529 h 1934496"/>
              <a:gd name="connsiteX1498" fmla="*/ 6364309 w 9922465"/>
              <a:gd name="connsiteY1498" fmla="*/ 1154338 h 1934496"/>
              <a:gd name="connsiteX1499" fmla="*/ 6419501 w 9922465"/>
              <a:gd name="connsiteY1499" fmla="*/ 1099147 h 1934496"/>
              <a:gd name="connsiteX1500" fmla="*/ 6289206 w 9922465"/>
              <a:gd name="connsiteY1500" fmla="*/ 1099147 h 1934496"/>
              <a:gd name="connsiteX1501" fmla="*/ 6344398 w 9922465"/>
              <a:gd name="connsiteY1501" fmla="*/ 1154338 h 1934496"/>
              <a:gd name="connsiteX1502" fmla="*/ 6289206 w 9922465"/>
              <a:gd name="connsiteY1502" fmla="*/ 1209529 h 1934496"/>
              <a:gd name="connsiteX1503" fmla="*/ 6234014 w 9922465"/>
              <a:gd name="connsiteY1503" fmla="*/ 1154338 h 1934496"/>
              <a:gd name="connsiteX1504" fmla="*/ 6289206 w 9922465"/>
              <a:gd name="connsiteY1504" fmla="*/ 1099147 h 1934496"/>
              <a:gd name="connsiteX1505" fmla="*/ 6155571 w 9922465"/>
              <a:gd name="connsiteY1505" fmla="*/ 1099147 h 1934496"/>
              <a:gd name="connsiteX1506" fmla="*/ 6210763 w 9922465"/>
              <a:gd name="connsiteY1506" fmla="*/ 1154338 h 1934496"/>
              <a:gd name="connsiteX1507" fmla="*/ 6155571 w 9922465"/>
              <a:gd name="connsiteY1507" fmla="*/ 1209529 h 1934496"/>
              <a:gd name="connsiteX1508" fmla="*/ 6100379 w 9922465"/>
              <a:gd name="connsiteY1508" fmla="*/ 1154338 h 1934496"/>
              <a:gd name="connsiteX1509" fmla="*/ 6155571 w 9922465"/>
              <a:gd name="connsiteY1509" fmla="*/ 1099147 h 1934496"/>
              <a:gd name="connsiteX1510" fmla="*/ 6021938 w 9922465"/>
              <a:gd name="connsiteY1510" fmla="*/ 1099147 h 1934496"/>
              <a:gd name="connsiteX1511" fmla="*/ 6077130 w 9922465"/>
              <a:gd name="connsiteY1511" fmla="*/ 1154338 h 1934496"/>
              <a:gd name="connsiteX1512" fmla="*/ 6021938 w 9922465"/>
              <a:gd name="connsiteY1512" fmla="*/ 1209529 h 1934496"/>
              <a:gd name="connsiteX1513" fmla="*/ 5966746 w 9922465"/>
              <a:gd name="connsiteY1513" fmla="*/ 1154338 h 1934496"/>
              <a:gd name="connsiteX1514" fmla="*/ 6021938 w 9922465"/>
              <a:gd name="connsiteY1514" fmla="*/ 1099147 h 1934496"/>
              <a:gd name="connsiteX1515" fmla="*/ 5884963 w 9922465"/>
              <a:gd name="connsiteY1515" fmla="*/ 1099147 h 1934496"/>
              <a:gd name="connsiteX1516" fmla="*/ 5940155 w 9922465"/>
              <a:gd name="connsiteY1516" fmla="*/ 1154338 h 1934496"/>
              <a:gd name="connsiteX1517" fmla="*/ 5884963 w 9922465"/>
              <a:gd name="connsiteY1517" fmla="*/ 1209529 h 1934496"/>
              <a:gd name="connsiteX1518" fmla="*/ 5829771 w 9922465"/>
              <a:gd name="connsiteY1518" fmla="*/ 1154338 h 1934496"/>
              <a:gd name="connsiteX1519" fmla="*/ 5884963 w 9922465"/>
              <a:gd name="connsiteY1519" fmla="*/ 1099147 h 1934496"/>
              <a:gd name="connsiteX1520" fmla="*/ 5754668 w 9922465"/>
              <a:gd name="connsiteY1520" fmla="*/ 1099147 h 1934496"/>
              <a:gd name="connsiteX1521" fmla="*/ 5809860 w 9922465"/>
              <a:gd name="connsiteY1521" fmla="*/ 1154338 h 1934496"/>
              <a:gd name="connsiteX1522" fmla="*/ 5754668 w 9922465"/>
              <a:gd name="connsiteY1522" fmla="*/ 1209529 h 1934496"/>
              <a:gd name="connsiteX1523" fmla="*/ 5699476 w 9922465"/>
              <a:gd name="connsiteY1523" fmla="*/ 1154338 h 1934496"/>
              <a:gd name="connsiteX1524" fmla="*/ 5754668 w 9922465"/>
              <a:gd name="connsiteY1524" fmla="*/ 1099147 h 1934496"/>
              <a:gd name="connsiteX1525" fmla="*/ 5621031 w 9922465"/>
              <a:gd name="connsiteY1525" fmla="*/ 1099147 h 1934496"/>
              <a:gd name="connsiteX1526" fmla="*/ 5676223 w 9922465"/>
              <a:gd name="connsiteY1526" fmla="*/ 1154338 h 1934496"/>
              <a:gd name="connsiteX1527" fmla="*/ 5621031 w 9922465"/>
              <a:gd name="connsiteY1527" fmla="*/ 1209529 h 1934496"/>
              <a:gd name="connsiteX1528" fmla="*/ 5565839 w 9922465"/>
              <a:gd name="connsiteY1528" fmla="*/ 1154338 h 1934496"/>
              <a:gd name="connsiteX1529" fmla="*/ 5621031 w 9922465"/>
              <a:gd name="connsiteY1529" fmla="*/ 1099147 h 1934496"/>
              <a:gd name="connsiteX1530" fmla="*/ 5487398 w 9922465"/>
              <a:gd name="connsiteY1530" fmla="*/ 1099147 h 1934496"/>
              <a:gd name="connsiteX1531" fmla="*/ 5542590 w 9922465"/>
              <a:gd name="connsiteY1531" fmla="*/ 1154338 h 1934496"/>
              <a:gd name="connsiteX1532" fmla="*/ 5487398 w 9922465"/>
              <a:gd name="connsiteY1532" fmla="*/ 1209529 h 1934496"/>
              <a:gd name="connsiteX1533" fmla="*/ 5432206 w 9922465"/>
              <a:gd name="connsiteY1533" fmla="*/ 1154338 h 1934496"/>
              <a:gd name="connsiteX1534" fmla="*/ 5487398 w 9922465"/>
              <a:gd name="connsiteY1534" fmla="*/ 1099147 h 1934496"/>
              <a:gd name="connsiteX1535" fmla="*/ 5357105 w 9922465"/>
              <a:gd name="connsiteY1535" fmla="*/ 1099147 h 1934496"/>
              <a:gd name="connsiteX1536" fmla="*/ 5412297 w 9922465"/>
              <a:gd name="connsiteY1536" fmla="*/ 1154338 h 1934496"/>
              <a:gd name="connsiteX1537" fmla="*/ 5357105 w 9922465"/>
              <a:gd name="connsiteY1537" fmla="*/ 1209529 h 1934496"/>
              <a:gd name="connsiteX1538" fmla="*/ 5301913 w 9922465"/>
              <a:gd name="connsiteY1538" fmla="*/ 1154338 h 1934496"/>
              <a:gd name="connsiteX1539" fmla="*/ 5357105 w 9922465"/>
              <a:gd name="connsiteY1539" fmla="*/ 1099147 h 1934496"/>
              <a:gd name="connsiteX1540" fmla="*/ 5093176 w 9922465"/>
              <a:gd name="connsiteY1540" fmla="*/ 1099147 h 1934496"/>
              <a:gd name="connsiteX1541" fmla="*/ 5148368 w 9922465"/>
              <a:gd name="connsiteY1541" fmla="*/ 1154338 h 1934496"/>
              <a:gd name="connsiteX1542" fmla="*/ 5093176 w 9922465"/>
              <a:gd name="connsiteY1542" fmla="*/ 1209529 h 1934496"/>
              <a:gd name="connsiteX1543" fmla="*/ 5037984 w 9922465"/>
              <a:gd name="connsiteY1543" fmla="*/ 1154338 h 1934496"/>
              <a:gd name="connsiteX1544" fmla="*/ 5093176 w 9922465"/>
              <a:gd name="connsiteY1544" fmla="*/ 1099147 h 1934496"/>
              <a:gd name="connsiteX1545" fmla="*/ 4959540 w 9922465"/>
              <a:gd name="connsiteY1545" fmla="*/ 1099147 h 1934496"/>
              <a:gd name="connsiteX1546" fmla="*/ 5014732 w 9922465"/>
              <a:gd name="connsiteY1546" fmla="*/ 1154338 h 1934496"/>
              <a:gd name="connsiteX1547" fmla="*/ 4959540 w 9922465"/>
              <a:gd name="connsiteY1547" fmla="*/ 1209529 h 1934496"/>
              <a:gd name="connsiteX1548" fmla="*/ 4904348 w 9922465"/>
              <a:gd name="connsiteY1548" fmla="*/ 1154338 h 1934496"/>
              <a:gd name="connsiteX1549" fmla="*/ 4959540 w 9922465"/>
              <a:gd name="connsiteY1549" fmla="*/ 1099147 h 1934496"/>
              <a:gd name="connsiteX1550" fmla="*/ 4829246 w 9922465"/>
              <a:gd name="connsiteY1550" fmla="*/ 1099147 h 1934496"/>
              <a:gd name="connsiteX1551" fmla="*/ 4884438 w 9922465"/>
              <a:gd name="connsiteY1551" fmla="*/ 1154338 h 1934496"/>
              <a:gd name="connsiteX1552" fmla="*/ 4829246 w 9922465"/>
              <a:gd name="connsiteY1552" fmla="*/ 1209529 h 1934496"/>
              <a:gd name="connsiteX1553" fmla="*/ 4774054 w 9922465"/>
              <a:gd name="connsiteY1553" fmla="*/ 1154338 h 1934496"/>
              <a:gd name="connsiteX1554" fmla="*/ 4829246 w 9922465"/>
              <a:gd name="connsiteY1554" fmla="*/ 1099147 h 1934496"/>
              <a:gd name="connsiteX1555" fmla="*/ 319117 w 9922465"/>
              <a:gd name="connsiteY1555" fmla="*/ 1099147 h 1934496"/>
              <a:gd name="connsiteX1556" fmla="*/ 374310 w 9922465"/>
              <a:gd name="connsiteY1556" fmla="*/ 1154338 h 1934496"/>
              <a:gd name="connsiteX1557" fmla="*/ 319117 w 9922465"/>
              <a:gd name="connsiteY1557" fmla="*/ 1209529 h 1934496"/>
              <a:gd name="connsiteX1558" fmla="*/ 263926 w 9922465"/>
              <a:gd name="connsiteY1558" fmla="*/ 1154338 h 1934496"/>
              <a:gd name="connsiteX1559" fmla="*/ 319117 w 9922465"/>
              <a:gd name="connsiteY1559" fmla="*/ 1099147 h 1934496"/>
              <a:gd name="connsiteX1560" fmla="*/ 185484 w 9922465"/>
              <a:gd name="connsiteY1560" fmla="*/ 1099147 h 1934496"/>
              <a:gd name="connsiteX1561" fmla="*/ 240675 w 9922465"/>
              <a:gd name="connsiteY1561" fmla="*/ 1154338 h 1934496"/>
              <a:gd name="connsiteX1562" fmla="*/ 185484 w 9922465"/>
              <a:gd name="connsiteY1562" fmla="*/ 1209529 h 1934496"/>
              <a:gd name="connsiteX1563" fmla="*/ 130292 w 9922465"/>
              <a:gd name="connsiteY1563" fmla="*/ 1154338 h 1934496"/>
              <a:gd name="connsiteX1564" fmla="*/ 185484 w 9922465"/>
              <a:gd name="connsiteY1564" fmla="*/ 1099147 h 1934496"/>
              <a:gd name="connsiteX1565" fmla="*/ 55190 w 9922465"/>
              <a:gd name="connsiteY1565" fmla="*/ 1099147 h 1934496"/>
              <a:gd name="connsiteX1566" fmla="*/ 110381 w 9922465"/>
              <a:gd name="connsiteY1566" fmla="*/ 1154338 h 1934496"/>
              <a:gd name="connsiteX1567" fmla="*/ 55190 w 9922465"/>
              <a:gd name="connsiteY1567" fmla="*/ 1209529 h 1934496"/>
              <a:gd name="connsiteX1568" fmla="*/ 0 w 9922465"/>
              <a:gd name="connsiteY1568" fmla="*/ 1154338 h 1934496"/>
              <a:gd name="connsiteX1569" fmla="*/ 55190 w 9922465"/>
              <a:gd name="connsiteY1569" fmla="*/ 1099147 h 1934496"/>
              <a:gd name="connsiteX1570" fmla="*/ 3499584 w 9922465"/>
              <a:gd name="connsiteY1570" fmla="*/ 1099146 h 1934496"/>
              <a:gd name="connsiteX1571" fmla="*/ 3554776 w 9922465"/>
              <a:gd name="connsiteY1571" fmla="*/ 1154337 h 1934496"/>
              <a:gd name="connsiteX1572" fmla="*/ 3499584 w 9922465"/>
              <a:gd name="connsiteY1572" fmla="*/ 1209528 h 1934496"/>
              <a:gd name="connsiteX1573" fmla="*/ 3444392 w 9922465"/>
              <a:gd name="connsiteY1573" fmla="*/ 1154337 h 1934496"/>
              <a:gd name="connsiteX1574" fmla="*/ 3499584 w 9922465"/>
              <a:gd name="connsiteY1574" fmla="*/ 1099146 h 1934496"/>
              <a:gd name="connsiteX1575" fmla="*/ 2570894 w 9922465"/>
              <a:gd name="connsiteY1575" fmla="*/ 1099146 h 1934496"/>
              <a:gd name="connsiteX1576" fmla="*/ 2626086 w 9922465"/>
              <a:gd name="connsiteY1576" fmla="*/ 1154337 h 1934496"/>
              <a:gd name="connsiteX1577" fmla="*/ 2570894 w 9922465"/>
              <a:gd name="connsiteY1577" fmla="*/ 1209528 h 1934496"/>
              <a:gd name="connsiteX1578" fmla="*/ 2515701 w 9922465"/>
              <a:gd name="connsiteY1578" fmla="*/ 1154337 h 1934496"/>
              <a:gd name="connsiteX1579" fmla="*/ 2570894 w 9922465"/>
              <a:gd name="connsiteY1579" fmla="*/ 1099146 h 1934496"/>
              <a:gd name="connsiteX1580" fmla="*/ 2039698 w 9922465"/>
              <a:gd name="connsiteY1580" fmla="*/ 1099146 h 1934496"/>
              <a:gd name="connsiteX1581" fmla="*/ 2094891 w 9922465"/>
              <a:gd name="connsiteY1581" fmla="*/ 1154337 h 1934496"/>
              <a:gd name="connsiteX1582" fmla="*/ 2039698 w 9922465"/>
              <a:gd name="connsiteY1582" fmla="*/ 1209528 h 1934496"/>
              <a:gd name="connsiteX1583" fmla="*/ 1984505 w 9922465"/>
              <a:gd name="connsiteY1583" fmla="*/ 1154337 h 1934496"/>
              <a:gd name="connsiteX1584" fmla="*/ 2039698 w 9922465"/>
              <a:gd name="connsiteY1584" fmla="*/ 1099146 h 1934496"/>
              <a:gd name="connsiteX1585" fmla="*/ 1909401 w 9922465"/>
              <a:gd name="connsiteY1585" fmla="*/ 1099146 h 1934496"/>
              <a:gd name="connsiteX1586" fmla="*/ 1964592 w 9922465"/>
              <a:gd name="connsiteY1586" fmla="*/ 1154337 h 1934496"/>
              <a:gd name="connsiteX1587" fmla="*/ 1909401 w 9922465"/>
              <a:gd name="connsiteY1587" fmla="*/ 1209528 h 1934496"/>
              <a:gd name="connsiteX1588" fmla="*/ 1854207 w 9922465"/>
              <a:gd name="connsiteY1588" fmla="*/ 1154337 h 1934496"/>
              <a:gd name="connsiteX1589" fmla="*/ 1909401 w 9922465"/>
              <a:gd name="connsiteY1589" fmla="*/ 1099146 h 1934496"/>
              <a:gd name="connsiteX1590" fmla="*/ 1779104 w 9922465"/>
              <a:gd name="connsiteY1590" fmla="*/ 1099146 h 1934496"/>
              <a:gd name="connsiteX1591" fmla="*/ 1834296 w 9922465"/>
              <a:gd name="connsiteY1591" fmla="*/ 1154337 h 1934496"/>
              <a:gd name="connsiteX1592" fmla="*/ 1779104 w 9922465"/>
              <a:gd name="connsiteY1592" fmla="*/ 1209528 h 1934496"/>
              <a:gd name="connsiteX1593" fmla="*/ 1723910 w 9922465"/>
              <a:gd name="connsiteY1593" fmla="*/ 1154337 h 1934496"/>
              <a:gd name="connsiteX1594" fmla="*/ 1779104 w 9922465"/>
              <a:gd name="connsiteY1594" fmla="*/ 1099146 h 1934496"/>
              <a:gd name="connsiteX1595" fmla="*/ 1645469 w 9922465"/>
              <a:gd name="connsiteY1595" fmla="*/ 1099146 h 1934496"/>
              <a:gd name="connsiteX1596" fmla="*/ 1700664 w 9922465"/>
              <a:gd name="connsiteY1596" fmla="*/ 1154337 h 1934496"/>
              <a:gd name="connsiteX1597" fmla="*/ 1645469 w 9922465"/>
              <a:gd name="connsiteY1597" fmla="*/ 1209528 h 1934496"/>
              <a:gd name="connsiteX1598" fmla="*/ 1590275 w 9922465"/>
              <a:gd name="connsiteY1598" fmla="*/ 1154337 h 1934496"/>
              <a:gd name="connsiteX1599" fmla="*/ 1645469 w 9922465"/>
              <a:gd name="connsiteY1599" fmla="*/ 1099146 h 1934496"/>
              <a:gd name="connsiteX1600" fmla="*/ 1515179 w 9922465"/>
              <a:gd name="connsiteY1600" fmla="*/ 1099146 h 1934496"/>
              <a:gd name="connsiteX1601" fmla="*/ 1570364 w 9922465"/>
              <a:gd name="connsiteY1601" fmla="*/ 1154337 h 1934496"/>
              <a:gd name="connsiteX1602" fmla="*/ 1515179 w 9922465"/>
              <a:gd name="connsiteY1602" fmla="*/ 1209528 h 1934496"/>
              <a:gd name="connsiteX1603" fmla="*/ 1459982 w 9922465"/>
              <a:gd name="connsiteY1603" fmla="*/ 1154337 h 1934496"/>
              <a:gd name="connsiteX1604" fmla="*/ 1515179 w 9922465"/>
              <a:gd name="connsiteY1604" fmla="*/ 1099146 h 1934496"/>
              <a:gd name="connsiteX1605" fmla="*/ 1381539 w 9922465"/>
              <a:gd name="connsiteY1605" fmla="*/ 1099146 h 1934496"/>
              <a:gd name="connsiteX1606" fmla="*/ 1436731 w 9922465"/>
              <a:gd name="connsiteY1606" fmla="*/ 1154337 h 1934496"/>
              <a:gd name="connsiteX1607" fmla="*/ 1381539 w 9922465"/>
              <a:gd name="connsiteY1607" fmla="*/ 1209528 h 1934496"/>
              <a:gd name="connsiteX1608" fmla="*/ 1326349 w 9922465"/>
              <a:gd name="connsiteY1608" fmla="*/ 1154337 h 1934496"/>
              <a:gd name="connsiteX1609" fmla="*/ 1381539 w 9922465"/>
              <a:gd name="connsiteY1609" fmla="*/ 1099146 h 1934496"/>
              <a:gd name="connsiteX1610" fmla="*/ 1251245 w 9922465"/>
              <a:gd name="connsiteY1610" fmla="*/ 1099146 h 1934496"/>
              <a:gd name="connsiteX1611" fmla="*/ 1306439 w 9922465"/>
              <a:gd name="connsiteY1611" fmla="*/ 1154337 h 1934496"/>
              <a:gd name="connsiteX1612" fmla="*/ 1251245 w 9922465"/>
              <a:gd name="connsiteY1612" fmla="*/ 1209528 h 1934496"/>
              <a:gd name="connsiteX1613" fmla="*/ 1196054 w 9922465"/>
              <a:gd name="connsiteY1613" fmla="*/ 1154337 h 1934496"/>
              <a:gd name="connsiteX1614" fmla="*/ 1251245 w 9922465"/>
              <a:gd name="connsiteY1614" fmla="*/ 1099146 h 1934496"/>
              <a:gd name="connsiteX1615" fmla="*/ 1117610 w 9922465"/>
              <a:gd name="connsiteY1615" fmla="*/ 1099146 h 1934496"/>
              <a:gd name="connsiteX1616" fmla="*/ 1172803 w 9922465"/>
              <a:gd name="connsiteY1616" fmla="*/ 1154337 h 1934496"/>
              <a:gd name="connsiteX1617" fmla="*/ 1117610 w 9922465"/>
              <a:gd name="connsiteY1617" fmla="*/ 1209528 h 1934496"/>
              <a:gd name="connsiteX1618" fmla="*/ 1062416 w 9922465"/>
              <a:gd name="connsiteY1618" fmla="*/ 1154337 h 1934496"/>
              <a:gd name="connsiteX1619" fmla="*/ 1117610 w 9922465"/>
              <a:gd name="connsiteY1619" fmla="*/ 1099146 h 1934496"/>
              <a:gd name="connsiteX1620" fmla="*/ 980631 w 9922465"/>
              <a:gd name="connsiteY1620" fmla="*/ 1099146 h 1934496"/>
              <a:gd name="connsiteX1621" fmla="*/ 1035825 w 9922465"/>
              <a:gd name="connsiteY1621" fmla="*/ 1154337 h 1934496"/>
              <a:gd name="connsiteX1622" fmla="*/ 980631 w 9922465"/>
              <a:gd name="connsiteY1622" fmla="*/ 1209528 h 1934496"/>
              <a:gd name="connsiteX1623" fmla="*/ 925438 w 9922465"/>
              <a:gd name="connsiteY1623" fmla="*/ 1154337 h 1934496"/>
              <a:gd name="connsiteX1624" fmla="*/ 980631 w 9922465"/>
              <a:gd name="connsiteY1624" fmla="*/ 1099146 h 1934496"/>
              <a:gd name="connsiteX1625" fmla="*/ 846993 w 9922465"/>
              <a:gd name="connsiteY1625" fmla="*/ 1099146 h 1934496"/>
              <a:gd name="connsiteX1626" fmla="*/ 902186 w 9922465"/>
              <a:gd name="connsiteY1626" fmla="*/ 1154337 h 1934496"/>
              <a:gd name="connsiteX1627" fmla="*/ 846993 w 9922465"/>
              <a:gd name="connsiteY1627" fmla="*/ 1209528 h 1934496"/>
              <a:gd name="connsiteX1628" fmla="*/ 791796 w 9922465"/>
              <a:gd name="connsiteY1628" fmla="*/ 1154337 h 1934496"/>
              <a:gd name="connsiteX1629" fmla="*/ 846993 w 9922465"/>
              <a:gd name="connsiteY1629" fmla="*/ 1099146 h 1934496"/>
              <a:gd name="connsiteX1630" fmla="*/ 716690 w 9922465"/>
              <a:gd name="connsiteY1630" fmla="*/ 1099146 h 1934496"/>
              <a:gd name="connsiteX1631" fmla="*/ 771886 w 9922465"/>
              <a:gd name="connsiteY1631" fmla="*/ 1154337 h 1934496"/>
              <a:gd name="connsiteX1632" fmla="*/ 716690 w 9922465"/>
              <a:gd name="connsiteY1632" fmla="*/ 1209528 h 1934496"/>
              <a:gd name="connsiteX1633" fmla="*/ 661502 w 9922465"/>
              <a:gd name="connsiteY1633" fmla="*/ 1154337 h 1934496"/>
              <a:gd name="connsiteX1634" fmla="*/ 716690 w 9922465"/>
              <a:gd name="connsiteY1634" fmla="*/ 1099146 h 1934496"/>
              <a:gd name="connsiteX1635" fmla="*/ 583057 w 9922465"/>
              <a:gd name="connsiteY1635" fmla="*/ 1099146 h 1934496"/>
              <a:gd name="connsiteX1636" fmla="*/ 638250 w 9922465"/>
              <a:gd name="connsiteY1636" fmla="*/ 1154337 h 1934496"/>
              <a:gd name="connsiteX1637" fmla="*/ 583057 w 9922465"/>
              <a:gd name="connsiteY1637" fmla="*/ 1209528 h 1934496"/>
              <a:gd name="connsiteX1638" fmla="*/ 527863 w 9922465"/>
              <a:gd name="connsiteY1638" fmla="*/ 1154337 h 1934496"/>
              <a:gd name="connsiteX1639" fmla="*/ 583057 w 9922465"/>
              <a:gd name="connsiteY1639" fmla="*/ 1099146 h 1934496"/>
              <a:gd name="connsiteX1640" fmla="*/ 449413 w 9922465"/>
              <a:gd name="connsiteY1640" fmla="*/ 1099146 h 1934496"/>
              <a:gd name="connsiteX1641" fmla="*/ 504606 w 9922465"/>
              <a:gd name="connsiteY1641" fmla="*/ 1154337 h 1934496"/>
              <a:gd name="connsiteX1642" fmla="*/ 449413 w 9922465"/>
              <a:gd name="connsiteY1642" fmla="*/ 1209528 h 1934496"/>
              <a:gd name="connsiteX1643" fmla="*/ 394220 w 9922465"/>
              <a:gd name="connsiteY1643" fmla="*/ 1154337 h 1934496"/>
              <a:gd name="connsiteX1644" fmla="*/ 449413 w 9922465"/>
              <a:gd name="connsiteY1644" fmla="*/ 1099146 h 1934496"/>
              <a:gd name="connsiteX1645" fmla="*/ 9603343 w 9922465"/>
              <a:gd name="connsiteY1645" fmla="*/ 975533 h 1934496"/>
              <a:gd name="connsiteX1646" fmla="*/ 9658535 w 9922465"/>
              <a:gd name="connsiteY1646" fmla="*/ 1030724 h 1934496"/>
              <a:gd name="connsiteX1647" fmla="*/ 9603343 w 9922465"/>
              <a:gd name="connsiteY1647" fmla="*/ 1085915 h 1934496"/>
              <a:gd name="connsiteX1648" fmla="*/ 9548151 w 9922465"/>
              <a:gd name="connsiteY1648" fmla="*/ 1030724 h 1934496"/>
              <a:gd name="connsiteX1649" fmla="*/ 9603343 w 9922465"/>
              <a:gd name="connsiteY1649" fmla="*/ 975533 h 1934496"/>
              <a:gd name="connsiteX1650" fmla="*/ 9469708 w 9922465"/>
              <a:gd name="connsiteY1650" fmla="*/ 975533 h 1934496"/>
              <a:gd name="connsiteX1651" fmla="*/ 9524900 w 9922465"/>
              <a:gd name="connsiteY1651" fmla="*/ 1030724 h 1934496"/>
              <a:gd name="connsiteX1652" fmla="*/ 9469708 w 9922465"/>
              <a:gd name="connsiteY1652" fmla="*/ 1085915 h 1934496"/>
              <a:gd name="connsiteX1653" fmla="*/ 9414516 w 9922465"/>
              <a:gd name="connsiteY1653" fmla="*/ 1030724 h 1934496"/>
              <a:gd name="connsiteX1654" fmla="*/ 9469708 w 9922465"/>
              <a:gd name="connsiteY1654" fmla="*/ 975533 h 1934496"/>
              <a:gd name="connsiteX1655" fmla="*/ 8935170 w 9922465"/>
              <a:gd name="connsiteY1655" fmla="*/ 975533 h 1934496"/>
              <a:gd name="connsiteX1656" fmla="*/ 8990362 w 9922465"/>
              <a:gd name="connsiteY1656" fmla="*/ 1030724 h 1934496"/>
              <a:gd name="connsiteX1657" fmla="*/ 8935170 w 9922465"/>
              <a:gd name="connsiteY1657" fmla="*/ 1085915 h 1934496"/>
              <a:gd name="connsiteX1658" fmla="*/ 8879978 w 9922465"/>
              <a:gd name="connsiteY1658" fmla="*/ 1030724 h 1934496"/>
              <a:gd name="connsiteX1659" fmla="*/ 8935170 w 9922465"/>
              <a:gd name="connsiteY1659" fmla="*/ 975533 h 1934496"/>
              <a:gd name="connsiteX1660" fmla="*/ 8407315 w 9922465"/>
              <a:gd name="connsiteY1660" fmla="*/ 975533 h 1934496"/>
              <a:gd name="connsiteX1661" fmla="*/ 8462507 w 9922465"/>
              <a:gd name="connsiteY1661" fmla="*/ 1030724 h 1934496"/>
              <a:gd name="connsiteX1662" fmla="*/ 8407315 w 9922465"/>
              <a:gd name="connsiteY1662" fmla="*/ 1085915 h 1934496"/>
              <a:gd name="connsiteX1663" fmla="*/ 8352123 w 9922465"/>
              <a:gd name="connsiteY1663" fmla="*/ 1030724 h 1934496"/>
              <a:gd name="connsiteX1664" fmla="*/ 8407315 w 9922465"/>
              <a:gd name="connsiteY1664" fmla="*/ 975533 h 1934496"/>
              <a:gd name="connsiteX1665" fmla="*/ 7876116 w 9922465"/>
              <a:gd name="connsiteY1665" fmla="*/ 975533 h 1934496"/>
              <a:gd name="connsiteX1666" fmla="*/ 7931308 w 9922465"/>
              <a:gd name="connsiteY1666" fmla="*/ 1030724 h 1934496"/>
              <a:gd name="connsiteX1667" fmla="*/ 7876116 w 9922465"/>
              <a:gd name="connsiteY1667" fmla="*/ 1085915 h 1934496"/>
              <a:gd name="connsiteX1668" fmla="*/ 7820924 w 9922465"/>
              <a:gd name="connsiteY1668" fmla="*/ 1030724 h 1934496"/>
              <a:gd name="connsiteX1669" fmla="*/ 7876116 w 9922465"/>
              <a:gd name="connsiteY1669" fmla="*/ 975533 h 1934496"/>
              <a:gd name="connsiteX1670" fmla="*/ 7745822 w 9922465"/>
              <a:gd name="connsiteY1670" fmla="*/ 975533 h 1934496"/>
              <a:gd name="connsiteX1671" fmla="*/ 7801014 w 9922465"/>
              <a:gd name="connsiteY1671" fmla="*/ 1030724 h 1934496"/>
              <a:gd name="connsiteX1672" fmla="*/ 7745822 w 9922465"/>
              <a:gd name="connsiteY1672" fmla="*/ 1085915 h 1934496"/>
              <a:gd name="connsiteX1673" fmla="*/ 7690630 w 9922465"/>
              <a:gd name="connsiteY1673" fmla="*/ 1030724 h 1934496"/>
              <a:gd name="connsiteX1674" fmla="*/ 7745822 w 9922465"/>
              <a:gd name="connsiteY1674" fmla="*/ 975533 h 1934496"/>
              <a:gd name="connsiteX1675" fmla="*/ 7481894 w 9922465"/>
              <a:gd name="connsiteY1675" fmla="*/ 975533 h 1934496"/>
              <a:gd name="connsiteX1676" fmla="*/ 7537086 w 9922465"/>
              <a:gd name="connsiteY1676" fmla="*/ 1030724 h 1934496"/>
              <a:gd name="connsiteX1677" fmla="*/ 7481894 w 9922465"/>
              <a:gd name="connsiteY1677" fmla="*/ 1085915 h 1934496"/>
              <a:gd name="connsiteX1678" fmla="*/ 7426702 w 9922465"/>
              <a:gd name="connsiteY1678" fmla="*/ 1030724 h 1934496"/>
              <a:gd name="connsiteX1679" fmla="*/ 7481894 w 9922465"/>
              <a:gd name="connsiteY1679" fmla="*/ 975533 h 1934496"/>
              <a:gd name="connsiteX1680" fmla="*/ 7341578 w 9922465"/>
              <a:gd name="connsiteY1680" fmla="*/ 975533 h 1934496"/>
              <a:gd name="connsiteX1681" fmla="*/ 7396770 w 9922465"/>
              <a:gd name="connsiteY1681" fmla="*/ 1030724 h 1934496"/>
              <a:gd name="connsiteX1682" fmla="*/ 7341578 w 9922465"/>
              <a:gd name="connsiteY1682" fmla="*/ 1085915 h 1934496"/>
              <a:gd name="connsiteX1683" fmla="*/ 7286386 w 9922465"/>
              <a:gd name="connsiteY1683" fmla="*/ 1030724 h 1934496"/>
              <a:gd name="connsiteX1684" fmla="*/ 7341578 w 9922465"/>
              <a:gd name="connsiteY1684" fmla="*/ 975533 h 1934496"/>
              <a:gd name="connsiteX1685" fmla="*/ 7211285 w 9922465"/>
              <a:gd name="connsiteY1685" fmla="*/ 975533 h 1934496"/>
              <a:gd name="connsiteX1686" fmla="*/ 7266477 w 9922465"/>
              <a:gd name="connsiteY1686" fmla="*/ 1030724 h 1934496"/>
              <a:gd name="connsiteX1687" fmla="*/ 7211285 w 9922465"/>
              <a:gd name="connsiteY1687" fmla="*/ 1085915 h 1934496"/>
              <a:gd name="connsiteX1688" fmla="*/ 7156093 w 9922465"/>
              <a:gd name="connsiteY1688" fmla="*/ 1030724 h 1934496"/>
              <a:gd name="connsiteX1689" fmla="*/ 7211285 w 9922465"/>
              <a:gd name="connsiteY1689" fmla="*/ 975533 h 1934496"/>
              <a:gd name="connsiteX1690" fmla="*/ 6947356 w 9922465"/>
              <a:gd name="connsiteY1690" fmla="*/ 975533 h 1934496"/>
              <a:gd name="connsiteX1691" fmla="*/ 7002548 w 9922465"/>
              <a:gd name="connsiteY1691" fmla="*/ 1030724 h 1934496"/>
              <a:gd name="connsiteX1692" fmla="*/ 6947356 w 9922465"/>
              <a:gd name="connsiteY1692" fmla="*/ 1085915 h 1934496"/>
              <a:gd name="connsiteX1693" fmla="*/ 6892164 w 9922465"/>
              <a:gd name="connsiteY1693" fmla="*/ 1030724 h 1934496"/>
              <a:gd name="connsiteX1694" fmla="*/ 6947356 w 9922465"/>
              <a:gd name="connsiteY1694" fmla="*/ 975533 h 1934496"/>
              <a:gd name="connsiteX1695" fmla="*/ 6817063 w 9922465"/>
              <a:gd name="connsiteY1695" fmla="*/ 975533 h 1934496"/>
              <a:gd name="connsiteX1696" fmla="*/ 6872255 w 9922465"/>
              <a:gd name="connsiteY1696" fmla="*/ 1030724 h 1934496"/>
              <a:gd name="connsiteX1697" fmla="*/ 6817063 w 9922465"/>
              <a:gd name="connsiteY1697" fmla="*/ 1085915 h 1934496"/>
              <a:gd name="connsiteX1698" fmla="*/ 6761871 w 9922465"/>
              <a:gd name="connsiteY1698" fmla="*/ 1030724 h 1934496"/>
              <a:gd name="connsiteX1699" fmla="*/ 6817063 w 9922465"/>
              <a:gd name="connsiteY1699" fmla="*/ 975533 h 1934496"/>
              <a:gd name="connsiteX1700" fmla="*/ 6683430 w 9922465"/>
              <a:gd name="connsiteY1700" fmla="*/ 975533 h 1934496"/>
              <a:gd name="connsiteX1701" fmla="*/ 6738622 w 9922465"/>
              <a:gd name="connsiteY1701" fmla="*/ 1030724 h 1934496"/>
              <a:gd name="connsiteX1702" fmla="*/ 6683430 w 9922465"/>
              <a:gd name="connsiteY1702" fmla="*/ 1085915 h 1934496"/>
              <a:gd name="connsiteX1703" fmla="*/ 6628238 w 9922465"/>
              <a:gd name="connsiteY1703" fmla="*/ 1030724 h 1934496"/>
              <a:gd name="connsiteX1704" fmla="*/ 6683430 w 9922465"/>
              <a:gd name="connsiteY1704" fmla="*/ 975533 h 1934496"/>
              <a:gd name="connsiteX1705" fmla="*/ 6289206 w 9922465"/>
              <a:gd name="connsiteY1705" fmla="*/ 975533 h 1934496"/>
              <a:gd name="connsiteX1706" fmla="*/ 6344398 w 9922465"/>
              <a:gd name="connsiteY1706" fmla="*/ 1030724 h 1934496"/>
              <a:gd name="connsiteX1707" fmla="*/ 6289206 w 9922465"/>
              <a:gd name="connsiteY1707" fmla="*/ 1085915 h 1934496"/>
              <a:gd name="connsiteX1708" fmla="*/ 6234014 w 9922465"/>
              <a:gd name="connsiteY1708" fmla="*/ 1030724 h 1934496"/>
              <a:gd name="connsiteX1709" fmla="*/ 6289206 w 9922465"/>
              <a:gd name="connsiteY1709" fmla="*/ 975533 h 1934496"/>
              <a:gd name="connsiteX1710" fmla="*/ 5754667 w 9922465"/>
              <a:gd name="connsiteY1710" fmla="*/ 975533 h 1934496"/>
              <a:gd name="connsiteX1711" fmla="*/ 5809859 w 9922465"/>
              <a:gd name="connsiteY1711" fmla="*/ 1030724 h 1934496"/>
              <a:gd name="connsiteX1712" fmla="*/ 5754667 w 9922465"/>
              <a:gd name="connsiteY1712" fmla="*/ 1085915 h 1934496"/>
              <a:gd name="connsiteX1713" fmla="*/ 5699475 w 9922465"/>
              <a:gd name="connsiteY1713" fmla="*/ 1030724 h 1934496"/>
              <a:gd name="connsiteX1714" fmla="*/ 5754667 w 9922465"/>
              <a:gd name="connsiteY1714" fmla="*/ 975533 h 1934496"/>
              <a:gd name="connsiteX1715" fmla="*/ 5487398 w 9922465"/>
              <a:gd name="connsiteY1715" fmla="*/ 975533 h 1934496"/>
              <a:gd name="connsiteX1716" fmla="*/ 5542590 w 9922465"/>
              <a:gd name="connsiteY1716" fmla="*/ 1030724 h 1934496"/>
              <a:gd name="connsiteX1717" fmla="*/ 5487398 w 9922465"/>
              <a:gd name="connsiteY1717" fmla="*/ 1085915 h 1934496"/>
              <a:gd name="connsiteX1718" fmla="*/ 5432206 w 9922465"/>
              <a:gd name="connsiteY1718" fmla="*/ 1030724 h 1934496"/>
              <a:gd name="connsiteX1719" fmla="*/ 5487398 w 9922465"/>
              <a:gd name="connsiteY1719" fmla="*/ 975533 h 1934496"/>
              <a:gd name="connsiteX1720" fmla="*/ 5357105 w 9922465"/>
              <a:gd name="connsiteY1720" fmla="*/ 975533 h 1934496"/>
              <a:gd name="connsiteX1721" fmla="*/ 5412297 w 9922465"/>
              <a:gd name="connsiteY1721" fmla="*/ 1030724 h 1934496"/>
              <a:gd name="connsiteX1722" fmla="*/ 5357105 w 9922465"/>
              <a:gd name="connsiteY1722" fmla="*/ 1085915 h 1934496"/>
              <a:gd name="connsiteX1723" fmla="*/ 5301913 w 9922465"/>
              <a:gd name="connsiteY1723" fmla="*/ 1030724 h 1934496"/>
              <a:gd name="connsiteX1724" fmla="*/ 5357105 w 9922465"/>
              <a:gd name="connsiteY1724" fmla="*/ 975533 h 1934496"/>
              <a:gd name="connsiteX1725" fmla="*/ 5093176 w 9922465"/>
              <a:gd name="connsiteY1725" fmla="*/ 975533 h 1934496"/>
              <a:gd name="connsiteX1726" fmla="*/ 5148368 w 9922465"/>
              <a:gd name="connsiteY1726" fmla="*/ 1030724 h 1934496"/>
              <a:gd name="connsiteX1727" fmla="*/ 5093176 w 9922465"/>
              <a:gd name="connsiteY1727" fmla="*/ 1085915 h 1934496"/>
              <a:gd name="connsiteX1728" fmla="*/ 5037984 w 9922465"/>
              <a:gd name="connsiteY1728" fmla="*/ 1030724 h 1934496"/>
              <a:gd name="connsiteX1729" fmla="*/ 5093176 w 9922465"/>
              <a:gd name="connsiteY1729" fmla="*/ 975533 h 1934496"/>
              <a:gd name="connsiteX1730" fmla="*/ 4959540 w 9922465"/>
              <a:gd name="connsiteY1730" fmla="*/ 975533 h 1934496"/>
              <a:gd name="connsiteX1731" fmla="*/ 5014732 w 9922465"/>
              <a:gd name="connsiteY1731" fmla="*/ 1030724 h 1934496"/>
              <a:gd name="connsiteX1732" fmla="*/ 4959540 w 9922465"/>
              <a:gd name="connsiteY1732" fmla="*/ 1085915 h 1934496"/>
              <a:gd name="connsiteX1733" fmla="*/ 4904348 w 9922465"/>
              <a:gd name="connsiteY1733" fmla="*/ 1030724 h 1934496"/>
              <a:gd name="connsiteX1734" fmla="*/ 4959540 w 9922465"/>
              <a:gd name="connsiteY1734" fmla="*/ 975533 h 1934496"/>
              <a:gd name="connsiteX1735" fmla="*/ 4161075 w 9922465"/>
              <a:gd name="connsiteY1735" fmla="*/ 975533 h 1934496"/>
              <a:gd name="connsiteX1736" fmla="*/ 4216267 w 9922465"/>
              <a:gd name="connsiteY1736" fmla="*/ 1030724 h 1934496"/>
              <a:gd name="connsiteX1737" fmla="*/ 4161075 w 9922465"/>
              <a:gd name="connsiteY1737" fmla="*/ 1085915 h 1934496"/>
              <a:gd name="connsiteX1738" fmla="*/ 4105883 w 9922465"/>
              <a:gd name="connsiteY1738" fmla="*/ 1030724 h 1934496"/>
              <a:gd name="connsiteX1739" fmla="*/ 4161075 w 9922465"/>
              <a:gd name="connsiteY1739" fmla="*/ 975533 h 1934496"/>
              <a:gd name="connsiteX1740" fmla="*/ 4030782 w 9922465"/>
              <a:gd name="connsiteY1740" fmla="*/ 975533 h 1934496"/>
              <a:gd name="connsiteX1741" fmla="*/ 4085974 w 9922465"/>
              <a:gd name="connsiteY1741" fmla="*/ 1030724 h 1934496"/>
              <a:gd name="connsiteX1742" fmla="*/ 4030782 w 9922465"/>
              <a:gd name="connsiteY1742" fmla="*/ 1085915 h 1934496"/>
              <a:gd name="connsiteX1743" fmla="*/ 3975590 w 9922465"/>
              <a:gd name="connsiteY1743" fmla="*/ 1030724 h 1934496"/>
              <a:gd name="connsiteX1744" fmla="*/ 4030782 w 9922465"/>
              <a:gd name="connsiteY1744" fmla="*/ 975533 h 1934496"/>
              <a:gd name="connsiteX1745" fmla="*/ 3369290 w 9922465"/>
              <a:gd name="connsiteY1745" fmla="*/ 975533 h 1934496"/>
              <a:gd name="connsiteX1746" fmla="*/ 3424482 w 9922465"/>
              <a:gd name="connsiteY1746" fmla="*/ 1030724 h 1934496"/>
              <a:gd name="connsiteX1747" fmla="*/ 3369290 w 9922465"/>
              <a:gd name="connsiteY1747" fmla="*/ 1085915 h 1934496"/>
              <a:gd name="connsiteX1748" fmla="*/ 3314098 w 9922465"/>
              <a:gd name="connsiteY1748" fmla="*/ 1030724 h 1934496"/>
              <a:gd name="connsiteX1749" fmla="*/ 3369290 w 9922465"/>
              <a:gd name="connsiteY1749" fmla="*/ 975533 h 1934496"/>
              <a:gd name="connsiteX1750" fmla="*/ 2707880 w 9922465"/>
              <a:gd name="connsiteY1750" fmla="*/ 975533 h 1934496"/>
              <a:gd name="connsiteX1751" fmla="*/ 2763074 w 9922465"/>
              <a:gd name="connsiteY1751" fmla="*/ 1030724 h 1934496"/>
              <a:gd name="connsiteX1752" fmla="*/ 2707880 w 9922465"/>
              <a:gd name="connsiteY1752" fmla="*/ 1085915 h 1934496"/>
              <a:gd name="connsiteX1753" fmla="*/ 2652689 w 9922465"/>
              <a:gd name="connsiteY1753" fmla="*/ 1030724 h 1934496"/>
              <a:gd name="connsiteX1754" fmla="*/ 2707880 w 9922465"/>
              <a:gd name="connsiteY1754" fmla="*/ 975533 h 1934496"/>
              <a:gd name="connsiteX1755" fmla="*/ 2173347 w 9922465"/>
              <a:gd name="connsiteY1755" fmla="*/ 975533 h 1934496"/>
              <a:gd name="connsiteX1756" fmla="*/ 2228540 w 9922465"/>
              <a:gd name="connsiteY1756" fmla="*/ 1030724 h 1934496"/>
              <a:gd name="connsiteX1757" fmla="*/ 2173347 w 9922465"/>
              <a:gd name="connsiteY1757" fmla="*/ 1085915 h 1934496"/>
              <a:gd name="connsiteX1758" fmla="*/ 2118154 w 9922465"/>
              <a:gd name="connsiteY1758" fmla="*/ 1030724 h 1934496"/>
              <a:gd name="connsiteX1759" fmla="*/ 2173347 w 9922465"/>
              <a:gd name="connsiteY1759" fmla="*/ 975533 h 1934496"/>
              <a:gd name="connsiteX1760" fmla="*/ 1251258 w 9922465"/>
              <a:gd name="connsiteY1760" fmla="*/ 975533 h 1934496"/>
              <a:gd name="connsiteX1761" fmla="*/ 1306450 w 9922465"/>
              <a:gd name="connsiteY1761" fmla="*/ 1030724 h 1934496"/>
              <a:gd name="connsiteX1762" fmla="*/ 1251258 w 9922465"/>
              <a:gd name="connsiteY1762" fmla="*/ 1085915 h 1934496"/>
              <a:gd name="connsiteX1763" fmla="*/ 1196066 w 9922465"/>
              <a:gd name="connsiteY1763" fmla="*/ 1030724 h 1934496"/>
              <a:gd name="connsiteX1764" fmla="*/ 1251258 w 9922465"/>
              <a:gd name="connsiteY1764" fmla="*/ 975533 h 1934496"/>
              <a:gd name="connsiteX1765" fmla="*/ 847001 w 9922465"/>
              <a:gd name="connsiteY1765" fmla="*/ 975533 h 1934496"/>
              <a:gd name="connsiteX1766" fmla="*/ 902196 w 9922465"/>
              <a:gd name="connsiteY1766" fmla="*/ 1030724 h 1934496"/>
              <a:gd name="connsiteX1767" fmla="*/ 847001 w 9922465"/>
              <a:gd name="connsiteY1767" fmla="*/ 1085915 h 1934496"/>
              <a:gd name="connsiteX1768" fmla="*/ 791804 w 9922465"/>
              <a:gd name="connsiteY1768" fmla="*/ 1030724 h 1934496"/>
              <a:gd name="connsiteX1769" fmla="*/ 847001 w 9922465"/>
              <a:gd name="connsiteY1769" fmla="*/ 975533 h 1934496"/>
              <a:gd name="connsiteX1770" fmla="*/ 9336074 w 9922465"/>
              <a:gd name="connsiteY1770" fmla="*/ 975532 h 1934496"/>
              <a:gd name="connsiteX1771" fmla="*/ 9391266 w 9922465"/>
              <a:gd name="connsiteY1771" fmla="*/ 1030723 h 1934496"/>
              <a:gd name="connsiteX1772" fmla="*/ 9336074 w 9922465"/>
              <a:gd name="connsiteY1772" fmla="*/ 1085914 h 1934496"/>
              <a:gd name="connsiteX1773" fmla="*/ 9280882 w 9922465"/>
              <a:gd name="connsiteY1773" fmla="*/ 1030723 h 1934496"/>
              <a:gd name="connsiteX1774" fmla="*/ 9336074 w 9922465"/>
              <a:gd name="connsiteY1774" fmla="*/ 975532 h 1934496"/>
              <a:gd name="connsiteX1775" fmla="*/ 9199098 w 9922465"/>
              <a:gd name="connsiteY1775" fmla="*/ 975532 h 1934496"/>
              <a:gd name="connsiteX1776" fmla="*/ 9254290 w 9922465"/>
              <a:gd name="connsiteY1776" fmla="*/ 1030723 h 1934496"/>
              <a:gd name="connsiteX1777" fmla="*/ 9199098 w 9922465"/>
              <a:gd name="connsiteY1777" fmla="*/ 1085914 h 1934496"/>
              <a:gd name="connsiteX1778" fmla="*/ 9143906 w 9922465"/>
              <a:gd name="connsiteY1778" fmla="*/ 1030723 h 1934496"/>
              <a:gd name="connsiteX1779" fmla="*/ 9199098 w 9922465"/>
              <a:gd name="connsiteY1779" fmla="*/ 975532 h 1934496"/>
              <a:gd name="connsiteX1780" fmla="*/ 9068805 w 9922465"/>
              <a:gd name="connsiteY1780" fmla="*/ 975532 h 1934496"/>
              <a:gd name="connsiteX1781" fmla="*/ 9123997 w 9922465"/>
              <a:gd name="connsiteY1781" fmla="*/ 1030723 h 1934496"/>
              <a:gd name="connsiteX1782" fmla="*/ 9068805 w 9922465"/>
              <a:gd name="connsiteY1782" fmla="*/ 1085914 h 1934496"/>
              <a:gd name="connsiteX1783" fmla="*/ 9013613 w 9922465"/>
              <a:gd name="connsiteY1783" fmla="*/ 1030723 h 1934496"/>
              <a:gd name="connsiteX1784" fmla="*/ 9068805 w 9922465"/>
              <a:gd name="connsiteY1784" fmla="*/ 975532 h 1934496"/>
              <a:gd name="connsiteX1785" fmla="*/ 8801536 w 9922465"/>
              <a:gd name="connsiteY1785" fmla="*/ 975532 h 1934496"/>
              <a:gd name="connsiteX1786" fmla="*/ 8856728 w 9922465"/>
              <a:gd name="connsiteY1786" fmla="*/ 1030723 h 1934496"/>
              <a:gd name="connsiteX1787" fmla="*/ 8801536 w 9922465"/>
              <a:gd name="connsiteY1787" fmla="*/ 1085914 h 1934496"/>
              <a:gd name="connsiteX1788" fmla="*/ 8746344 w 9922465"/>
              <a:gd name="connsiteY1788" fmla="*/ 1030723 h 1934496"/>
              <a:gd name="connsiteX1789" fmla="*/ 8801536 w 9922465"/>
              <a:gd name="connsiteY1789" fmla="*/ 975532 h 1934496"/>
              <a:gd name="connsiteX1790" fmla="*/ 8671243 w 9922465"/>
              <a:gd name="connsiteY1790" fmla="*/ 975532 h 1934496"/>
              <a:gd name="connsiteX1791" fmla="*/ 8726435 w 9922465"/>
              <a:gd name="connsiteY1791" fmla="*/ 1030723 h 1934496"/>
              <a:gd name="connsiteX1792" fmla="*/ 8671243 w 9922465"/>
              <a:gd name="connsiteY1792" fmla="*/ 1085914 h 1934496"/>
              <a:gd name="connsiteX1793" fmla="*/ 8616051 w 9922465"/>
              <a:gd name="connsiteY1793" fmla="*/ 1030723 h 1934496"/>
              <a:gd name="connsiteX1794" fmla="*/ 8671243 w 9922465"/>
              <a:gd name="connsiteY1794" fmla="*/ 975532 h 1934496"/>
              <a:gd name="connsiteX1795" fmla="*/ 8537608 w 9922465"/>
              <a:gd name="connsiteY1795" fmla="*/ 975532 h 1934496"/>
              <a:gd name="connsiteX1796" fmla="*/ 8592800 w 9922465"/>
              <a:gd name="connsiteY1796" fmla="*/ 1030723 h 1934496"/>
              <a:gd name="connsiteX1797" fmla="*/ 8537608 w 9922465"/>
              <a:gd name="connsiteY1797" fmla="*/ 1085914 h 1934496"/>
              <a:gd name="connsiteX1798" fmla="*/ 8482416 w 9922465"/>
              <a:gd name="connsiteY1798" fmla="*/ 1030723 h 1934496"/>
              <a:gd name="connsiteX1799" fmla="*/ 8537608 w 9922465"/>
              <a:gd name="connsiteY1799" fmla="*/ 975532 h 1934496"/>
              <a:gd name="connsiteX1800" fmla="*/ 8273681 w 9922465"/>
              <a:gd name="connsiteY1800" fmla="*/ 975532 h 1934496"/>
              <a:gd name="connsiteX1801" fmla="*/ 8328873 w 9922465"/>
              <a:gd name="connsiteY1801" fmla="*/ 1030723 h 1934496"/>
              <a:gd name="connsiteX1802" fmla="*/ 8273681 w 9922465"/>
              <a:gd name="connsiteY1802" fmla="*/ 1085914 h 1934496"/>
              <a:gd name="connsiteX1803" fmla="*/ 8218489 w 9922465"/>
              <a:gd name="connsiteY1803" fmla="*/ 1030723 h 1934496"/>
              <a:gd name="connsiteX1804" fmla="*/ 8273681 w 9922465"/>
              <a:gd name="connsiteY1804" fmla="*/ 975532 h 1934496"/>
              <a:gd name="connsiteX1805" fmla="*/ 8143385 w 9922465"/>
              <a:gd name="connsiteY1805" fmla="*/ 975532 h 1934496"/>
              <a:gd name="connsiteX1806" fmla="*/ 8198577 w 9922465"/>
              <a:gd name="connsiteY1806" fmla="*/ 1030723 h 1934496"/>
              <a:gd name="connsiteX1807" fmla="*/ 8143385 w 9922465"/>
              <a:gd name="connsiteY1807" fmla="*/ 1085914 h 1934496"/>
              <a:gd name="connsiteX1808" fmla="*/ 8088193 w 9922465"/>
              <a:gd name="connsiteY1808" fmla="*/ 1030723 h 1934496"/>
              <a:gd name="connsiteX1809" fmla="*/ 8143385 w 9922465"/>
              <a:gd name="connsiteY1809" fmla="*/ 975532 h 1934496"/>
              <a:gd name="connsiteX1810" fmla="*/ 8009751 w 9922465"/>
              <a:gd name="connsiteY1810" fmla="*/ 975532 h 1934496"/>
              <a:gd name="connsiteX1811" fmla="*/ 8064943 w 9922465"/>
              <a:gd name="connsiteY1811" fmla="*/ 1030723 h 1934496"/>
              <a:gd name="connsiteX1812" fmla="*/ 8009751 w 9922465"/>
              <a:gd name="connsiteY1812" fmla="*/ 1085914 h 1934496"/>
              <a:gd name="connsiteX1813" fmla="*/ 7954559 w 9922465"/>
              <a:gd name="connsiteY1813" fmla="*/ 1030723 h 1934496"/>
              <a:gd name="connsiteX1814" fmla="*/ 8009751 w 9922465"/>
              <a:gd name="connsiteY1814" fmla="*/ 975532 h 1934496"/>
              <a:gd name="connsiteX1815" fmla="*/ 7608847 w 9922465"/>
              <a:gd name="connsiteY1815" fmla="*/ 975532 h 1934496"/>
              <a:gd name="connsiteX1816" fmla="*/ 7664039 w 9922465"/>
              <a:gd name="connsiteY1816" fmla="*/ 1030723 h 1934496"/>
              <a:gd name="connsiteX1817" fmla="*/ 7608847 w 9922465"/>
              <a:gd name="connsiteY1817" fmla="*/ 1085914 h 1934496"/>
              <a:gd name="connsiteX1818" fmla="*/ 7553655 w 9922465"/>
              <a:gd name="connsiteY1818" fmla="*/ 1030723 h 1934496"/>
              <a:gd name="connsiteX1819" fmla="*/ 7608847 w 9922465"/>
              <a:gd name="connsiteY1819" fmla="*/ 975532 h 1934496"/>
              <a:gd name="connsiteX1820" fmla="*/ 7080991 w 9922465"/>
              <a:gd name="connsiteY1820" fmla="*/ 975532 h 1934496"/>
              <a:gd name="connsiteX1821" fmla="*/ 7136183 w 9922465"/>
              <a:gd name="connsiteY1821" fmla="*/ 1030723 h 1934496"/>
              <a:gd name="connsiteX1822" fmla="*/ 7080991 w 9922465"/>
              <a:gd name="connsiteY1822" fmla="*/ 1085914 h 1934496"/>
              <a:gd name="connsiteX1823" fmla="*/ 7025799 w 9922465"/>
              <a:gd name="connsiteY1823" fmla="*/ 1030723 h 1934496"/>
              <a:gd name="connsiteX1824" fmla="*/ 7080991 w 9922465"/>
              <a:gd name="connsiteY1824" fmla="*/ 975532 h 1934496"/>
              <a:gd name="connsiteX1825" fmla="*/ 6553135 w 9922465"/>
              <a:gd name="connsiteY1825" fmla="*/ 975532 h 1934496"/>
              <a:gd name="connsiteX1826" fmla="*/ 6608327 w 9922465"/>
              <a:gd name="connsiteY1826" fmla="*/ 1030723 h 1934496"/>
              <a:gd name="connsiteX1827" fmla="*/ 6553135 w 9922465"/>
              <a:gd name="connsiteY1827" fmla="*/ 1085914 h 1934496"/>
              <a:gd name="connsiteX1828" fmla="*/ 6497943 w 9922465"/>
              <a:gd name="connsiteY1828" fmla="*/ 1030723 h 1934496"/>
              <a:gd name="connsiteX1829" fmla="*/ 6553135 w 9922465"/>
              <a:gd name="connsiteY1829" fmla="*/ 975532 h 1934496"/>
              <a:gd name="connsiteX1830" fmla="*/ 6419501 w 9922465"/>
              <a:gd name="connsiteY1830" fmla="*/ 975532 h 1934496"/>
              <a:gd name="connsiteX1831" fmla="*/ 6474693 w 9922465"/>
              <a:gd name="connsiteY1831" fmla="*/ 1030723 h 1934496"/>
              <a:gd name="connsiteX1832" fmla="*/ 6419501 w 9922465"/>
              <a:gd name="connsiteY1832" fmla="*/ 1085914 h 1934496"/>
              <a:gd name="connsiteX1833" fmla="*/ 6364309 w 9922465"/>
              <a:gd name="connsiteY1833" fmla="*/ 1030723 h 1934496"/>
              <a:gd name="connsiteX1834" fmla="*/ 6419501 w 9922465"/>
              <a:gd name="connsiteY1834" fmla="*/ 975532 h 1934496"/>
              <a:gd name="connsiteX1835" fmla="*/ 6155571 w 9922465"/>
              <a:gd name="connsiteY1835" fmla="*/ 975532 h 1934496"/>
              <a:gd name="connsiteX1836" fmla="*/ 6210763 w 9922465"/>
              <a:gd name="connsiteY1836" fmla="*/ 1030723 h 1934496"/>
              <a:gd name="connsiteX1837" fmla="*/ 6155571 w 9922465"/>
              <a:gd name="connsiteY1837" fmla="*/ 1085914 h 1934496"/>
              <a:gd name="connsiteX1838" fmla="*/ 6100379 w 9922465"/>
              <a:gd name="connsiteY1838" fmla="*/ 1030723 h 1934496"/>
              <a:gd name="connsiteX1839" fmla="*/ 6155571 w 9922465"/>
              <a:gd name="connsiteY1839" fmla="*/ 975532 h 1934496"/>
              <a:gd name="connsiteX1840" fmla="*/ 6021936 w 9922465"/>
              <a:gd name="connsiteY1840" fmla="*/ 975532 h 1934496"/>
              <a:gd name="connsiteX1841" fmla="*/ 6077128 w 9922465"/>
              <a:gd name="connsiteY1841" fmla="*/ 1030723 h 1934496"/>
              <a:gd name="connsiteX1842" fmla="*/ 6021936 w 9922465"/>
              <a:gd name="connsiteY1842" fmla="*/ 1085914 h 1934496"/>
              <a:gd name="connsiteX1843" fmla="*/ 5966744 w 9922465"/>
              <a:gd name="connsiteY1843" fmla="*/ 1030723 h 1934496"/>
              <a:gd name="connsiteX1844" fmla="*/ 6021936 w 9922465"/>
              <a:gd name="connsiteY1844" fmla="*/ 975532 h 1934496"/>
              <a:gd name="connsiteX1845" fmla="*/ 5884963 w 9922465"/>
              <a:gd name="connsiteY1845" fmla="*/ 975532 h 1934496"/>
              <a:gd name="connsiteX1846" fmla="*/ 5940155 w 9922465"/>
              <a:gd name="connsiteY1846" fmla="*/ 1030723 h 1934496"/>
              <a:gd name="connsiteX1847" fmla="*/ 5884963 w 9922465"/>
              <a:gd name="connsiteY1847" fmla="*/ 1085914 h 1934496"/>
              <a:gd name="connsiteX1848" fmla="*/ 5829771 w 9922465"/>
              <a:gd name="connsiteY1848" fmla="*/ 1030723 h 1934496"/>
              <a:gd name="connsiteX1849" fmla="*/ 5884963 w 9922465"/>
              <a:gd name="connsiteY1849" fmla="*/ 975532 h 1934496"/>
              <a:gd name="connsiteX1850" fmla="*/ 5621031 w 9922465"/>
              <a:gd name="connsiteY1850" fmla="*/ 975532 h 1934496"/>
              <a:gd name="connsiteX1851" fmla="*/ 5676223 w 9922465"/>
              <a:gd name="connsiteY1851" fmla="*/ 1030723 h 1934496"/>
              <a:gd name="connsiteX1852" fmla="*/ 5621031 w 9922465"/>
              <a:gd name="connsiteY1852" fmla="*/ 1085914 h 1934496"/>
              <a:gd name="connsiteX1853" fmla="*/ 5565839 w 9922465"/>
              <a:gd name="connsiteY1853" fmla="*/ 1030723 h 1934496"/>
              <a:gd name="connsiteX1854" fmla="*/ 5621031 w 9922465"/>
              <a:gd name="connsiteY1854" fmla="*/ 975532 h 1934496"/>
              <a:gd name="connsiteX1855" fmla="*/ 5223472 w 9922465"/>
              <a:gd name="connsiteY1855" fmla="*/ 975532 h 1934496"/>
              <a:gd name="connsiteX1856" fmla="*/ 5278664 w 9922465"/>
              <a:gd name="connsiteY1856" fmla="*/ 1030723 h 1934496"/>
              <a:gd name="connsiteX1857" fmla="*/ 5223472 w 9922465"/>
              <a:gd name="connsiteY1857" fmla="*/ 1085914 h 1934496"/>
              <a:gd name="connsiteX1858" fmla="*/ 5168280 w 9922465"/>
              <a:gd name="connsiteY1858" fmla="*/ 1030723 h 1934496"/>
              <a:gd name="connsiteX1859" fmla="*/ 5223472 w 9922465"/>
              <a:gd name="connsiteY1859" fmla="*/ 975532 h 1934496"/>
              <a:gd name="connsiteX1860" fmla="*/ 4294710 w 9922465"/>
              <a:gd name="connsiteY1860" fmla="*/ 975532 h 1934496"/>
              <a:gd name="connsiteX1861" fmla="*/ 4349902 w 9922465"/>
              <a:gd name="connsiteY1861" fmla="*/ 1030723 h 1934496"/>
              <a:gd name="connsiteX1862" fmla="*/ 4294710 w 9922465"/>
              <a:gd name="connsiteY1862" fmla="*/ 1085914 h 1934496"/>
              <a:gd name="connsiteX1863" fmla="*/ 4239518 w 9922465"/>
              <a:gd name="connsiteY1863" fmla="*/ 1030723 h 1934496"/>
              <a:gd name="connsiteX1864" fmla="*/ 4294710 w 9922465"/>
              <a:gd name="connsiteY1864" fmla="*/ 975532 h 1934496"/>
              <a:gd name="connsiteX1865" fmla="*/ 3499584 w 9922465"/>
              <a:gd name="connsiteY1865" fmla="*/ 975532 h 1934496"/>
              <a:gd name="connsiteX1866" fmla="*/ 3554776 w 9922465"/>
              <a:gd name="connsiteY1866" fmla="*/ 1030723 h 1934496"/>
              <a:gd name="connsiteX1867" fmla="*/ 3499584 w 9922465"/>
              <a:gd name="connsiteY1867" fmla="*/ 1085914 h 1934496"/>
              <a:gd name="connsiteX1868" fmla="*/ 3444392 w 9922465"/>
              <a:gd name="connsiteY1868" fmla="*/ 1030723 h 1934496"/>
              <a:gd name="connsiteX1869" fmla="*/ 3499584 w 9922465"/>
              <a:gd name="connsiteY1869" fmla="*/ 975532 h 1934496"/>
              <a:gd name="connsiteX1870" fmla="*/ 2834836 w 9922465"/>
              <a:gd name="connsiteY1870" fmla="*/ 975532 h 1934496"/>
              <a:gd name="connsiteX1871" fmla="*/ 2890028 w 9922465"/>
              <a:gd name="connsiteY1871" fmla="*/ 1030723 h 1934496"/>
              <a:gd name="connsiteX1872" fmla="*/ 2834836 w 9922465"/>
              <a:gd name="connsiteY1872" fmla="*/ 1085914 h 1934496"/>
              <a:gd name="connsiteX1873" fmla="*/ 2779643 w 9922465"/>
              <a:gd name="connsiteY1873" fmla="*/ 1030723 h 1934496"/>
              <a:gd name="connsiteX1874" fmla="*/ 2834836 w 9922465"/>
              <a:gd name="connsiteY1874" fmla="*/ 975532 h 1934496"/>
              <a:gd name="connsiteX1875" fmla="*/ 2303639 w 9922465"/>
              <a:gd name="connsiteY1875" fmla="*/ 975532 h 1934496"/>
              <a:gd name="connsiteX1876" fmla="*/ 2358830 w 9922465"/>
              <a:gd name="connsiteY1876" fmla="*/ 1030723 h 1934496"/>
              <a:gd name="connsiteX1877" fmla="*/ 2303639 w 9922465"/>
              <a:gd name="connsiteY1877" fmla="*/ 1085914 h 1934496"/>
              <a:gd name="connsiteX1878" fmla="*/ 2248448 w 9922465"/>
              <a:gd name="connsiteY1878" fmla="*/ 1030723 h 1934496"/>
              <a:gd name="connsiteX1879" fmla="*/ 2303639 w 9922465"/>
              <a:gd name="connsiteY1879" fmla="*/ 975532 h 1934496"/>
              <a:gd name="connsiteX1880" fmla="*/ 2039712 w 9922465"/>
              <a:gd name="connsiteY1880" fmla="*/ 975532 h 1934496"/>
              <a:gd name="connsiteX1881" fmla="*/ 2094905 w 9922465"/>
              <a:gd name="connsiteY1881" fmla="*/ 1030723 h 1934496"/>
              <a:gd name="connsiteX1882" fmla="*/ 2039712 w 9922465"/>
              <a:gd name="connsiteY1882" fmla="*/ 1085914 h 1934496"/>
              <a:gd name="connsiteX1883" fmla="*/ 1984518 w 9922465"/>
              <a:gd name="connsiteY1883" fmla="*/ 1030723 h 1934496"/>
              <a:gd name="connsiteX1884" fmla="*/ 2039712 w 9922465"/>
              <a:gd name="connsiteY1884" fmla="*/ 975532 h 1934496"/>
              <a:gd name="connsiteX1885" fmla="*/ 1909414 w 9922465"/>
              <a:gd name="connsiteY1885" fmla="*/ 975532 h 1934496"/>
              <a:gd name="connsiteX1886" fmla="*/ 1964607 w 9922465"/>
              <a:gd name="connsiteY1886" fmla="*/ 1030723 h 1934496"/>
              <a:gd name="connsiteX1887" fmla="*/ 1909414 w 9922465"/>
              <a:gd name="connsiteY1887" fmla="*/ 1085914 h 1934496"/>
              <a:gd name="connsiteX1888" fmla="*/ 1854220 w 9922465"/>
              <a:gd name="connsiteY1888" fmla="*/ 1030723 h 1934496"/>
              <a:gd name="connsiteX1889" fmla="*/ 1909414 w 9922465"/>
              <a:gd name="connsiteY1889" fmla="*/ 975532 h 1934496"/>
              <a:gd name="connsiteX1890" fmla="*/ 1779117 w 9922465"/>
              <a:gd name="connsiteY1890" fmla="*/ 975532 h 1934496"/>
              <a:gd name="connsiteX1891" fmla="*/ 1834310 w 9922465"/>
              <a:gd name="connsiteY1891" fmla="*/ 1030723 h 1934496"/>
              <a:gd name="connsiteX1892" fmla="*/ 1779117 w 9922465"/>
              <a:gd name="connsiteY1892" fmla="*/ 1085914 h 1934496"/>
              <a:gd name="connsiteX1893" fmla="*/ 1723923 w 9922465"/>
              <a:gd name="connsiteY1893" fmla="*/ 1030723 h 1934496"/>
              <a:gd name="connsiteX1894" fmla="*/ 1779117 w 9922465"/>
              <a:gd name="connsiteY1894" fmla="*/ 975532 h 1934496"/>
              <a:gd name="connsiteX1895" fmla="*/ 1645480 w 9922465"/>
              <a:gd name="connsiteY1895" fmla="*/ 975532 h 1934496"/>
              <a:gd name="connsiteX1896" fmla="*/ 1700679 w 9922465"/>
              <a:gd name="connsiteY1896" fmla="*/ 1030723 h 1934496"/>
              <a:gd name="connsiteX1897" fmla="*/ 1645480 w 9922465"/>
              <a:gd name="connsiteY1897" fmla="*/ 1085914 h 1934496"/>
              <a:gd name="connsiteX1898" fmla="*/ 1590287 w 9922465"/>
              <a:gd name="connsiteY1898" fmla="*/ 1030723 h 1934496"/>
              <a:gd name="connsiteX1899" fmla="*/ 1645480 w 9922465"/>
              <a:gd name="connsiteY1899" fmla="*/ 975532 h 1934496"/>
              <a:gd name="connsiteX1900" fmla="*/ 1515189 w 9922465"/>
              <a:gd name="connsiteY1900" fmla="*/ 975532 h 1934496"/>
              <a:gd name="connsiteX1901" fmla="*/ 1570378 w 9922465"/>
              <a:gd name="connsiteY1901" fmla="*/ 1030723 h 1934496"/>
              <a:gd name="connsiteX1902" fmla="*/ 1515189 w 9922465"/>
              <a:gd name="connsiteY1902" fmla="*/ 1085914 h 1934496"/>
              <a:gd name="connsiteX1903" fmla="*/ 1459995 w 9922465"/>
              <a:gd name="connsiteY1903" fmla="*/ 1030723 h 1934496"/>
              <a:gd name="connsiteX1904" fmla="*/ 1515189 w 9922465"/>
              <a:gd name="connsiteY1904" fmla="*/ 975532 h 1934496"/>
              <a:gd name="connsiteX1905" fmla="*/ 1381549 w 9922465"/>
              <a:gd name="connsiteY1905" fmla="*/ 975532 h 1934496"/>
              <a:gd name="connsiteX1906" fmla="*/ 1436744 w 9922465"/>
              <a:gd name="connsiteY1906" fmla="*/ 1030723 h 1934496"/>
              <a:gd name="connsiteX1907" fmla="*/ 1381549 w 9922465"/>
              <a:gd name="connsiteY1907" fmla="*/ 1085914 h 1934496"/>
              <a:gd name="connsiteX1908" fmla="*/ 1326361 w 9922465"/>
              <a:gd name="connsiteY1908" fmla="*/ 1030723 h 1934496"/>
              <a:gd name="connsiteX1909" fmla="*/ 1381549 w 9922465"/>
              <a:gd name="connsiteY1909" fmla="*/ 975532 h 1934496"/>
              <a:gd name="connsiteX1910" fmla="*/ 1117621 w 9922465"/>
              <a:gd name="connsiteY1910" fmla="*/ 975532 h 1934496"/>
              <a:gd name="connsiteX1911" fmla="*/ 1172814 w 9922465"/>
              <a:gd name="connsiteY1911" fmla="*/ 1030723 h 1934496"/>
              <a:gd name="connsiteX1912" fmla="*/ 1117621 w 9922465"/>
              <a:gd name="connsiteY1912" fmla="*/ 1085914 h 1934496"/>
              <a:gd name="connsiteX1913" fmla="*/ 1062427 w 9922465"/>
              <a:gd name="connsiteY1913" fmla="*/ 1030723 h 1934496"/>
              <a:gd name="connsiteX1914" fmla="*/ 1117621 w 9922465"/>
              <a:gd name="connsiteY1914" fmla="*/ 975532 h 1934496"/>
              <a:gd name="connsiteX1915" fmla="*/ 980643 w 9922465"/>
              <a:gd name="connsiteY1915" fmla="*/ 975532 h 1934496"/>
              <a:gd name="connsiteX1916" fmla="*/ 1035836 w 9922465"/>
              <a:gd name="connsiteY1916" fmla="*/ 1030723 h 1934496"/>
              <a:gd name="connsiteX1917" fmla="*/ 980643 w 9922465"/>
              <a:gd name="connsiteY1917" fmla="*/ 1085914 h 1934496"/>
              <a:gd name="connsiteX1918" fmla="*/ 925449 w 9922465"/>
              <a:gd name="connsiteY1918" fmla="*/ 1030723 h 1934496"/>
              <a:gd name="connsiteX1919" fmla="*/ 980643 w 9922465"/>
              <a:gd name="connsiteY1919" fmla="*/ 975532 h 1934496"/>
              <a:gd name="connsiteX1920" fmla="*/ 716703 w 9922465"/>
              <a:gd name="connsiteY1920" fmla="*/ 975532 h 1934496"/>
              <a:gd name="connsiteX1921" fmla="*/ 771897 w 9922465"/>
              <a:gd name="connsiteY1921" fmla="*/ 1030723 h 1934496"/>
              <a:gd name="connsiteX1922" fmla="*/ 716703 w 9922465"/>
              <a:gd name="connsiteY1922" fmla="*/ 1085914 h 1934496"/>
              <a:gd name="connsiteX1923" fmla="*/ 661511 w 9922465"/>
              <a:gd name="connsiteY1923" fmla="*/ 1030723 h 1934496"/>
              <a:gd name="connsiteX1924" fmla="*/ 716703 w 9922465"/>
              <a:gd name="connsiteY1924" fmla="*/ 975532 h 1934496"/>
              <a:gd name="connsiteX1925" fmla="*/ 583065 w 9922465"/>
              <a:gd name="connsiteY1925" fmla="*/ 975532 h 1934496"/>
              <a:gd name="connsiteX1926" fmla="*/ 638258 w 9922465"/>
              <a:gd name="connsiteY1926" fmla="*/ 1030723 h 1934496"/>
              <a:gd name="connsiteX1927" fmla="*/ 583065 w 9922465"/>
              <a:gd name="connsiteY1927" fmla="*/ 1085914 h 1934496"/>
              <a:gd name="connsiteX1928" fmla="*/ 527871 w 9922465"/>
              <a:gd name="connsiteY1928" fmla="*/ 1030723 h 1934496"/>
              <a:gd name="connsiteX1929" fmla="*/ 583065 w 9922465"/>
              <a:gd name="connsiteY1929" fmla="*/ 975532 h 1934496"/>
              <a:gd name="connsiteX1930" fmla="*/ 449419 w 9922465"/>
              <a:gd name="connsiteY1930" fmla="*/ 975532 h 1934496"/>
              <a:gd name="connsiteX1931" fmla="*/ 504612 w 9922465"/>
              <a:gd name="connsiteY1931" fmla="*/ 1030723 h 1934496"/>
              <a:gd name="connsiteX1932" fmla="*/ 449419 w 9922465"/>
              <a:gd name="connsiteY1932" fmla="*/ 1085914 h 1934496"/>
              <a:gd name="connsiteX1933" fmla="*/ 394227 w 9922465"/>
              <a:gd name="connsiteY1933" fmla="*/ 1030723 h 1934496"/>
              <a:gd name="connsiteX1934" fmla="*/ 449419 w 9922465"/>
              <a:gd name="connsiteY1934" fmla="*/ 975532 h 1934496"/>
              <a:gd name="connsiteX1935" fmla="*/ 319124 w 9922465"/>
              <a:gd name="connsiteY1935" fmla="*/ 975532 h 1934496"/>
              <a:gd name="connsiteX1936" fmla="*/ 374317 w 9922465"/>
              <a:gd name="connsiteY1936" fmla="*/ 1030723 h 1934496"/>
              <a:gd name="connsiteX1937" fmla="*/ 319124 w 9922465"/>
              <a:gd name="connsiteY1937" fmla="*/ 1085914 h 1934496"/>
              <a:gd name="connsiteX1938" fmla="*/ 263931 w 9922465"/>
              <a:gd name="connsiteY1938" fmla="*/ 1030723 h 1934496"/>
              <a:gd name="connsiteX1939" fmla="*/ 319124 w 9922465"/>
              <a:gd name="connsiteY1939" fmla="*/ 975532 h 1934496"/>
              <a:gd name="connsiteX1940" fmla="*/ 185492 w 9922465"/>
              <a:gd name="connsiteY1940" fmla="*/ 975532 h 1934496"/>
              <a:gd name="connsiteX1941" fmla="*/ 240682 w 9922465"/>
              <a:gd name="connsiteY1941" fmla="*/ 1030723 h 1934496"/>
              <a:gd name="connsiteX1942" fmla="*/ 185492 w 9922465"/>
              <a:gd name="connsiteY1942" fmla="*/ 1085914 h 1934496"/>
              <a:gd name="connsiteX1943" fmla="*/ 130299 w 9922465"/>
              <a:gd name="connsiteY1943" fmla="*/ 1030723 h 1934496"/>
              <a:gd name="connsiteX1944" fmla="*/ 185492 w 9922465"/>
              <a:gd name="connsiteY1944" fmla="*/ 975532 h 1934496"/>
              <a:gd name="connsiteX1945" fmla="*/ 55197 w 9922465"/>
              <a:gd name="connsiteY1945" fmla="*/ 975532 h 1934496"/>
              <a:gd name="connsiteX1946" fmla="*/ 110388 w 9922465"/>
              <a:gd name="connsiteY1946" fmla="*/ 1030723 h 1934496"/>
              <a:gd name="connsiteX1947" fmla="*/ 55197 w 9922465"/>
              <a:gd name="connsiteY1947" fmla="*/ 1085914 h 1934496"/>
              <a:gd name="connsiteX1948" fmla="*/ 7 w 9922465"/>
              <a:gd name="connsiteY1948" fmla="*/ 1030723 h 1934496"/>
              <a:gd name="connsiteX1949" fmla="*/ 55197 w 9922465"/>
              <a:gd name="connsiteY1949" fmla="*/ 975532 h 1934496"/>
              <a:gd name="connsiteX1950" fmla="*/ 9469710 w 9922465"/>
              <a:gd name="connsiteY1950" fmla="*/ 855263 h 1934496"/>
              <a:gd name="connsiteX1951" fmla="*/ 9524902 w 9922465"/>
              <a:gd name="connsiteY1951" fmla="*/ 910454 h 1934496"/>
              <a:gd name="connsiteX1952" fmla="*/ 9469710 w 9922465"/>
              <a:gd name="connsiteY1952" fmla="*/ 965645 h 1934496"/>
              <a:gd name="connsiteX1953" fmla="*/ 9414518 w 9922465"/>
              <a:gd name="connsiteY1953" fmla="*/ 910454 h 1934496"/>
              <a:gd name="connsiteX1954" fmla="*/ 9469710 w 9922465"/>
              <a:gd name="connsiteY1954" fmla="*/ 855263 h 1934496"/>
              <a:gd name="connsiteX1955" fmla="*/ 9336075 w 9922465"/>
              <a:gd name="connsiteY1955" fmla="*/ 855263 h 1934496"/>
              <a:gd name="connsiteX1956" fmla="*/ 9391267 w 9922465"/>
              <a:gd name="connsiteY1956" fmla="*/ 910454 h 1934496"/>
              <a:gd name="connsiteX1957" fmla="*/ 9336075 w 9922465"/>
              <a:gd name="connsiteY1957" fmla="*/ 965645 h 1934496"/>
              <a:gd name="connsiteX1958" fmla="*/ 9280883 w 9922465"/>
              <a:gd name="connsiteY1958" fmla="*/ 910454 h 1934496"/>
              <a:gd name="connsiteX1959" fmla="*/ 9336075 w 9922465"/>
              <a:gd name="connsiteY1959" fmla="*/ 855263 h 1934496"/>
              <a:gd name="connsiteX1960" fmla="*/ 9199100 w 9922465"/>
              <a:gd name="connsiteY1960" fmla="*/ 855263 h 1934496"/>
              <a:gd name="connsiteX1961" fmla="*/ 9254292 w 9922465"/>
              <a:gd name="connsiteY1961" fmla="*/ 910454 h 1934496"/>
              <a:gd name="connsiteX1962" fmla="*/ 9199100 w 9922465"/>
              <a:gd name="connsiteY1962" fmla="*/ 965645 h 1934496"/>
              <a:gd name="connsiteX1963" fmla="*/ 9143908 w 9922465"/>
              <a:gd name="connsiteY1963" fmla="*/ 910454 h 1934496"/>
              <a:gd name="connsiteX1964" fmla="*/ 9199100 w 9922465"/>
              <a:gd name="connsiteY1964" fmla="*/ 855263 h 1934496"/>
              <a:gd name="connsiteX1965" fmla="*/ 9068806 w 9922465"/>
              <a:gd name="connsiteY1965" fmla="*/ 855263 h 1934496"/>
              <a:gd name="connsiteX1966" fmla="*/ 9123998 w 9922465"/>
              <a:gd name="connsiteY1966" fmla="*/ 910454 h 1934496"/>
              <a:gd name="connsiteX1967" fmla="*/ 9068806 w 9922465"/>
              <a:gd name="connsiteY1967" fmla="*/ 965645 h 1934496"/>
              <a:gd name="connsiteX1968" fmla="*/ 9013614 w 9922465"/>
              <a:gd name="connsiteY1968" fmla="*/ 910454 h 1934496"/>
              <a:gd name="connsiteX1969" fmla="*/ 9068806 w 9922465"/>
              <a:gd name="connsiteY1969" fmla="*/ 855263 h 1934496"/>
              <a:gd name="connsiteX1970" fmla="*/ 8935170 w 9922465"/>
              <a:gd name="connsiteY1970" fmla="*/ 855263 h 1934496"/>
              <a:gd name="connsiteX1971" fmla="*/ 8990362 w 9922465"/>
              <a:gd name="connsiteY1971" fmla="*/ 910454 h 1934496"/>
              <a:gd name="connsiteX1972" fmla="*/ 8935170 w 9922465"/>
              <a:gd name="connsiteY1972" fmla="*/ 965645 h 1934496"/>
              <a:gd name="connsiteX1973" fmla="*/ 8879978 w 9922465"/>
              <a:gd name="connsiteY1973" fmla="*/ 910454 h 1934496"/>
              <a:gd name="connsiteX1974" fmla="*/ 8935170 w 9922465"/>
              <a:gd name="connsiteY1974" fmla="*/ 855263 h 1934496"/>
              <a:gd name="connsiteX1975" fmla="*/ 8801536 w 9922465"/>
              <a:gd name="connsiteY1975" fmla="*/ 855263 h 1934496"/>
              <a:gd name="connsiteX1976" fmla="*/ 8856728 w 9922465"/>
              <a:gd name="connsiteY1976" fmla="*/ 910454 h 1934496"/>
              <a:gd name="connsiteX1977" fmla="*/ 8801536 w 9922465"/>
              <a:gd name="connsiteY1977" fmla="*/ 965645 h 1934496"/>
              <a:gd name="connsiteX1978" fmla="*/ 8746344 w 9922465"/>
              <a:gd name="connsiteY1978" fmla="*/ 910454 h 1934496"/>
              <a:gd name="connsiteX1979" fmla="*/ 8801536 w 9922465"/>
              <a:gd name="connsiteY1979" fmla="*/ 855263 h 1934496"/>
              <a:gd name="connsiteX1980" fmla="*/ 8671243 w 9922465"/>
              <a:gd name="connsiteY1980" fmla="*/ 855263 h 1934496"/>
              <a:gd name="connsiteX1981" fmla="*/ 8726435 w 9922465"/>
              <a:gd name="connsiteY1981" fmla="*/ 910454 h 1934496"/>
              <a:gd name="connsiteX1982" fmla="*/ 8671243 w 9922465"/>
              <a:gd name="connsiteY1982" fmla="*/ 965645 h 1934496"/>
              <a:gd name="connsiteX1983" fmla="*/ 8616051 w 9922465"/>
              <a:gd name="connsiteY1983" fmla="*/ 910454 h 1934496"/>
              <a:gd name="connsiteX1984" fmla="*/ 8671243 w 9922465"/>
              <a:gd name="connsiteY1984" fmla="*/ 855263 h 1934496"/>
              <a:gd name="connsiteX1985" fmla="*/ 8537609 w 9922465"/>
              <a:gd name="connsiteY1985" fmla="*/ 855263 h 1934496"/>
              <a:gd name="connsiteX1986" fmla="*/ 8592801 w 9922465"/>
              <a:gd name="connsiteY1986" fmla="*/ 910454 h 1934496"/>
              <a:gd name="connsiteX1987" fmla="*/ 8537609 w 9922465"/>
              <a:gd name="connsiteY1987" fmla="*/ 965645 h 1934496"/>
              <a:gd name="connsiteX1988" fmla="*/ 8482417 w 9922465"/>
              <a:gd name="connsiteY1988" fmla="*/ 910454 h 1934496"/>
              <a:gd name="connsiteX1989" fmla="*/ 8537609 w 9922465"/>
              <a:gd name="connsiteY1989" fmla="*/ 855263 h 1934496"/>
              <a:gd name="connsiteX1990" fmla="*/ 8407315 w 9922465"/>
              <a:gd name="connsiteY1990" fmla="*/ 855263 h 1934496"/>
              <a:gd name="connsiteX1991" fmla="*/ 8462507 w 9922465"/>
              <a:gd name="connsiteY1991" fmla="*/ 910454 h 1934496"/>
              <a:gd name="connsiteX1992" fmla="*/ 8407315 w 9922465"/>
              <a:gd name="connsiteY1992" fmla="*/ 965645 h 1934496"/>
              <a:gd name="connsiteX1993" fmla="*/ 8352123 w 9922465"/>
              <a:gd name="connsiteY1993" fmla="*/ 910454 h 1934496"/>
              <a:gd name="connsiteX1994" fmla="*/ 8407315 w 9922465"/>
              <a:gd name="connsiteY1994" fmla="*/ 855263 h 1934496"/>
              <a:gd name="connsiteX1995" fmla="*/ 8273681 w 9922465"/>
              <a:gd name="connsiteY1995" fmla="*/ 855263 h 1934496"/>
              <a:gd name="connsiteX1996" fmla="*/ 8328873 w 9922465"/>
              <a:gd name="connsiteY1996" fmla="*/ 910454 h 1934496"/>
              <a:gd name="connsiteX1997" fmla="*/ 8273681 w 9922465"/>
              <a:gd name="connsiteY1997" fmla="*/ 965645 h 1934496"/>
              <a:gd name="connsiteX1998" fmla="*/ 8218489 w 9922465"/>
              <a:gd name="connsiteY1998" fmla="*/ 910454 h 1934496"/>
              <a:gd name="connsiteX1999" fmla="*/ 8273681 w 9922465"/>
              <a:gd name="connsiteY1999" fmla="*/ 855263 h 1934496"/>
              <a:gd name="connsiteX2000" fmla="*/ 8143386 w 9922465"/>
              <a:gd name="connsiteY2000" fmla="*/ 855263 h 1934496"/>
              <a:gd name="connsiteX2001" fmla="*/ 8198578 w 9922465"/>
              <a:gd name="connsiteY2001" fmla="*/ 910454 h 1934496"/>
              <a:gd name="connsiteX2002" fmla="*/ 8143386 w 9922465"/>
              <a:gd name="connsiteY2002" fmla="*/ 965645 h 1934496"/>
              <a:gd name="connsiteX2003" fmla="*/ 8088194 w 9922465"/>
              <a:gd name="connsiteY2003" fmla="*/ 910454 h 1934496"/>
              <a:gd name="connsiteX2004" fmla="*/ 8143386 w 9922465"/>
              <a:gd name="connsiteY2004" fmla="*/ 855263 h 1934496"/>
              <a:gd name="connsiteX2005" fmla="*/ 8009752 w 9922465"/>
              <a:gd name="connsiteY2005" fmla="*/ 855263 h 1934496"/>
              <a:gd name="connsiteX2006" fmla="*/ 8064944 w 9922465"/>
              <a:gd name="connsiteY2006" fmla="*/ 910454 h 1934496"/>
              <a:gd name="connsiteX2007" fmla="*/ 8009752 w 9922465"/>
              <a:gd name="connsiteY2007" fmla="*/ 965645 h 1934496"/>
              <a:gd name="connsiteX2008" fmla="*/ 7954560 w 9922465"/>
              <a:gd name="connsiteY2008" fmla="*/ 910454 h 1934496"/>
              <a:gd name="connsiteX2009" fmla="*/ 8009752 w 9922465"/>
              <a:gd name="connsiteY2009" fmla="*/ 855263 h 1934496"/>
              <a:gd name="connsiteX2010" fmla="*/ 7876117 w 9922465"/>
              <a:gd name="connsiteY2010" fmla="*/ 855263 h 1934496"/>
              <a:gd name="connsiteX2011" fmla="*/ 7931309 w 9922465"/>
              <a:gd name="connsiteY2011" fmla="*/ 910454 h 1934496"/>
              <a:gd name="connsiteX2012" fmla="*/ 7876117 w 9922465"/>
              <a:gd name="connsiteY2012" fmla="*/ 965645 h 1934496"/>
              <a:gd name="connsiteX2013" fmla="*/ 7820925 w 9922465"/>
              <a:gd name="connsiteY2013" fmla="*/ 910454 h 1934496"/>
              <a:gd name="connsiteX2014" fmla="*/ 7876117 w 9922465"/>
              <a:gd name="connsiteY2014" fmla="*/ 855263 h 1934496"/>
              <a:gd name="connsiteX2015" fmla="*/ 7745822 w 9922465"/>
              <a:gd name="connsiteY2015" fmla="*/ 855263 h 1934496"/>
              <a:gd name="connsiteX2016" fmla="*/ 7801014 w 9922465"/>
              <a:gd name="connsiteY2016" fmla="*/ 910454 h 1934496"/>
              <a:gd name="connsiteX2017" fmla="*/ 7745822 w 9922465"/>
              <a:gd name="connsiteY2017" fmla="*/ 965645 h 1934496"/>
              <a:gd name="connsiteX2018" fmla="*/ 7690630 w 9922465"/>
              <a:gd name="connsiteY2018" fmla="*/ 910454 h 1934496"/>
              <a:gd name="connsiteX2019" fmla="*/ 7745822 w 9922465"/>
              <a:gd name="connsiteY2019" fmla="*/ 855263 h 1934496"/>
              <a:gd name="connsiteX2020" fmla="*/ 7608849 w 9922465"/>
              <a:gd name="connsiteY2020" fmla="*/ 855263 h 1934496"/>
              <a:gd name="connsiteX2021" fmla="*/ 7664041 w 9922465"/>
              <a:gd name="connsiteY2021" fmla="*/ 910454 h 1934496"/>
              <a:gd name="connsiteX2022" fmla="*/ 7608849 w 9922465"/>
              <a:gd name="connsiteY2022" fmla="*/ 965645 h 1934496"/>
              <a:gd name="connsiteX2023" fmla="*/ 7553657 w 9922465"/>
              <a:gd name="connsiteY2023" fmla="*/ 910454 h 1934496"/>
              <a:gd name="connsiteX2024" fmla="*/ 7608849 w 9922465"/>
              <a:gd name="connsiteY2024" fmla="*/ 855263 h 1934496"/>
              <a:gd name="connsiteX2025" fmla="*/ 7481895 w 9922465"/>
              <a:gd name="connsiteY2025" fmla="*/ 855263 h 1934496"/>
              <a:gd name="connsiteX2026" fmla="*/ 7537087 w 9922465"/>
              <a:gd name="connsiteY2026" fmla="*/ 910454 h 1934496"/>
              <a:gd name="connsiteX2027" fmla="*/ 7481895 w 9922465"/>
              <a:gd name="connsiteY2027" fmla="*/ 965645 h 1934496"/>
              <a:gd name="connsiteX2028" fmla="*/ 7426703 w 9922465"/>
              <a:gd name="connsiteY2028" fmla="*/ 910454 h 1934496"/>
              <a:gd name="connsiteX2029" fmla="*/ 7481895 w 9922465"/>
              <a:gd name="connsiteY2029" fmla="*/ 855263 h 1934496"/>
              <a:gd name="connsiteX2030" fmla="*/ 7341578 w 9922465"/>
              <a:gd name="connsiteY2030" fmla="*/ 855263 h 1934496"/>
              <a:gd name="connsiteX2031" fmla="*/ 7396770 w 9922465"/>
              <a:gd name="connsiteY2031" fmla="*/ 910454 h 1934496"/>
              <a:gd name="connsiteX2032" fmla="*/ 7341578 w 9922465"/>
              <a:gd name="connsiteY2032" fmla="*/ 965645 h 1934496"/>
              <a:gd name="connsiteX2033" fmla="*/ 7286386 w 9922465"/>
              <a:gd name="connsiteY2033" fmla="*/ 910454 h 1934496"/>
              <a:gd name="connsiteX2034" fmla="*/ 7341578 w 9922465"/>
              <a:gd name="connsiteY2034" fmla="*/ 855263 h 1934496"/>
              <a:gd name="connsiteX2035" fmla="*/ 7211285 w 9922465"/>
              <a:gd name="connsiteY2035" fmla="*/ 855263 h 1934496"/>
              <a:gd name="connsiteX2036" fmla="*/ 7266477 w 9922465"/>
              <a:gd name="connsiteY2036" fmla="*/ 910454 h 1934496"/>
              <a:gd name="connsiteX2037" fmla="*/ 7211285 w 9922465"/>
              <a:gd name="connsiteY2037" fmla="*/ 965645 h 1934496"/>
              <a:gd name="connsiteX2038" fmla="*/ 7156093 w 9922465"/>
              <a:gd name="connsiteY2038" fmla="*/ 910454 h 1934496"/>
              <a:gd name="connsiteX2039" fmla="*/ 7211285 w 9922465"/>
              <a:gd name="connsiteY2039" fmla="*/ 855263 h 1934496"/>
              <a:gd name="connsiteX2040" fmla="*/ 7080993 w 9922465"/>
              <a:gd name="connsiteY2040" fmla="*/ 855263 h 1934496"/>
              <a:gd name="connsiteX2041" fmla="*/ 7136185 w 9922465"/>
              <a:gd name="connsiteY2041" fmla="*/ 910454 h 1934496"/>
              <a:gd name="connsiteX2042" fmla="*/ 7080993 w 9922465"/>
              <a:gd name="connsiteY2042" fmla="*/ 965645 h 1934496"/>
              <a:gd name="connsiteX2043" fmla="*/ 7025801 w 9922465"/>
              <a:gd name="connsiteY2043" fmla="*/ 910454 h 1934496"/>
              <a:gd name="connsiteX2044" fmla="*/ 7080993 w 9922465"/>
              <a:gd name="connsiteY2044" fmla="*/ 855263 h 1934496"/>
              <a:gd name="connsiteX2045" fmla="*/ 6947357 w 9922465"/>
              <a:gd name="connsiteY2045" fmla="*/ 855263 h 1934496"/>
              <a:gd name="connsiteX2046" fmla="*/ 7002549 w 9922465"/>
              <a:gd name="connsiteY2046" fmla="*/ 910454 h 1934496"/>
              <a:gd name="connsiteX2047" fmla="*/ 6947357 w 9922465"/>
              <a:gd name="connsiteY2047" fmla="*/ 965645 h 1934496"/>
              <a:gd name="connsiteX2048" fmla="*/ 6892165 w 9922465"/>
              <a:gd name="connsiteY2048" fmla="*/ 910454 h 1934496"/>
              <a:gd name="connsiteX2049" fmla="*/ 6947357 w 9922465"/>
              <a:gd name="connsiteY2049" fmla="*/ 855263 h 1934496"/>
              <a:gd name="connsiteX2050" fmla="*/ 6817063 w 9922465"/>
              <a:gd name="connsiteY2050" fmla="*/ 855263 h 1934496"/>
              <a:gd name="connsiteX2051" fmla="*/ 6872255 w 9922465"/>
              <a:gd name="connsiteY2051" fmla="*/ 910454 h 1934496"/>
              <a:gd name="connsiteX2052" fmla="*/ 6817063 w 9922465"/>
              <a:gd name="connsiteY2052" fmla="*/ 965645 h 1934496"/>
              <a:gd name="connsiteX2053" fmla="*/ 6761871 w 9922465"/>
              <a:gd name="connsiteY2053" fmla="*/ 910454 h 1934496"/>
              <a:gd name="connsiteX2054" fmla="*/ 6817063 w 9922465"/>
              <a:gd name="connsiteY2054" fmla="*/ 855263 h 1934496"/>
              <a:gd name="connsiteX2055" fmla="*/ 6683430 w 9922465"/>
              <a:gd name="connsiteY2055" fmla="*/ 855263 h 1934496"/>
              <a:gd name="connsiteX2056" fmla="*/ 6738622 w 9922465"/>
              <a:gd name="connsiteY2056" fmla="*/ 910454 h 1934496"/>
              <a:gd name="connsiteX2057" fmla="*/ 6683430 w 9922465"/>
              <a:gd name="connsiteY2057" fmla="*/ 965645 h 1934496"/>
              <a:gd name="connsiteX2058" fmla="*/ 6628238 w 9922465"/>
              <a:gd name="connsiteY2058" fmla="*/ 910454 h 1934496"/>
              <a:gd name="connsiteX2059" fmla="*/ 6683430 w 9922465"/>
              <a:gd name="connsiteY2059" fmla="*/ 855263 h 1934496"/>
              <a:gd name="connsiteX2060" fmla="*/ 6553135 w 9922465"/>
              <a:gd name="connsiteY2060" fmla="*/ 855263 h 1934496"/>
              <a:gd name="connsiteX2061" fmla="*/ 6608327 w 9922465"/>
              <a:gd name="connsiteY2061" fmla="*/ 910454 h 1934496"/>
              <a:gd name="connsiteX2062" fmla="*/ 6553135 w 9922465"/>
              <a:gd name="connsiteY2062" fmla="*/ 965645 h 1934496"/>
              <a:gd name="connsiteX2063" fmla="*/ 6497943 w 9922465"/>
              <a:gd name="connsiteY2063" fmla="*/ 910454 h 1934496"/>
              <a:gd name="connsiteX2064" fmla="*/ 6553135 w 9922465"/>
              <a:gd name="connsiteY2064" fmla="*/ 855263 h 1934496"/>
              <a:gd name="connsiteX2065" fmla="*/ 6419502 w 9922465"/>
              <a:gd name="connsiteY2065" fmla="*/ 855263 h 1934496"/>
              <a:gd name="connsiteX2066" fmla="*/ 6474694 w 9922465"/>
              <a:gd name="connsiteY2066" fmla="*/ 910454 h 1934496"/>
              <a:gd name="connsiteX2067" fmla="*/ 6419502 w 9922465"/>
              <a:gd name="connsiteY2067" fmla="*/ 965645 h 1934496"/>
              <a:gd name="connsiteX2068" fmla="*/ 6364310 w 9922465"/>
              <a:gd name="connsiteY2068" fmla="*/ 910454 h 1934496"/>
              <a:gd name="connsiteX2069" fmla="*/ 6419502 w 9922465"/>
              <a:gd name="connsiteY2069" fmla="*/ 855263 h 1934496"/>
              <a:gd name="connsiteX2070" fmla="*/ 6289206 w 9922465"/>
              <a:gd name="connsiteY2070" fmla="*/ 855263 h 1934496"/>
              <a:gd name="connsiteX2071" fmla="*/ 6344398 w 9922465"/>
              <a:gd name="connsiteY2071" fmla="*/ 910454 h 1934496"/>
              <a:gd name="connsiteX2072" fmla="*/ 6289206 w 9922465"/>
              <a:gd name="connsiteY2072" fmla="*/ 965645 h 1934496"/>
              <a:gd name="connsiteX2073" fmla="*/ 6234014 w 9922465"/>
              <a:gd name="connsiteY2073" fmla="*/ 910454 h 1934496"/>
              <a:gd name="connsiteX2074" fmla="*/ 6289206 w 9922465"/>
              <a:gd name="connsiteY2074" fmla="*/ 855263 h 1934496"/>
              <a:gd name="connsiteX2075" fmla="*/ 6155571 w 9922465"/>
              <a:gd name="connsiteY2075" fmla="*/ 855263 h 1934496"/>
              <a:gd name="connsiteX2076" fmla="*/ 6210763 w 9922465"/>
              <a:gd name="connsiteY2076" fmla="*/ 910454 h 1934496"/>
              <a:gd name="connsiteX2077" fmla="*/ 6155571 w 9922465"/>
              <a:gd name="connsiteY2077" fmla="*/ 965645 h 1934496"/>
              <a:gd name="connsiteX2078" fmla="*/ 6100379 w 9922465"/>
              <a:gd name="connsiteY2078" fmla="*/ 910454 h 1934496"/>
              <a:gd name="connsiteX2079" fmla="*/ 6155571 w 9922465"/>
              <a:gd name="connsiteY2079" fmla="*/ 855263 h 1934496"/>
              <a:gd name="connsiteX2080" fmla="*/ 6021938 w 9922465"/>
              <a:gd name="connsiteY2080" fmla="*/ 855263 h 1934496"/>
              <a:gd name="connsiteX2081" fmla="*/ 6077130 w 9922465"/>
              <a:gd name="connsiteY2081" fmla="*/ 910454 h 1934496"/>
              <a:gd name="connsiteX2082" fmla="*/ 6021938 w 9922465"/>
              <a:gd name="connsiteY2082" fmla="*/ 965645 h 1934496"/>
              <a:gd name="connsiteX2083" fmla="*/ 5966746 w 9922465"/>
              <a:gd name="connsiteY2083" fmla="*/ 910454 h 1934496"/>
              <a:gd name="connsiteX2084" fmla="*/ 6021938 w 9922465"/>
              <a:gd name="connsiteY2084" fmla="*/ 855263 h 1934496"/>
              <a:gd name="connsiteX2085" fmla="*/ 5884961 w 9922465"/>
              <a:gd name="connsiteY2085" fmla="*/ 855263 h 1934496"/>
              <a:gd name="connsiteX2086" fmla="*/ 5940153 w 9922465"/>
              <a:gd name="connsiteY2086" fmla="*/ 910454 h 1934496"/>
              <a:gd name="connsiteX2087" fmla="*/ 5884961 w 9922465"/>
              <a:gd name="connsiteY2087" fmla="*/ 965645 h 1934496"/>
              <a:gd name="connsiteX2088" fmla="*/ 5829769 w 9922465"/>
              <a:gd name="connsiteY2088" fmla="*/ 910454 h 1934496"/>
              <a:gd name="connsiteX2089" fmla="*/ 5884961 w 9922465"/>
              <a:gd name="connsiteY2089" fmla="*/ 855263 h 1934496"/>
              <a:gd name="connsiteX2090" fmla="*/ 5754668 w 9922465"/>
              <a:gd name="connsiteY2090" fmla="*/ 855263 h 1934496"/>
              <a:gd name="connsiteX2091" fmla="*/ 5809860 w 9922465"/>
              <a:gd name="connsiteY2091" fmla="*/ 910454 h 1934496"/>
              <a:gd name="connsiteX2092" fmla="*/ 5754668 w 9922465"/>
              <a:gd name="connsiteY2092" fmla="*/ 965645 h 1934496"/>
              <a:gd name="connsiteX2093" fmla="*/ 5699476 w 9922465"/>
              <a:gd name="connsiteY2093" fmla="*/ 910454 h 1934496"/>
              <a:gd name="connsiteX2094" fmla="*/ 5754668 w 9922465"/>
              <a:gd name="connsiteY2094" fmla="*/ 855263 h 1934496"/>
              <a:gd name="connsiteX2095" fmla="*/ 5621034 w 9922465"/>
              <a:gd name="connsiteY2095" fmla="*/ 855263 h 1934496"/>
              <a:gd name="connsiteX2096" fmla="*/ 5676226 w 9922465"/>
              <a:gd name="connsiteY2096" fmla="*/ 910454 h 1934496"/>
              <a:gd name="connsiteX2097" fmla="*/ 5621034 w 9922465"/>
              <a:gd name="connsiteY2097" fmla="*/ 965645 h 1934496"/>
              <a:gd name="connsiteX2098" fmla="*/ 5565842 w 9922465"/>
              <a:gd name="connsiteY2098" fmla="*/ 910454 h 1934496"/>
              <a:gd name="connsiteX2099" fmla="*/ 5621034 w 9922465"/>
              <a:gd name="connsiteY2099" fmla="*/ 855263 h 1934496"/>
              <a:gd name="connsiteX2100" fmla="*/ 5487399 w 9922465"/>
              <a:gd name="connsiteY2100" fmla="*/ 855263 h 1934496"/>
              <a:gd name="connsiteX2101" fmla="*/ 5542591 w 9922465"/>
              <a:gd name="connsiteY2101" fmla="*/ 910454 h 1934496"/>
              <a:gd name="connsiteX2102" fmla="*/ 5487399 w 9922465"/>
              <a:gd name="connsiteY2102" fmla="*/ 965645 h 1934496"/>
              <a:gd name="connsiteX2103" fmla="*/ 5432207 w 9922465"/>
              <a:gd name="connsiteY2103" fmla="*/ 910454 h 1934496"/>
              <a:gd name="connsiteX2104" fmla="*/ 5487399 w 9922465"/>
              <a:gd name="connsiteY2104" fmla="*/ 855263 h 1934496"/>
              <a:gd name="connsiteX2105" fmla="*/ 5357105 w 9922465"/>
              <a:gd name="connsiteY2105" fmla="*/ 855263 h 1934496"/>
              <a:gd name="connsiteX2106" fmla="*/ 5412297 w 9922465"/>
              <a:gd name="connsiteY2106" fmla="*/ 910454 h 1934496"/>
              <a:gd name="connsiteX2107" fmla="*/ 5357105 w 9922465"/>
              <a:gd name="connsiteY2107" fmla="*/ 965645 h 1934496"/>
              <a:gd name="connsiteX2108" fmla="*/ 5301913 w 9922465"/>
              <a:gd name="connsiteY2108" fmla="*/ 910454 h 1934496"/>
              <a:gd name="connsiteX2109" fmla="*/ 5357105 w 9922465"/>
              <a:gd name="connsiteY2109" fmla="*/ 855263 h 1934496"/>
              <a:gd name="connsiteX2110" fmla="*/ 5223472 w 9922465"/>
              <a:gd name="connsiteY2110" fmla="*/ 855263 h 1934496"/>
              <a:gd name="connsiteX2111" fmla="*/ 5278664 w 9922465"/>
              <a:gd name="connsiteY2111" fmla="*/ 910454 h 1934496"/>
              <a:gd name="connsiteX2112" fmla="*/ 5223472 w 9922465"/>
              <a:gd name="connsiteY2112" fmla="*/ 965645 h 1934496"/>
              <a:gd name="connsiteX2113" fmla="*/ 5168280 w 9922465"/>
              <a:gd name="connsiteY2113" fmla="*/ 910454 h 1934496"/>
              <a:gd name="connsiteX2114" fmla="*/ 5223472 w 9922465"/>
              <a:gd name="connsiteY2114" fmla="*/ 855263 h 1934496"/>
              <a:gd name="connsiteX2115" fmla="*/ 5093178 w 9922465"/>
              <a:gd name="connsiteY2115" fmla="*/ 855263 h 1934496"/>
              <a:gd name="connsiteX2116" fmla="*/ 5148370 w 9922465"/>
              <a:gd name="connsiteY2116" fmla="*/ 910454 h 1934496"/>
              <a:gd name="connsiteX2117" fmla="*/ 5093178 w 9922465"/>
              <a:gd name="connsiteY2117" fmla="*/ 965645 h 1934496"/>
              <a:gd name="connsiteX2118" fmla="*/ 5037986 w 9922465"/>
              <a:gd name="connsiteY2118" fmla="*/ 910454 h 1934496"/>
              <a:gd name="connsiteX2119" fmla="*/ 5093178 w 9922465"/>
              <a:gd name="connsiteY2119" fmla="*/ 855263 h 1934496"/>
              <a:gd name="connsiteX2120" fmla="*/ 4161076 w 9922465"/>
              <a:gd name="connsiteY2120" fmla="*/ 855263 h 1934496"/>
              <a:gd name="connsiteX2121" fmla="*/ 4216268 w 9922465"/>
              <a:gd name="connsiteY2121" fmla="*/ 910454 h 1934496"/>
              <a:gd name="connsiteX2122" fmla="*/ 4161076 w 9922465"/>
              <a:gd name="connsiteY2122" fmla="*/ 965645 h 1934496"/>
              <a:gd name="connsiteX2123" fmla="*/ 4105884 w 9922465"/>
              <a:gd name="connsiteY2123" fmla="*/ 910454 h 1934496"/>
              <a:gd name="connsiteX2124" fmla="*/ 4161076 w 9922465"/>
              <a:gd name="connsiteY2124" fmla="*/ 855263 h 1934496"/>
              <a:gd name="connsiteX2125" fmla="*/ 3633218 w 9922465"/>
              <a:gd name="connsiteY2125" fmla="*/ 855263 h 1934496"/>
              <a:gd name="connsiteX2126" fmla="*/ 3688410 w 9922465"/>
              <a:gd name="connsiteY2126" fmla="*/ 910454 h 1934496"/>
              <a:gd name="connsiteX2127" fmla="*/ 3633218 w 9922465"/>
              <a:gd name="connsiteY2127" fmla="*/ 965645 h 1934496"/>
              <a:gd name="connsiteX2128" fmla="*/ 3578026 w 9922465"/>
              <a:gd name="connsiteY2128" fmla="*/ 910454 h 1934496"/>
              <a:gd name="connsiteX2129" fmla="*/ 3633218 w 9922465"/>
              <a:gd name="connsiteY2129" fmla="*/ 855263 h 1934496"/>
              <a:gd name="connsiteX2130" fmla="*/ 3499586 w 9922465"/>
              <a:gd name="connsiteY2130" fmla="*/ 855263 h 1934496"/>
              <a:gd name="connsiteX2131" fmla="*/ 3554778 w 9922465"/>
              <a:gd name="connsiteY2131" fmla="*/ 910454 h 1934496"/>
              <a:gd name="connsiteX2132" fmla="*/ 3499586 w 9922465"/>
              <a:gd name="connsiteY2132" fmla="*/ 965645 h 1934496"/>
              <a:gd name="connsiteX2133" fmla="*/ 3444394 w 9922465"/>
              <a:gd name="connsiteY2133" fmla="*/ 910454 h 1934496"/>
              <a:gd name="connsiteX2134" fmla="*/ 3499586 w 9922465"/>
              <a:gd name="connsiteY2134" fmla="*/ 855263 h 1934496"/>
              <a:gd name="connsiteX2135" fmla="*/ 3369290 w 9922465"/>
              <a:gd name="connsiteY2135" fmla="*/ 855263 h 1934496"/>
              <a:gd name="connsiteX2136" fmla="*/ 3424482 w 9922465"/>
              <a:gd name="connsiteY2136" fmla="*/ 910454 h 1934496"/>
              <a:gd name="connsiteX2137" fmla="*/ 3369290 w 9922465"/>
              <a:gd name="connsiteY2137" fmla="*/ 965645 h 1934496"/>
              <a:gd name="connsiteX2138" fmla="*/ 3314098 w 9922465"/>
              <a:gd name="connsiteY2138" fmla="*/ 910454 h 1934496"/>
              <a:gd name="connsiteX2139" fmla="*/ 3369290 w 9922465"/>
              <a:gd name="connsiteY2139" fmla="*/ 855263 h 1934496"/>
              <a:gd name="connsiteX2140" fmla="*/ 2834849 w 9922465"/>
              <a:gd name="connsiteY2140" fmla="*/ 855263 h 1934496"/>
              <a:gd name="connsiteX2141" fmla="*/ 2890040 w 9922465"/>
              <a:gd name="connsiteY2141" fmla="*/ 910454 h 1934496"/>
              <a:gd name="connsiteX2142" fmla="*/ 2834849 w 9922465"/>
              <a:gd name="connsiteY2142" fmla="*/ 965645 h 1934496"/>
              <a:gd name="connsiteX2143" fmla="*/ 2779655 w 9922465"/>
              <a:gd name="connsiteY2143" fmla="*/ 910454 h 1934496"/>
              <a:gd name="connsiteX2144" fmla="*/ 2834849 w 9922465"/>
              <a:gd name="connsiteY2144" fmla="*/ 855263 h 1934496"/>
              <a:gd name="connsiteX2145" fmla="*/ 2707895 w 9922465"/>
              <a:gd name="connsiteY2145" fmla="*/ 855263 h 1934496"/>
              <a:gd name="connsiteX2146" fmla="*/ 2763087 w 9922465"/>
              <a:gd name="connsiteY2146" fmla="*/ 910454 h 1934496"/>
              <a:gd name="connsiteX2147" fmla="*/ 2707895 w 9922465"/>
              <a:gd name="connsiteY2147" fmla="*/ 965645 h 1934496"/>
              <a:gd name="connsiteX2148" fmla="*/ 2652702 w 9922465"/>
              <a:gd name="connsiteY2148" fmla="*/ 910454 h 1934496"/>
              <a:gd name="connsiteX2149" fmla="*/ 2707895 w 9922465"/>
              <a:gd name="connsiteY2149" fmla="*/ 855263 h 1934496"/>
              <a:gd name="connsiteX2150" fmla="*/ 2570919 w 9922465"/>
              <a:gd name="connsiteY2150" fmla="*/ 855263 h 1934496"/>
              <a:gd name="connsiteX2151" fmla="*/ 2626110 w 9922465"/>
              <a:gd name="connsiteY2151" fmla="*/ 910454 h 1934496"/>
              <a:gd name="connsiteX2152" fmla="*/ 2570919 w 9922465"/>
              <a:gd name="connsiteY2152" fmla="*/ 965645 h 1934496"/>
              <a:gd name="connsiteX2153" fmla="*/ 2515724 w 9922465"/>
              <a:gd name="connsiteY2153" fmla="*/ 910454 h 1934496"/>
              <a:gd name="connsiteX2154" fmla="*/ 2570919 w 9922465"/>
              <a:gd name="connsiteY2154" fmla="*/ 855263 h 1934496"/>
              <a:gd name="connsiteX2155" fmla="*/ 2303651 w 9922465"/>
              <a:gd name="connsiteY2155" fmla="*/ 855263 h 1934496"/>
              <a:gd name="connsiteX2156" fmla="*/ 2358843 w 9922465"/>
              <a:gd name="connsiteY2156" fmla="*/ 910454 h 1934496"/>
              <a:gd name="connsiteX2157" fmla="*/ 2303651 w 9922465"/>
              <a:gd name="connsiteY2157" fmla="*/ 965645 h 1934496"/>
              <a:gd name="connsiteX2158" fmla="*/ 2248461 w 9922465"/>
              <a:gd name="connsiteY2158" fmla="*/ 910454 h 1934496"/>
              <a:gd name="connsiteX2159" fmla="*/ 2303651 w 9922465"/>
              <a:gd name="connsiteY2159" fmla="*/ 855263 h 1934496"/>
              <a:gd name="connsiteX2160" fmla="*/ 2173362 w 9922465"/>
              <a:gd name="connsiteY2160" fmla="*/ 855263 h 1934496"/>
              <a:gd name="connsiteX2161" fmla="*/ 2228554 w 9922465"/>
              <a:gd name="connsiteY2161" fmla="*/ 910454 h 1934496"/>
              <a:gd name="connsiteX2162" fmla="*/ 2173362 w 9922465"/>
              <a:gd name="connsiteY2162" fmla="*/ 965645 h 1934496"/>
              <a:gd name="connsiteX2163" fmla="*/ 2118170 w 9922465"/>
              <a:gd name="connsiteY2163" fmla="*/ 910454 h 1934496"/>
              <a:gd name="connsiteX2164" fmla="*/ 2173362 w 9922465"/>
              <a:gd name="connsiteY2164" fmla="*/ 855263 h 1934496"/>
              <a:gd name="connsiteX2165" fmla="*/ 2039725 w 9922465"/>
              <a:gd name="connsiteY2165" fmla="*/ 855263 h 1934496"/>
              <a:gd name="connsiteX2166" fmla="*/ 2094919 w 9922465"/>
              <a:gd name="connsiteY2166" fmla="*/ 910454 h 1934496"/>
              <a:gd name="connsiteX2167" fmla="*/ 2039725 w 9922465"/>
              <a:gd name="connsiteY2167" fmla="*/ 965645 h 1934496"/>
              <a:gd name="connsiteX2168" fmla="*/ 1984533 w 9922465"/>
              <a:gd name="connsiteY2168" fmla="*/ 910454 h 1934496"/>
              <a:gd name="connsiteX2169" fmla="*/ 2039725 w 9922465"/>
              <a:gd name="connsiteY2169" fmla="*/ 855263 h 1934496"/>
              <a:gd name="connsiteX2170" fmla="*/ 1909428 w 9922465"/>
              <a:gd name="connsiteY2170" fmla="*/ 855263 h 1934496"/>
              <a:gd name="connsiteX2171" fmla="*/ 1964620 w 9922465"/>
              <a:gd name="connsiteY2171" fmla="*/ 910454 h 1934496"/>
              <a:gd name="connsiteX2172" fmla="*/ 1909428 w 9922465"/>
              <a:gd name="connsiteY2172" fmla="*/ 965645 h 1934496"/>
              <a:gd name="connsiteX2173" fmla="*/ 1854234 w 9922465"/>
              <a:gd name="connsiteY2173" fmla="*/ 910454 h 1934496"/>
              <a:gd name="connsiteX2174" fmla="*/ 1909428 w 9922465"/>
              <a:gd name="connsiteY2174" fmla="*/ 855263 h 1934496"/>
              <a:gd name="connsiteX2175" fmla="*/ 1779130 w 9922465"/>
              <a:gd name="connsiteY2175" fmla="*/ 855263 h 1934496"/>
              <a:gd name="connsiteX2176" fmla="*/ 1834324 w 9922465"/>
              <a:gd name="connsiteY2176" fmla="*/ 910454 h 1934496"/>
              <a:gd name="connsiteX2177" fmla="*/ 1779130 w 9922465"/>
              <a:gd name="connsiteY2177" fmla="*/ 965645 h 1934496"/>
              <a:gd name="connsiteX2178" fmla="*/ 1723937 w 9922465"/>
              <a:gd name="connsiteY2178" fmla="*/ 910454 h 1934496"/>
              <a:gd name="connsiteX2179" fmla="*/ 1779130 w 9922465"/>
              <a:gd name="connsiteY2179" fmla="*/ 855263 h 1934496"/>
              <a:gd name="connsiteX2180" fmla="*/ 1645495 w 9922465"/>
              <a:gd name="connsiteY2180" fmla="*/ 855263 h 1934496"/>
              <a:gd name="connsiteX2181" fmla="*/ 1700693 w 9922465"/>
              <a:gd name="connsiteY2181" fmla="*/ 910454 h 1934496"/>
              <a:gd name="connsiteX2182" fmla="*/ 1645495 w 9922465"/>
              <a:gd name="connsiteY2182" fmla="*/ 965645 h 1934496"/>
              <a:gd name="connsiteX2183" fmla="*/ 1590303 w 9922465"/>
              <a:gd name="connsiteY2183" fmla="*/ 910454 h 1934496"/>
              <a:gd name="connsiteX2184" fmla="*/ 1645495 w 9922465"/>
              <a:gd name="connsiteY2184" fmla="*/ 855263 h 1934496"/>
              <a:gd name="connsiteX2185" fmla="*/ 1515206 w 9922465"/>
              <a:gd name="connsiteY2185" fmla="*/ 855263 h 1934496"/>
              <a:gd name="connsiteX2186" fmla="*/ 1570391 w 9922465"/>
              <a:gd name="connsiteY2186" fmla="*/ 910454 h 1934496"/>
              <a:gd name="connsiteX2187" fmla="*/ 1515206 w 9922465"/>
              <a:gd name="connsiteY2187" fmla="*/ 965645 h 1934496"/>
              <a:gd name="connsiteX2188" fmla="*/ 1460009 w 9922465"/>
              <a:gd name="connsiteY2188" fmla="*/ 910454 h 1934496"/>
              <a:gd name="connsiteX2189" fmla="*/ 1515206 w 9922465"/>
              <a:gd name="connsiteY2189" fmla="*/ 855263 h 1934496"/>
              <a:gd name="connsiteX2190" fmla="*/ 1381566 w 9922465"/>
              <a:gd name="connsiteY2190" fmla="*/ 855263 h 1934496"/>
              <a:gd name="connsiteX2191" fmla="*/ 1436758 w 9922465"/>
              <a:gd name="connsiteY2191" fmla="*/ 910454 h 1934496"/>
              <a:gd name="connsiteX2192" fmla="*/ 1381566 w 9922465"/>
              <a:gd name="connsiteY2192" fmla="*/ 965645 h 1934496"/>
              <a:gd name="connsiteX2193" fmla="*/ 1326375 w 9922465"/>
              <a:gd name="connsiteY2193" fmla="*/ 910454 h 1934496"/>
              <a:gd name="connsiteX2194" fmla="*/ 1381566 w 9922465"/>
              <a:gd name="connsiteY2194" fmla="*/ 855263 h 1934496"/>
              <a:gd name="connsiteX2195" fmla="*/ 1251271 w 9922465"/>
              <a:gd name="connsiteY2195" fmla="*/ 855263 h 1934496"/>
              <a:gd name="connsiteX2196" fmla="*/ 1306464 w 9922465"/>
              <a:gd name="connsiteY2196" fmla="*/ 910454 h 1934496"/>
              <a:gd name="connsiteX2197" fmla="*/ 1251271 w 9922465"/>
              <a:gd name="connsiteY2197" fmla="*/ 965645 h 1934496"/>
              <a:gd name="connsiteX2198" fmla="*/ 1196078 w 9922465"/>
              <a:gd name="connsiteY2198" fmla="*/ 910454 h 1934496"/>
              <a:gd name="connsiteX2199" fmla="*/ 1251271 w 9922465"/>
              <a:gd name="connsiteY2199" fmla="*/ 855263 h 1934496"/>
              <a:gd name="connsiteX2200" fmla="*/ 1117634 w 9922465"/>
              <a:gd name="connsiteY2200" fmla="*/ 855263 h 1934496"/>
              <a:gd name="connsiteX2201" fmla="*/ 1172828 w 9922465"/>
              <a:gd name="connsiteY2201" fmla="*/ 910454 h 1934496"/>
              <a:gd name="connsiteX2202" fmla="*/ 1117634 w 9922465"/>
              <a:gd name="connsiteY2202" fmla="*/ 965645 h 1934496"/>
              <a:gd name="connsiteX2203" fmla="*/ 1062440 w 9922465"/>
              <a:gd name="connsiteY2203" fmla="*/ 910454 h 1934496"/>
              <a:gd name="connsiteX2204" fmla="*/ 1117634 w 9922465"/>
              <a:gd name="connsiteY2204" fmla="*/ 855263 h 1934496"/>
              <a:gd name="connsiteX2205" fmla="*/ 980654 w 9922465"/>
              <a:gd name="connsiteY2205" fmla="*/ 855263 h 1934496"/>
              <a:gd name="connsiteX2206" fmla="*/ 1035848 w 9922465"/>
              <a:gd name="connsiteY2206" fmla="*/ 910454 h 1934496"/>
              <a:gd name="connsiteX2207" fmla="*/ 980654 w 9922465"/>
              <a:gd name="connsiteY2207" fmla="*/ 965645 h 1934496"/>
              <a:gd name="connsiteX2208" fmla="*/ 925460 w 9922465"/>
              <a:gd name="connsiteY2208" fmla="*/ 910454 h 1934496"/>
              <a:gd name="connsiteX2209" fmla="*/ 980654 w 9922465"/>
              <a:gd name="connsiteY2209" fmla="*/ 855263 h 1934496"/>
              <a:gd name="connsiteX2210" fmla="*/ 847016 w 9922465"/>
              <a:gd name="connsiteY2210" fmla="*/ 855263 h 1934496"/>
              <a:gd name="connsiteX2211" fmla="*/ 902209 w 9922465"/>
              <a:gd name="connsiteY2211" fmla="*/ 910454 h 1934496"/>
              <a:gd name="connsiteX2212" fmla="*/ 847016 w 9922465"/>
              <a:gd name="connsiteY2212" fmla="*/ 965645 h 1934496"/>
              <a:gd name="connsiteX2213" fmla="*/ 791816 w 9922465"/>
              <a:gd name="connsiteY2213" fmla="*/ 910454 h 1934496"/>
              <a:gd name="connsiteX2214" fmla="*/ 847016 w 9922465"/>
              <a:gd name="connsiteY2214" fmla="*/ 855263 h 1934496"/>
              <a:gd name="connsiteX2215" fmla="*/ 716709 w 9922465"/>
              <a:gd name="connsiteY2215" fmla="*/ 855263 h 1934496"/>
              <a:gd name="connsiteX2216" fmla="*/ 771907 w 9922465"/>
              <a:gd name="connsiteY2216" fmla="*/ 910454 h 1934496"/>
              <a:gd name="connsiteX2217" fmla="*/ 716709 w 9922465"/>
              <a:gd name="connsiteY2217" fmla="*/ 965645 h 1934496"/>
              <a:gd name="connsiteX2218" fmla="*/ 661522 w 9922465"/>
              <a:gd name="connsiteY2218" fmla="*/ 910454 h 1934496"/>
              <a:gd name="connsiteX2219" fmla="*/ 716709 w 9922465"/>
              <a:gd name="connsiteY2219" fmla="*/ 855263 h 1934496"/>
              <a:gd name="connsiteX2220" fmla="*/ 583074 w 9922465"/>
              <a:gd name="connsiteY2220" fmla="*/ 855263 h 1934496"/>
              <a:gd name="connsiteX2221" fmla="*/ 638268 w 9922465"/>
              <a:gd name="connsiteY2221" fmla="*/ 910454 h 1934496"/>
              <a:gd name="connsiteX2222" fmla="*/ 583074 w 9922465"/>
              <a:gd name="connsiteY2222" fmla="*/ 965645 h 1934496"/>
              <a:gd name="connsiteX2223" fmla="*/ 527881 w 9922465"/>
              <a:gd name="connsiteY2223" fmla="*/ 910454 h 1934496"/>
              <a:gd name="connsiteX2224" fmla="*/ 583074 w 9922465"/>
              <a:gd name="connsiteY2224" fmla="*/ 855263 h 1934496"/>
              <a:gd name="connsiteX2225" fmla="*/ 9867273 w 9922465"/>
              <a:gd name="connsiteY2225" fmla="*/ 855260 h 1934496"/>
              <a:gd name="connsiteX2226" fmla="*/ 9922465 w 9922465"/>
              <a:gd name="connsiteY2226" fmla="*/ 910451 h 1934496"/>
              <a:gd name="connsiteX2227" fmla="*/ 9867273 w 9922465"/>
              <a:gd name="connsiteY2227" fmla="*/ 965642 h 1934496"/>
              <a:gd name="connsiteX2228" fmla="*/ 9812081 w 9922465"/>
              <a:gd name="connsiteY2228" fmla="*/ 910451 h 1934496"/>
              <a:gd name="connsiteX2229" fmla="*/ 9867273 w 9922465"/>
              <a:gd name="connsiteY2229" fmla="*/ 855260 h 1934496"/>
              <a:gd name="connsiteX2230" fmla="*/ 9733637 w 9922465"/>
              <a:gd name="connsiteY2230" fmla="*/ 855260 h 1934496"/>
              <a:gd name="connsiteX2231" fmla="*/ 9788829 w 9922465"/>
              <a:gd name="connsiteY2231" fmla="*/ 910451 h 1934496"/>
              <a:gd name="connsiteX2232" fmla="*/ 9733637 w 9922465"/>
              <a:gd name="connsiteY2232" fmla="*/ 965642 h 1934496"/>
              <a:gd name="connsiteX2233" fmla="*/ 9678445 w 9922465"/>
              <a:gd name="connsiteY2233" fmla="*/ 910451 h 1934496"/>
              <a:gd name="connsiteX2234" fmla="*/ 9733637 w 9922465"/>
              <a:gd name="connsiteY2234" fmla="*/ 855260 h 1934496"/>
              <a:gd name="connsiteX2235" fmla="*/ 9603343 w 9922465"/>
              <a:gd name="connsiteY2235" fmla="*/ 855260 h 1934496"/>
              <a:gd name="connsiteX2236" fmla="*/ 9658535 w 9922465"/>
              <a:gd name="connsiteY2236" fmla="*/ 910451 h 1934496"/>
              <a:gd name="connsiteX2237" fmla="*/ 9603343 w 9922465"/>
              <a:gd name="connsiteY2237" fmla="*/ 965642 h 1934496"/>
              <a:gd name="connsiteX2238" fmla="*/ 9548151 w 9922465"/>
              <a:gd name="connsiteY2238" fmla="*/ 910451 h 1934496"/>
              <a:gd name="connsiteX2239" fmla="*/ 9603343 w 9922465"/>
              <a:gd name="connsiteY2239" fmla="*/ 855260 h 1934496"/>
              <a:gd name="connsiteX2240" fmla="*/ 449429 w 9922465"/>
              <a:gd name="connsiteY2240" fmla="*/ 855260 h 1934496"/>
              <a:gd name="connsiteX2241" fmla="*/ 504621 w 9922465"/>
              <a:gd name="connsiteY2241" fmla="*/ 910451 h 1934496"/>
              <a:gd name="connsiteX2242" fmla="*/ 449429 w 9922465"/>
              <a:gd name="connsiteY2242" fmla="*/ 965642 h 1934496"/>
              <a:gd name="connsiteX2243" fmla="*/ 394234 w 9922465"/>
              <a:gd name="connsiteY2243" fmla="*/ 910451 h 1934496"/>
              <a:gd name="connsiteX2244" fmla="*/ 449429 w 9922465"/>
              <a:gd name="connsiteY2244" fmla="*/ 855260 h 1934496"/>
              <a:gd name="connsiteX2245" fmla="*/ 319132 w 9922465"/>
              <a:gd name="connsiteY2245" fmla="*/ 855260 h 1934496"/>
              <a:gd name="connsiteX2246" fmla="*/ 374326 w 9922465"/>
              <a:gd name="connsiteY2246" fmla="*/ 910451 h 1934496"/>
              <a:gd name="connsiteX2247" fmla="*/ 319132 w 9922465"/>
              <a:gd name="connsiteY2247" fmla="*/ 965642 h 1934496"/>
              <a:gd name="connsiteX2248" fmla="*/ 263940 w 9922465"/>
              <a:gd name="connsiteY2248" fmla="*/ 910451 h 1934496"/>
              <a:gd name="connsiteX2249" fmla="*/ 319132 w 9922465"/>
              <a:gd name="connsiteY2249" fmla="*/ 855260 h 1934496"/>
              <a:gd name="connsiteX2250" fmla="*/ 185499 w 9922465"/>
              <a:gd name="connsiteY2250" fmla="*/ 855260 h 1934496"/>
              <a:gd name="connsiteX2251" fmla="*/ 240690 w 9922465"/>
              <a:gd name="connsiteY2251" fmla="*/ 910451 h 1934496"/>
              <a:gd name="connsiteX2252" fmla="*/ 185499 w 9922465"/>
              <a:gd name="connsiteY2252" fmla="*/ 965642 h 1934496"/>
              <a:gd name="connsiteX2253" fmla="*/ 130308 w 9922465"/>
              <a:gd name="connsiteY2253" fmla="*/ 910451 h 1934496"/>
              <a:gd name="connsiteX2254" fmla="*/ 185499 w 9922465"/>
              <a:gd name="connsiteY2254" fmla="*/ 855260 h 1934496"/>
              <a:gd name="connsiteX2255" fmla="*/ 9733637 w 9922465"/>
              <a:gd name="connsiteY2255" fmla="*/ 724970 h 1934496"/>
              <a:gd name="connsiteX2256" fmla="*/ 9788829 w 9922465"/>
              <a:gd name="connsiteY2256" fmla="*/ 780161 h 1934496"/>
              <a:gd name="connsiteX2257" fmla="*/ 9733637 w 9922465"/>
              <a:gd name="connsiteY2257" fmla="*/ 835352 h 1934496"/>
              <a:gd name="connsiteX2258" fmla="*/ 9678445 w 9922465"/>
              <a:gd name="connsiteY2258" fmla="*/ 780161 h 1934496"/>
              <a:gd name="connsiteX2259" fmla="*/ 9733637 w 9922465"/>
              <a:gd name="connsiteY2259" fmla="*/ 724970 h 1934496"/>
              <a:gd name="connsiteX2260" fmla="*/ 9603344 w 9922465"/>
              <a:gd name="connsiteY2260" fmla="*/ 724970 h 1934496"/>
              <a:gd name="connsiteX2261" fmla="*/ 9658536 w 9922465"/>
              <a:gd name="connsiteY2261" fmla="*/ 780161 h 1934496"/>
              <a:gd name="connsiteX2262" fmla="*/ 9603344 w 9922465"/>
              <a:gd name="connsiteY2262" fmla="*/ 835352 h 1934496"/>
              <a:gd name="connsiteX2263" fmla="*/ 9548152 w 9922465"/>
              <a:gd name="connsiteY2263" fmla="*/ 780161 h 1934496"/>
              <a:gd name="connsiteX2264" fmla="*/ 9603344 w 9922465"/>
              <a:gd name="connsiteY2264" fmla="*/ 724970 h 1934496"/>
              <a:gd name="connsiteX2265" fmla="*/ 9469710 w 9922465"/>
              <a:gd name="connsiteY2265" fmla="*/ 724970 h 1934496"/>
              <a:gd name="connsiteX2266" fmla="*/ 9524902 w 9922465"/>
              <a:gd name="connsiteY2266" fmla="*/ 780161 h 1934496"/>
              <a:gd name="connsiteX2267" fmla="*/ 9469710 w 9922465"/>
              <a:gd name="connsiteY2267" fmla="*/ 835352 h 1934496"/>
              <a:gd name="connsiteX2268" fmla="*/ 9414518 w 9922465"/>
              <a:gd name="connsiteY2268" fmla="*/ 780161 h 1934496"/>
              <a:gd name="connsiteX2269" fmla="*/ 9469710 w 9922465"/>
              <a:gd name="connsiteY2269" fmla="*/ 724970 h 1934496"/>
              <a:gd name="connsiteX2270" fmla="*/ 9336075 w 9922465"/>
              <a:gd name="connsiteY2270" fmla="*/ 724970 h 1934496"/>
              <a:gd name="connsiteX2271" fmla="*/ 9391267 w 9922465"/>
              <a:gd name="connsiteY2271" fmla="*/ 780161 h 1934496"/>
              <a:gd name="connsiteX2272" fmla="*/ 9336075 w 9922465"/>
              <a:gd name="connsiteY2272" fmla="*/ 835352 h 1934496"/>
              <a:gd name="connsiteX2273" fmla="*/ 9280883 w 9922465"/>
              <a:gd name="connsiteY2273" fmla="*/ 780161 h 1934496"/>
              <a:gd name="connsiteX2274" fmla="*/ 9336075 w 9922465"/>
              <a:gd name="connsiteY2274" fmla="*/ 724970 h 1934496"/>
              <a:gd name="connsiteX2275" fmla="*/ 9199100 w 9922465"/>
              <a:gd name="connsiteY2275" fmla="*/ 724970 h 1934496"/>
              <a:gd name="connsiteX2276" fmla="*/ 9254292 w 9922465"/>
              <a:gd name="connsiteY2276" fmla="*/ 780161 h 1934496"/>
              <a:gd name="connsiteX2277" fmla="*/ 9199100 w 9922465"/>
              <a:gd name="connsiteY2277" fmla="*/ 835352 h 1934496"/>
              <a:gd name="connsiteX2278" fmla="*/ 9143908 w 9922465"/>
              <a:gd name="connsiteY2278" fmla="*/ 780161 h 1934496"/>
              <a:gd name="connsiteX2279" fmla="*/ 9199100 w 9922465"/>
              <a:gd name="connsiteY2279" fmla="*/ 724970 h 1934496"/>
              <a:gd name="connsiteX2280" fmla="*/ 9068806 w 9922465"/>
              <a:gd name="connsiteY2280" fmla="*/ 724970 h 1934496"/>
              <a:gd name="connsiteX2281" fmla="*/ 9123998 w 9922465"/>
              <a:gd name="connsiteY2281" fmla="*/ 780161 h 1934496"/>
              <a:gd name="connsiteX2282" fmla="*/ 9068806 w 9922465"/>
              <a:gd name="connsiteY2282" fmla="*/ 835352 h 1934496"/>
              <a:gd name="connsiteX2283" fmla="*/ 9013614 w 9922465"/>
              <a:gd name="connsiteY2283" fmla="*/ 780161 h 1934496"/>
              <a:gd name="connsiteX2284" fmla="*/ 9068806 w 9922465"/>
              <a:gd name="connsiteY2284" fmla="*/ 724970 h 1934496"/>
              <a:gd name="connsiteX2285" fmla="*/ 8935170 w 9922465"/>
              <a:gd name="connsiteY2285" fmla="*/ 724970 h 1934496"/>
              <a:gd name="connsiteX2286" fmla="*/ 8990362 w 9922465"/>
              <a:gd name="connsiteY2286" fmla="*/ 780161 h 1934496"/>
              <a:gd name="connsiteX2287" fmla="*/ 8935170 w 9922465"/>
              <a:gd name="connsiteY2287" fmla="*/ 835352 h 1934496"/>
              <a:gd name="connsiteX2288" fmla="*/ 8879978 w 9922465"/>
              <a:gd name="connsiteY2288" fmla="*/ 780161 h 1934496"/>
              <a:gd name="connsiteX2289" fmla="*/ 8935170 w 9922465"/>
              <a:gd name="connsiteY2289" fmla="*/ 724970 h 1934496"/>
              <a:gd name="connsiteX2290" fmla="*/ 8801536 w 9922465"/>
              <a:gd name="connsiteY2290" fmla="*/ 724970 h 1934496"/>
              <a:gd name="connsiteX2291" fmla="*/ 8856728 w 9922465"/>
              <a:gd name="connsiteY2291" fmla="*/ 780161 h 1934496"/>
              <a:gd name="connsiteX2292" fmla="*/ 8801536 w 9922465"/>
              <a:gd name="connsiteY2292" fmla="*/ 835352 h 1934496"/>
              <a:gd name="connsiteX2293" fmla="*/ 8746344 w 9922465"/>
              <a:gd name="connsiteY2293" fmla="*/ 780161 h 1934496"/>
              <a:gd name="connsiteX2294" fmla="*/ 8801536 w 9922465"/>
              <a:gd name="connsiteY2294" fmla="*/ 724970 h 1934496"/>
              <a:gd name="connsiteX2295" fmla="*/ 8671243 w 9922465"/>
              <a:gd name="connsiteY2295" fmla="*/ 724970 h 1934496"/>
              <a:gd name="connsiteX2296" fmla="*/ 8726435 w 9922465"/>
              <a:gd name="connsiteY2296" fmla="*/ 780161 h 1934496"/>
              <a:gd name="connsiteX2297" fmla="*/ 8671243 w 9922465"/>
              <a:gd name="connsiteY2297" fmla="*/ 835352 h 1934496"/>
              <a:gd name="connsiteX2298" fmla="*/ 8616051 w 9922465"/>
              <a:gd name="connsiteY2298" fmla="*/ 780161 h 1934496"/>
              <a:gd name="connsiteX2299" fmla="*/ 8671243 w 9922465"/>
              <a:gd name="connsiteY2299" fmla="*/ 724970 h 1934496"/>
              <a:gd name="connsiteX2300" fmla="*/ 8537609 w 9922465"/>
              <a:gd name="connsiteY2300" fmla="*/ 724970 h 1934496"/>
              <a:gd name="connsiteX2301" fmla="*/ 8592801 w 9922465"/>
              <a:gd name="connsiteY2301" fmla="*/ 780161 h 1934496"/>
              <a:gd name="connsiteX2302" fmla="*/ 8537609 w 9922465"/>
              <a:gd name="connsiteY2302" fmla="*/ 835352 h 1934496"/>
              <a:gd name="connsiteX2303" fmla="*/ 8482417 w 9922465"/>
              <a:gd name="connsiteY2303" fmla="*/ 780161 h 1934496"/>
              <a:gd name="connsiteX2304" fmla="*/ 8537609 w 9922465"/>
              <a:gd name="connsiteY2304" fmla="*/ 724970 h 1934496"/>
              <a:gd name="connsiteX2305" fmla="*/ 8407318 w 9922465"/>
              <a:gd name="connsiteY2305" fmla="*/ 724970 h 1934496"/>
              <a:gd name="connsiteX2306" fmla="*/ 8462510 w 9922465"/>
              <a:gd name="connsiteY2306" fmla="*/ 780161 h 1934496"/>
              <a:gd name="connsiteX2307" fmla="*/ 8407318 w 9922465"/>
              <a:gd name="connsiteY2307" fmla="*/ 835352 h 1934496"/>
              <a:gd name="connsiteX2308" fmla="*/ 8352126 w 9922465"/>
              <a:gd name="connsiteY2308" fmla="*/ 780161 h 1934496"/>
              <a:gd name="connsiteX2309" fmla="*/ 8407318 w 9922465"/>
              <a:gd name="connsiteY2309" fmla="*/ 724970 h 1934496"/>
              <a:gd name="connsiteX2310" fmla="*/ 8273682 w 9922465"/>
              <a:gd name="connsiteY2310" fmla="*/ 724970 h 1934496"/>
              <a:gd name="connsiteX2311" fmla="*/ 8328874 w 9922465"/>
              <a:gd name="connsiteY2311" fmla="*/ 780161 h 1934496"/>
              <a:gd name="connsiteX2312" fmla="*/ 8273682 w 9922465"/>
              <a:gd name="connsiteY2312" fmla="*/ 835352 h 1934496"/>
              <a:gd name="connsiteX2313" fmla="*/ 8218490 w 9922465"/>
              <a:gd name="connsiteY2313" fmla="*/ 780161 h 1934496"/>
              <a:gd name="connsiteX2314" fmla="*/ 8273682 w 9922465"/>
              <a:gd name="connsiteY2314" fmla="*/ 724970 h 1934496"/>
              <a:gd name="connsiteX2315" fmla="*/ 8143386 w 9922465"/>
              <a:gd name="connsiteY2315" fmla="*/ 724970 h 1934496"/>
              <a:gd name="connsiteX2316" fmla="*/ 8198578 w 9922465"/>
              <a:gd name="connsiteY2316" fmla="*/ 780161 h 1934496"/>
              <a:gd name="connsiteX2317" fmla="*/ 8143386 w 9922465"/>
              <a:gd name="connsiteY2317" fmla="*/ 835352 h 1934496"/>
              <a:gd name="connsiteX2318" fmla="*/ 8088194 w 9922465"/>
              <a:gd name="connsiteY2318" fmla="*/ 780161 h 1934496"/>
              <a:gd name="connsiteX2319" fmla="*/ 8143386 w 9922465"/>
              <a:gd name="connsiteY2319" fmla="*/ 724970 h 1934496"/>
              <a:gd name="connsiteX2320" fmla="*/ 8009753 w 9922465"/>
              <a:gd name="connsiteY2320" fmla="*/ 724970 h 1934496"/>
              <a:gd name="connsiteX2321" fmla="*/ 8064945 w 9922465"/>
              <a:gd name="connsiteY2321" fmla="*/ 780161 h 1934496"/>
              <a:gd name="connsiteX2322" fmla="*/ 8009753 w 9922465"/>
              <a:gd name="connsiteY2322" fmla="*/ 835352 h 1934496"/>
              <a:gd name="connsiteX2323" fmla="*/ 7954561 w 9922465"/>
              <a:gd name="connsiteY2323" fmla="*/ 780161 h 1934496"/>
              <a:gd name="connsiteX2324" fmla="*/ 8009753 w 9922465"/>
              <a:gd name="connsiteY2324" fmla="*/ 724970 h 1934496"/>
              <a:gd name="connsiteX2325" fmla="*/ 7876118 w 9922465"/>
              <a:gd name="connsiteY2325" fmla="*/ 724970 h 1934496"/>
              <a:gd name="connsiteX2326" fmla="*/ 7931310 w 9922465"/>
              <a:gd name="connsiteY2326" fmla="*/ 780161 h 1934496"/>
              <a:gd name="connsiteX2327" fmla="*/ 7876118 w 9922465"/>
              <a:gd name="connsiteY2327" fmla="*/ 835352 h 1934496"/>
              <a:gd name="connsiteX2328" fmla="*/ 7820926 w 9922465"/>
              <a:gd name="connsiteY2328" fmla="*/ 780161 h 1934496"/>
              <a:gd name="connsiteX2329" fmla="*/ 7876118 w 9922465"/>
              <a:gd name="connsiteY2329" fmla="*/ 724970 h 1934496"/>
              <a:gd name="connsiteX2330" fmla="*/ 7745824 w 9922465"/>
              <a:gd name="connsiteY2330" fmla="*/ 724970 h 1934496"/>
              <a:gd name="connsiteX2331" fmla="*/ 7801016 w 9922465"/>
              <a:gd name="connsiteY2331" fmla="*/ 780161 h 1934496"/>
              <a:gd name="connsiteX2332" fmla="*/ 7745824 w 9922465"/>
              <a:gd name="connsiteY2332" fmla="*/ 835352 h 1934496"/>
              <a:gd name="connsiteX2333" fmla="*/ 7690632 w 9922465"/>
              <a:gd name="connsiteY2333" fmla="*/ 780161 h 1934496"/>
              <a:gd name="connsiteX2334" fmla="*/ 7745824 w 9922465"/>
              <a:gd name="connsiteY2334" fmla="*/ 724970 h 1934496"/>
              <a:gd name="connsiteX2335" fmla="*/ 7608850 w 9922465"/>
              <a:gd name="connsiteY2335" fmla="*/ 724970 h 1934496"/>
              <a:gd name="connsiteX2336" fmla="*/ 7664042 w 9922465"/>
              <a:gd name="connsiteY2336" fmla="*/ 780161 h 1934496"/>
              <a:gd name="connsiteX2337" fmla="*/ 7608850 w 9922465"/>
              <a:gd name="connsiteY2337" fmla="*/ 835352 h 1934496"/>
              <a:gd name="connsiteX2338" fmla="*/ 7553658 w 9922465"/>
              <a:gd name="connsiteY2338" fmla="*/ 780161 h 1934496"/>
              <a:gd name="connsiteX2339" fmla="*/ 7608850 w 9922465"/>
              <a:gd name="connsiteY2339" fmla="*/ 724970 h 1934496"/>
              <a:gd name="connsiteX2340" fmla="*/ 7481895 w 9922465"/>
              <a:gd name="connsiteY2340" fmla="*/ 724970 h 1934496"/>
              <a:gd name="connsiteX2341" fmla="*/ 7537087 w 9922465"/>
              <a:gd name="connsiteY2341" fmla="*/ 780161 h 1934496"/>
              <a:gd name="connsiteX2342" fmla="*/ 7481895 w 9922465"/>
              <a:gd name="connsiteY2342" fmla="*/ 835352 h 1934496"/>
              <a:gd name="connsiteX2343" fmla="*/ 7426703 w 9922465"/>
              <a:gd name="connsiteY2343" fmla="*/ 780161 h 1934496"/>
              <a:gd name="connsiteX2344" fmla="*/ 7481895 w 9922465"/>
              <a:gd name="connsiteY2344" fmla="*/ 724970 h 1934496"/>
              <a:gd name="connsiteX2345" fmla="*/ 7341579 w 9922465"/>
              <a:gd name="connsiteY2345" fmla="*/ 724970 h 1934496"/>
              <a:gd name="connsiteX2346" fmla="*/ 7396771 w 9922465"/>
              <a:gd name="connsiteY2346" fmla="*/ 780161 h 1934496"/>
              <a:gd name="connsiteX2347" fmla="*/ 7341579 w 9922465"/>
              <a:gd name="connsiteY2347" fmla="*/ 835352 h 1934496"/>
              <a:gd name="connsiteX2348" fmla="*/ 7286387 w 9922465"/>
              <a:gd name="connsiteY2348" fmla="*/ 780161 h 1934496"/>
              <a:gd name="connsiteX2349" fmla="*/ 7341579 w 9922465"/>
              <a:gd name="connsiteY2349" fmla="*/ 724970 h 1934496"/>
              <a:gd name="connsiteX2350" fmla="*/ 7211286 w 9922465"/>
              <a:gd name="connsiteY2350" fmla="*/ 724970 h 1934496"/>
              <a:gd name="connsiteX2351" fmla="*/ 7266478 w 9922465"/>
              <a:gd name="connsiteY2351" fmla="*/ 780161 h 1934496"/>
              <a:gd name="connsiteX2352" fmla="*/ 7211286 w 9922465"/>
              <a:gd name="connsiteY2352" fmla="*/ 835352 h 1934496"/>
              <a:gd name="connsiteX2353" fmla="*/ 7156094 w 9922465"/>
              <a:gd name="connsiteY2353" fmla="*/ 780161 h 1934496"/>
              <a:gd name="connsiteX2354" fmla="*/ 7211286 w 9922465"/>
              <a:gd name="connsiteY2354" fmla="*/ 724970 h 1934496"/>
              <a:gd name="connsiteX2355" fmla="*/ 7080994 w 9922465"/>
              <a:gd name="connsiteY2355" fmla="*/ 724970 h 1934496"/>
              <a:gd name="connsiteX2356" fmla="*/ 7136186 w 9922465"/>
              <a:gd name="connsiteY2356" fmla="*/ 780161 h 1934496"/>
              <a:gd name="connsiteX2357" fmla="*/ 7080994 w 9922465"/>
              <a:gd name="connsiteY2357" fmla="*/ 835352 h 1934496"/>
              <a:gd name="connsiteX2358" fmla="*/ 7025802 w 9922465"/>
              <a:gd name="connsiteY2358" fmla="*/ 780161 h 1934496"/>
              <a:gd name="connsiteX2359" fmla="*/ 7080994 w 9922465"/>
              <a:gd name="connsiteY2359" fmla="*/ 724970 h 1934496"/>
              <a:gd name="connsiteX2360" fmla="*/ 6947358 w 9922465"/>
              <a:gd name="connsiteY2360" fmla="*/ 724970 h 1934496"/>
              <a:gd name="connsiteX2361" fmla="*/ 7002550 w 9922465"/>
              <a:gd name="connsiteY2361" fmla="*/ 780161 h 1934496"/>
              <a:gd name="connsiteX2362" fmla="*/ 6947358 w 9922465"/>
              <a:gd name="connsiteY2362" fmla="*/ 835352 h 1934496"/>
              <a:gd name="connsiteX2363" fmla="*/ 6892166 w 9922465"/>
              <a:gd name="connsiteY2363" fmla="*/ 780161 h 1934496"/>
              <a:gd name="connsiteX2364" fmla="*/ 6947358 w 9922465"/>
              <a:gd name="connsiteY2364" fmla="*/ 724970 h 1934496"/>
              <a:gd name="connsiteX2365" fmla="*/ 6817064 w 9922465"/>
              <a:gd name="connsiteY2365" fmla="*/ 724970 h 1934496"/>
              <a:gd name="connsiteX2366" fmla="*/ 6872256 w 9922465"/>
              <a:gd name="connsiteY2366" fmla="*/ 780161 h 1934496"/>
              <a:gd name="connsiteX2367" fmla="*/ 6817064 w 9922465"/>
              <a:gd name="connsiteY2367" fmla="*/ 835352 h 1934496"/>
              <a:gd name="connsiteX2368" fmla="*/ 6761872 w 9922465"/>
              <a:gd name="connsiteY2368" fmla="*/ 780161 h 1934496"/>
              <a:gd name="connsiteX2369" fmla="*/ 6817064 w 9922465"/>
              <a:gd name="connsiteY2369" fmla="*/ 724970 h 1934496"/>
              <a:gd name="connsiteX2370" fmla="*/ 6683431 w 9922465"/>
              <a:gd name="connsiteY2370" fmla="*/ 724970 h 1934496"/>
              <a:gd name="connsiteX2371" fmla="*/ 6738623 w 9922465"/>
              <a:gd name="connsiteY2371" fmla="*/ 780161 h 1934496"/>
              <a:gd name="connsiteX2372" fmla="*/ 6683431 w 9922465"/>
              <a:gd name="connsiteY2372" fmla="*/ 835352 h 1934496"/>
              <a:gd name="connsiteX2373" fmla="*/ 6628239 w 9922465"/>
              <a:gd name="connsiteY2373" fmla="*/ 780161 h 1934496"/>
              <a:gd name="connsiteX2374" fmla="*/ 6683431 w 9922465"/>
              <a:gd name="connsiteY2374" fmla="*/ 724970 h 1934496"/>
              <a:gd name="connsiteX2375" fmla="*/ 6553137 w 9922465"/>
              <a:gd name="connsiteY2375" fmla="*/ 724970 h 1934496"/>
              <a:gd name="connsiteX2376" fmla="*/ 6608329 w 9922465"/>
              <a:gd name="connsiteY2376" fmla="*/ 780161 h 1934496"/>
              <a:gd name="connsiteX2377" fmla="*/ 6553137 w 9922465"/>
              <a:gd name="connsiteY2377" fmla="*/ 835352 h 1934496"/>
              <a:gd name="connsiteX2378" fmla="*/ 6497945 w 9922465"/>
              <a:gd name="connsiteY2378" fmla="*/ 780161 h 1934496"/>
              <a:gd name="connsiteX2379" fmla="*/ 6553137 w 9922465"/>
              <a:gd name="connsiteY2379" fmla="*/ 724970 h 1934496"/>
              <a:gd name="connsiteX2380" fmla="*/ 6419503 w 9922465"/>
              <a:gd name="connsiteY2380" fmla="*/ 724970 h 1934496"/>
              <a:gd name="connsiteX2381" fmla="*/ 6474695 w 9922465"/>
              <a:gd name="connsiteY2381" fmla="*/ 780161 h 1934496"/>
              <a:gd name="connsiteX2382" fmla="*/ 6419503 w 9922465"/>
              <a:gd name="connsiteY2382" fmla="*/ 835352 h 1934496"/>
              <a:gd name="connsiteX2383" fmla="*/ 6364311 w 9922465"/>
              <a:gd name="connsiteY2383" fmla="*/ 780161 h 1934496"/>
              <a:gd name="connsiteX2384" fmla="*/ 6419503 w 9922465"/>
              <a:gd name="connsiteY2384" fmla="*/ 724970 h 1934496"/>
              <a:gd name="connsiteX2385" fmla="*/ 6289207 w 9922465"/>
              <a:gd name="connsiteY2385" fmla="*/ 724970 h 1934496"/>
              <a:gd name="connsiteX2386" fmla="*/ 6344399 w 9922465"/>
              <a:gd name="connsiteY2386" fmla="*/ 780161 h 1934496"/>
              <a:gd name="connsiteX2387" fmla="*/ 6289207 w 9922465"/>
              <a:gd name="connsiteY2387" fmla="*/ 835352 h 1934496"/>
              <a:gd name="connsiteX2388" fmla="*/ 6234015 w 9922465"/>
              <a:gd name="connsiteY2388" fmla="*/ 780161 h 1934496"/>
              <a:gd name="connsiteX2389" fmla="*/ 6289207 w 9922465"/>
              <a:gd name="connsiteY2389" fmla="*/ 724970 h 1934496"/>
              <a:gd name="connsiteX2390" fmla="*/ 6155573 w 9922465"/>
              <a:gd name="connsiteY2390" fmla="*/ 724970 h 1934496"/>
              <a:gd name="connsiteX2391" fmla="*/ 6210765 w 9922465"/>
              <a:gd name="connsiteY2391" fmla="*/ 780161 h 1934496"/>
              <a:gd name="connsiteX2392" fmla="*/ 6155573 w 9922465"/>
              <a:gd name="connsiteY2392" fmla="*/ 835352 h 1934496"/>
              <a:gd name="connsiteX2393" fmla="*/ 6100381 w 9922465"/>
              <a:gd name="connsiteY2393" fmla="*/ 780161 h 1934496"/>
              <a:gd name="connsiteX2394" fmla="*/ 6155573 w 9922465"/>
              <a:gd name="connsiteY2394" fmla="*/ 724970 h 1934496"/>
              <a:gd name="connsiteX2395" fmla="*/ 5621035 w 9922465"/>
              <a:gd name="connsiteY2395" fmla="*/ 724970 h 1934496"/>
              <a:gd name="connsiteX2396" fmla="*/ 5676227 w 9922465"/>
              <a:gd name="connsiteY2396" fmla="*/ 780161 h 1934496"/>
              <a:gd name="connsiteX2397" fmla="*/ 5621035 w 9922465"/>
              <a:gd name="connsiteY2397" fmla="*/ 835352 h 1934496"/>
              <a:gd name="connsiteX2398" fmla="*/ 5565843 w 9922465"/>
              <a:gd name="connsiteY2398" fmla="*/ 780161 h 1934496"/>
              <a:gd name="connsiteX2399" fmla="*/ 5621035 w 9922465"/>
              <a:gd name="connsiteY2399" fmla="*/ 724970 h 1934496"/>
              <a:gd name="connsiteX2400" fmla="*/ 5487399 w 9922465"/>
              <a:gd name="connsiteY2400" fmla="*/ 724970 h 1934496"/>
              <a:gd name="connsiteX2401" fmla="*/ 5542591 w 9922465"/>
              <a:gd name="connsiteY2401" fmla="*/ 780161 h 1934496"/>
              <a:gd name="connsiteX2402" fmla="*/ 5487399 w 9922465"/>
              <a:gd name="connsiteY2402" fmla="*/ 835352 h 1934496"/>
              <a:gd name="connsiteX2403" fmla="*/ 5432207 w 9922465"/>
              <a:gd name="connsiteY2403" fmla="*/ 780161 h 1934496"/>
              <a:gd name="connsiteX2404" fmla="*/ 5487399 w 9922465"/>
              <a:gd name="connsiteY2404" fmla="*/ 724970 h 1934496"/>
              <a:gd name="connsiteX2405" fmla="*/ 5357106 w 9922465"/>
              <a:gd name="connsiteY2405" fmla="*/ 724970 h 1934496"/>
              <a:gd name="connsiteX2406" fmla="*/ 5412298 w 9922465"/>
              <a:gd name="connsiteY2406" fmla="*/ 780161 h 1934496"/>
              <a:gd name="connsiteX2407" fmla="*/ 5357106 w 9922465"/>
              <a:gd name="connsiteY2407" fmla="*/ 835352 h 1934496"/>
              <a:gd name="connsiteX2408" fmla="*/ 5301914 w 9922465"/>
              <a:gd name="connsiteY2408" fmla="*/ 780161 h 1934496"/>
              <a:gd name="connsiteX2409" fmla="*/ 5357106 w 9922465"/>
              <a:gd name="connsiteY2409" fmla="*/ 724970 h 1934496"/>
              <a:gd name="connsiteX2410" fmla="*/ 5223473 w 9922465"/>
              <a:gd name="connsiteY2410" fmla="*/ 724970 h 1934496"/>
              <a:gd name="connsiteX2411" fmla="*/ 5278665 w 9922465"/>
              <a:gd name="connsiteY2411" fmla="*/ 780161 h 1934496"/>
              <a:gd name="connsiteX2412" fmla="*/ 5223473 w 9922465"/>
              <a:gd name="connsiteY2412" fmla="*/ 835352 h 1934496"/>
              <a:gd name="connsiteX2413" fmla="*/ 5168281 w 9922465"/>
              <a:gd name="connsiteY2413" fmla="*/ 780161 h 1934496"/>
              <a:gd name="connsiteX2414" fmla="*/ 5223473 w 9922465"/>
              <a:gd name="connsiteY2414" fmla="*/ 724970 h 1934496"/>
              <a:gd name="connsiteX2415" fmla="*/ 5093178 w 9922465"/>
              <a:gd name="connsiteY2415" fmla="*/ 724970 h 1934496"/>
              <a:gd name="connsiteX2416" fmla="*/ 5148370 w 9922465"/>
              <a:gd name="connsiteY2416" fmla="*/ 780161 h 1934496"/>
              <a:gd name="connsiteX2417" fmla="*/ 5093178 w 9922465"/>
              <a:gd name="connsiteY2417" fmla="*/ 835352 h 1934496"/>
              <a:gd name="connsiteX2418" fmla="*/ 5037986 w 9922465"/>
              <a:gd name="connsiteY2418" fmla="*/ 780161 h 1934496"/>
              <a:gd name="connsiteX2419" fmla="*/ 5093178 w 9922465"/>
              <a:gd name="connsiteY2419" fmla="*/ 724970 h 1934496"/>
              <a:gd name="connsiteX2420" fmla="*/ 3897148 w 9922465"/>
              <a:gd name="connsiteY2420" fmla="*/ 724970 h 1934496"/>
              <a:gd name="connsiteX2421" fmla="*/ 3952340 w 9922465"/>
              <a:gd name="connsiteY2421" fmla="*/ 780161 h 1934496"/>
              <a:gd name="connsiteX2422" fmla="*/ 3897148 w 9922465"/>
              <a:gd name="connsiteY2422" fmla="*/ 835352 h 1934496"/>
              <a:gd name="connsiteX2423" fmla="*/ 3841956 w 9922465"/>
              <a:gd name="connsiteY2423" fmla="*/ 780161 h 1934496"/>
              <a:gd name="connsiteX2424" fmla="*/ 3897148 w 9922465"/>
              <a:gd name="connsiteY2424" fmla="*/ 724970 h 1934496"/>
              <a:gd name="connsiteX2425" fmla="*/ 3763514 w 9922465"/>
              <a:gd name="connsiteY2425" fmla="*/ 724970 h 1934496"/>
              <a:gd name="connsiteX2426" fmla="*/ 3818706 w 9922465"/>
              <a:gd name="connsiteY2426" fmla="*/ 780161 h 1934496"/>
              <a:gd name="connsiteX2427" fmla="*/ 3763514 w 9922465"/>
              <a:gd name="connsiteY2427" fmla="*/ 835352 h 1934496"/>
              <a:gd name="connsiteX2428" fmla="*/ 3708322 w 9922465"/>
              <a:gd name="connsiteY2428" fmla="*/ 780161 h 1934496"/>
              <a:gd name="connsiteX2429" fmla="*/ 3763514 w 9922465"/>
              <a:gd name="connsiteY2429" fmla="*/ 724970 h 1934496"/>
              <a:gd name="connsiteX2430" fmla="*/ 3633221 w 9922465"/>
              <a:gd name="connsiteY2430" fmla="*/ 724970 h 1934496"/>
              <a:gd name="connsiteX2431" fmla="*/ 3688413 w 9922465"/>
              <a:gd name="connsiteY2431" fmla="*/ 780161 h 1934496"/>
              <a:gd name="connsiteX2432" fmla="*/ 3633221 w 9922465"/>
              <a:gd name="connsiteY2432" fmla="*/ 835352 h 1934496"/>
              <a:gd name="connsiteX2433" fmla="*/ 3578029 w 9922465"/>
              <a:gd name="connsiteY2433" fmla="*/ 780161 h 1934496"/>
              <a:gd name="connsiteX2434" fmla="*/ 3633221 w 9922465"/>
              <a:gd name="connsiteY2434" fmla="*/ 724970 h 1934496"/>
              <a:gd name="connsiteX2435" fmla="*/ 3499586 w 9922465"/>
              <a:gd name="connsiteY2435" fmla="*/ 724970 h 1934496"/>
              <a:gd name="connsiteX2436" fmla="*/ 3554778 w 9922465"/>
              <a:gd name="connsiteY2436" fmla="*/ 780161 h 1934496"/>
              <a:gd name="connsiteX2437" fmla="*/ 3499586 w 9922465"/>
              <a:gd name="connsiteY2437" fmla="*/ 835352 h 1934496"/>
              <a:gd name="connsiteX2438" fmla="*/ 3444394 w 9922465"/>
              <a:gd name="connsiteY2438" fmla="*/ 780161 h 1934496"/>
              <a:gd name="connsiteX2439" fmla="*/ 3499586 w 9922465"/>
              <a:gd name="connsiteY2439" fmla="*/ 724970 h 1934496"/>
              <a:gd name="connsiteX2440" fmla="*/ 3369292 w 9922465"/>
              <a:gd name="connsiteY2440" fmla="*/ 724970 h 1934496"/>
              <a:gd name="connsiteX2441" fmla="*/ 3424484 w 9922465"/>
              <a:gd name="connsiteY2441" fmla="*/ 780161 h 1934496"/>
              <a:gd name="connsiteX2442" fmla="*/ 3369292 w 9922465"/>
              <a:gd name="connsiteY2442" fmla="*/ 835352 h 1934496"/>
              <a:gd name="connsiteX2443" fmla="*/ 3314100 w 9922465"/>
              <a:gd name="connsiteY2443" fmla="*/ 780161 h 1934496"/>
              <a:gd name="connsiteX2444" fmla="*/ 3369292 w 9922465"/>
              <a:gd name="connsiteY2444" fmla="*/ 724970 h 1934496"/>
              <a:gd name="connsiteX2445" fmla="*/ 2834856 w 9922465"/>
              <a:gd name="connsiteY2445" fmla="*/ 724970 h 1934496"/>
              <a:gd name="connsiteX2446" fmla="*/ 2890049 w 9922465"/>
              <a:gd name="connsiteY2446" fmla="*/ 780161 h 1934496"/>
              <a:gd name="connsiteX2447" fmla="*/ 2834856 w 9922465"/>
              <a:gd name="connsiteY2447" fmla="*/ 835352 h 1934496"/>
              <a:gd name="connsiteX2448" fmla="*/ 2779665 w 9922465"/>
              <a:gd name="connsiteY2448" fmla="*/ 780161 h 1934496"/>
              <a:gd name="connsiteX2449" fmla="*/ 2834856 w 9922465"/>
              <a:gd name="connsiteY2449" fmla="*/ 724970 h 1934496"/>
              <a:gd name="connsiteX2450" fmla="*/ 2707901 w 9922465"/>
              <a:gd name="connsiteY2450" fmla="*/ 724970 h 1934496"/>
              <a:gd name="connsiteX2451" fmla="*/ 2763094 w 9922465"/>
              <a:gd name="connsiteY2451" fmla="*/ 780161 h 1934496"/>
              <a:gd name="connsiteX2452" fmla="*/ 2707901 w 9922465"/>
              <a:gd name="connsiteY2452" fmla="*/ 835352 h 1934496"/>
              <a:gd name="connsiteX2453" fmla="*/ 2652711 w 9922465"/>
              <a:gd name="connsiteY2453" fmla="*/ 780161 h 1934496"/>
              <a:gd name="connsiteX2454" fmla="*/ 2707901 w 9922465"/>
              <a:gd name="connsiteY2454" fmla="*/ 724970 h 1934496"/>
              <a:gd name="connsiteX2455" fmla="*/ 2570929 w 9922465"/>
              <a:gd name="connsiteY2455" fmla="*/ 724970 h 1934496"/>
              <a:gd name="connsiteX2456" fmla="*/ 2626122 w 9922465"/>
              <a:gd name="connsiteY2456" fmla="*/ 780161 h 1934496"/>
              <a:gd name="connsiteX2457" fmla="*/ 2570929 w 9922465"/>
              <a:gd name="connsiteY2457" fmla="*/ 835352 h 1934496"/>
              <a:gd name="connsiteX2458" fmla="*/ 2515735 w 9922465"/>
              <a:gd name="connsiteY2458" fmla="*/ 780161 h 1934496"/>
              <a:gd name="connsiteX2459" fmla="*/ 2570929 w 9922465"/>
              <a:gd name="connsiteY2459" fmla="*/ 724970 h 1934496"/>
              <a:gd name="connsiteX2460" fmla="*/ 2437294 w 9922465"/>
              <a:gd name="connsiteY2460" fmla="*/ 724970 h 1934496"/>
              <a:gd name="connsiteX2461" fmla="*/ 2492487 w 9922465"/>
              <a:gd name="connsiteY2461" fmla="*/ 780161 h 1934496"/>
              <a:gd name="connsiteX2462" fmla="*/ 2437294 w 9922465"/>
              <a:gd name="connsiteY2462" fmla="*/ 835352 h 1934496"/>
              <a:gd name="connsiteX2463" fmla="*/ 2382104 w 9922465"/>
              <a:gd name="connsiteY2463" fmla="*/ 780161 h 1934496"/>
              <a:gd name="connsiteX2464" fmla="*/ 2437294 w 9922465"/>
              <a:gd name="connsiteY2464" fmla="*/ 724970 h 1934496"/>
              <a:gd name="connsiteX2465" fmla="*/ 2303662 w 9922465"/>
              <a:gd name="connsiteY2465" fmla="*/ 724970 h 1934496"/>
              <a:gd name="connsiteX2466" fmla="*/ 2358853 w 9922465"/>
              <a:gd name="connsiteY2466" fmla="*/ 780161 h 1934496"/>
              <a:gd name="connsiteX2467" fmla="*/ 2303662 w 9922465"/>
              <a:gd name="connsiteY2467" fmla="*/ 835352 h 1934496"/>
              <a:gd name="connsiteX2468" fmla="*/ 2248471 w 9922465"/>
              <a:gd name="connsiteY2468" fmla="*/ 780161 h 1934496"/>
              <a:gd name="connsiteX2469" fmla="*/ 2303662 w 9922465"/>
              <a:gd name="connsiteY2469" fmla="*/ 724970 h 1934496"/>
              <a:gd name="connsiteX2470" fmla="*/ 2173371 w 9922465"/>
              <a:gd name="connsiteY2470" fmla="*/ 724970 h 1934496"/>
              <a:gd name="connsiteX2471" fmla="*/ 2228562 w 9922465"/>
              <a:gd name="connsiteY2471" fmla="*/ 780161 h 1934496"/>
              <a:gd name="connsiteX2472" fmla="*/ 2173371 w 9922465"/>
              <a:gd name="connsiteY2472" fmla="*/ 835352 h 1934496"/>
              <a:gd name="connsiteX2473" fmla="*/ 2118177 w 9922465"/>
              <a:gd name="connsiteY2473" fmla="*/ 780161 h 1934496"/>
              <a:gd name="connsiteX2474" fmla="*/ 2173371 w 9922465"/>
              <a:gd name="connsiteY2474" fmla="*/ 724970 h 1934496"/>
              <a:gd name="connsiteX2475" fmla="*/ 2039733 w 9922465"/>
              <a:gd name="connsiteY2475" fmla="*/ 724970 h 1934496"/>
              <a:gd name="connsiteX2476" fmla="*/ 2094927 w 9922465"/>
              <a:gd name="connsiteY2476" fmla="*/ 780161 h 1934496"/>
              <a:gd name="connsiteX2477" fmla="*/ 2039733 w 9922465"/>
              <a:gd name="connsiteY2477" fmla="*/ 835352 h 1934496"/>
              <a:gd name="connsiteX2478" fmla="*/ 1984539 w 9922465"/>
              <a:gd name="connsiteY2478" fmla="*/ 780161 h 1934496"/>
              <a:gd name="connsiteX2479" fmla="*/ 2039733 w 9922465"/>
              <a:gd name="connsiteY2479" fmla="*/ 724970 h 1934496"/>
              <a:gd name="connsiteX2480" fmla="*/ 1909436 w 9922465"/>
              <a:gd name="connsiteY2480" fmla="*/ 724970 h 1934496"/>
              <a:gd name="connsiteX2481" fmla="*/ 1964630 w 9922465"/>
              <a:gd name="connsiteY2481" fmla="*/ 780161 h 1934496"/>
              <a:gd name="connsiteX2482" fmla="*/ 1909436 w 9922465"/>
              <a:gd name="connsiteY2482" fmla="*/ 835352 h 1934496"/>
              <a:gd name="connsiteX2483" fmla="*/ 1854243 w 9922465"/>
              <a:gd name="connsiteY2483" fmla="*/ 780161 h 1934496"/>
              <a:gd name="connsiteX2484" fmla="*/ 1909436 w 9922465"/>
              <a:gd name="connsiteY2484" fmla="*/ 724970 h 1934496"/>
              <a:gd name="connsiteX2485" fmla="*/ 1779142 w 9922465"/>
              <a:gd name="connsiteY2485" fmla="*/ 724970 h 1934496"/>
              <a:gd name="connsiteX2486" fmla="*/ 1834335 w 9922465"/>
              <a:gd name="connsiteY2486" fmla="*/ 780161 h 1934496"/>
              <a:gd name="connsiteX2487" fmla="*/ 1779142 w 9922465"/>
              <a:gd name="connsiteY2487" fmla="*/ 835352 h 1934496"/>
              <a:gd name="connsiteX2488" fmla="*/ 1723947 w 9922465"/>
              <a:gd name="connsiteY2488" fmla="*/ 780161 h 1934496"/>
              <a:gd name="connsiteX2489" fmla="*/ 1779142 w 9922465"/>
              <a:gd name="connsiteY2489" fmla="*/ 724970 h 1934496"/>
              <a:gd name="connsiteX2490" fmla="*/ 1645501 w 9922465"/>
              <a:gd name="connsiteY2490" fmla="*/ 724970 h 1934496"/>
              <a:gd name="connsiteX2491" fmla="*/ 1700699 w 9922465"/>
              <a:gd name="connsiteY2491" fmla="*/ 780161 h 1934496"/>
              <a:gd name="connsiteX2492" fmla="*/ 1645501 w 9922465"/>
              <a:gd name="connsiteY2492" fmla="*/ 835352 h 1934496"/>
              <a:gd name="connsiteX2493" fmla="*/ 1590310 w 9922465"/>
              <a:gd name="connsiteY2493" fmla="*/ 780161 h 1934496"/>
              <a:gd name="connsiteX2494" fmla="*/ 1645501 w 9922465"/>
              <a:gd name="connsiteY2494" fmla="*/ 724970 h 1934496"/>
              <a:gd name="connsiteX2495" fmla="*/ 1515213 w 9922465"/>
              <a:gd name="connsiteY2495" fmla="*/ 724970 h 1934496"/>
              <a:gd name="connsiteX2496" fmla="*/ 1570399 w 9922465"/>
              <a:gd name="connsiteY2496" fmla="*/ 780161 h 1934496"/>
              <a:gd name="connsiteX2497" fmla="*/ 1515213 w 9922465"/>
              <a:gd name="connsiteY2497" fmla="*/ 835352 h 1934496"/>
              <a:gd name="connsiteX2498" fmla="*/ 1460016 w 9922465"/>
              <a:gd name="connsiteY2498" fmla="*/ 780161 h 1934496"/>
              <a:gd name="connsiteX2499" fmla="*/ 1515213 w 9922465"/>
              <a:gd name="connsiteY2499" fmla="*/ 724970 h 1934496"/>
              <a:gd name="connsiteX2500" fmla="*/ 1381573 w 9922465"/>
              <a:gd name="connsiteY2500" fmla="*/ 724970 h 1934496"/>
              <a:gd name="connsiteX2501" fmla="*/ 1436767 w 9922465"/>
              <a:gd name="connsiteY2501" fmla="*/ 780161 h 1934496"/>
              <a:gd name="connsiteX2502" fmla="*/ 1381573 w 9922465"/>
              <a:gd name="connsiteY2502" fmla="*/ 835352 h 1934496"/>
              <a:gd name="connsiteX2503" fmla="*/ 1326381 w 9922465"/>
              <a:gd name="connsiteY2503" fmla="*/ 780161 h 1934496"/>
              <a:gd name="connsiteX2504" fmla="*/ 1381573 w 9922465"/>
              <a:gd name="connsiteY2504" fmla="*/ 724970 h 1934496"/>
              <a:gd name="connsiteX2505" fmla="*/ 1251282 w 9922465"/>
              <a:gd name="connsiteY2505" fmla="*/ 724970 h 1934496"/>
              <a:gd name="connsiteX2506" fmla="*/ 1306475 w 9922465"/>
              <a:gd name="connsiteY2506" fmla="*/ 780161 h 1934496"/>
              <a:gd name="connsiteX2507" fmla="*/ 1251282 w 9922465"/>
              <a:gd name="connsiteY2507" fmla="*/ 835352 h 1934496"/>
              <a:gd name="connsiteX2508" fmla="*/ 1196089 w 9922465"/>
              <a:gd name="connsiteY2508" fmla="*/ 780161 h 1934496"/>
              <a:gd name="connsiteX2509" fmla="*/ 1251282 w 9922465"/>
              <a:gd name="connsiteY2509" fmla="*/ 724970 h 1934496"/>
              <a:gd name="connsiteX2510" fmla="*/ 1117642 w 9922465"/>
              <a:gd name="connsiteY2510" fmla="*/ 724970 h 1934496"/>
              <a:gd name="connsiteX2511" fmla="*/ 1172836 w 9922465"/>
              <a:gd name="connsiteY2511" fmla="*/ 780161 h 1934496"/>
              <a:gd name="connsiteX2512" fmla="*/ 1117642 w 9922465"/>
              <a:gd name="connsiteY2512" fmla="*/ 835352 h 1934496"/>
              <a:gd name="connsiteX2513" fmla="*/ 1062448 w 9922465"/>
              <a:gd name="connsiteY2513" fmla="*/ 780161 h 1934496"/>
              <a:gd name="connsiteX2514" fmla="*/ 1117642 w 9922465"/>
              <a:gd name="connsiteY2514" fmla="*/ 724970 h 1934496"/>
              <a:gd name="connsiteX2515" fmla="*/ 980664 w 9922465"/>
              <a:gd name="connsiteY2515" fmla="*/ 724970 h 1934496"/>
              <a:gd name="connsiteX2516" fmla="*/ 1035857 w 9922465"/>
              <a:gd name="connsiteY2516" fmla="*/ 780161 h 1934496"/>
              <a:gd name="connsiteX2517" fmla="*/ 980664 w 9922465"/>
              <a:gd name="connsiteY2517" fmla="*/ 835352 h 1934496"/>
              <a:gd name="connsiteX2518" fmla="*/ 925471 w 9922465"/>
              <a:gd name="connsiteY2518" fmla="*/ 780161 h 1934496"/>
              <a:gd name="connsiteX2519" fmla="*/ 980664 w 9922465"/>
              <a:gd name="connsiteY2519" fmla="*/ 724970 h 1934496"/>
              <a:gd name="connsiteX2520" fmla="*/ 847022 w 9922465"/>
              <a:gd name="connsiteY2520" fmla="*/ 724970 h 1934496"/>
              <a:gd name="connsiteX2521" fmla="*/ 902217 w 9922465"/>
              <a:gd name="connsiteY2521" fmla="*/ 780161 h 1934496"/>
              <a:gd name="connsiteX2522" fmla="*/ 847022 w 9922465"/>
              <a:gd name="connsiteY2522" fmla="*/ 835352 h 1934496"/>
              <a:gd name="connsiteX2523" fmla="*/ 791823 w 9922465"/>
              <a:gd name="connsiteY2523" fmla="*/ 780161 h 1934496"/>
              <a:gd name="connsiteX2524" fmla="*/ 847022 w 9922465"/>
              <a:gd name="connsiteY2524" fmla="*/ 724970 h 1934496"/>
              <a:gd name="connsiteX2525" fmla="*/ 716722 w 9922465"/>
              <a:gd name="connsiteY2525" fmla="*/ 724970 h 1934496"/>
              <a:gd name="connsiteX2526" fmla="*/ 771916 w 9922465"/>
              <a:gd name="connsiteY2526" fmla="*/ 780161 h 1934496"/>
              <a:gd name="connsiteX2527" fmla="*/ 716722 w 9922465"/>
              <a:gd name="connsiteY2527" fmla="*/ 835352 h 1934496"/>
              <a:gd name="connsiteX2528" fmla="*/ 661530 w 9922465"/>
              <a:gd name="connsiteY2528" fmla="*/ 780161 h 1934496"/>
              <a:gd name="connsiteX2529" fmla="*/ 716722 w 9922465"/>
              <a:gd name="connsiteY2529" fmla="*/ 724970 h 1934496"/>
              <a:gd name="connsiteX2530" fmla="*/ 583085 w 9922465"/>
              <a:gd name="connsiteY2530" fmla="*/ 724970 h 1934496"/>
              <a:gd name="connsiteX2531" fmla="*/ 638278 w 9922465"/>
              <a:gd name="connsiteY2531" fmla="*/ 780161 h 1934496"/>
              <a:gd name="connsiteX2532" fmla="*/ 583085 w 9922465"/>
              <a:gd name="connsiteY2532" fmla="*/ 835352 h 1934496"/>
              <a:gd name="connsiteX2533" fmla="*/ 527891 w 9922465"/>
              <a:gd name="connsiteY2533" fmla="*/ 780161 h 1934496"/>
              <a:gd name="connsiteX2534" fmla="*/ 583085 w 9922465"/>
              <a:gd name="connsiteY2534" fmla="*/ 724970 h 1934496"/>
              <a:gd name="connsiteX2535" fmla="*/ 449437 w 9922465"/>
              <a:gd name="connsiteY2535" fmla="*/ 724970 h 1934496"/>
              <a:gd name="connsiteX2536" fmla="*/ 504629 w 9922465"/>
              <a:gd name="connsiteY2536" fmla="*/ 780161 h 1934496"/>
              <a:gd name="connsiteX2537" fmla="*/ 449437 w 9922465"/>
              <a:gd name="connsiteY2537" fmla="*/ 835352 h 1934496"/>
              <a:gd name="connsiteX2538" fmla="*/ 394244 w 9922465"/>
              <a:gd name="connsiteY2538" fmla="*/ 780161 h 1934496"/>
              <a:gd name="connsiteX2539" fmla="*/ 449437 w 9922465"/>
              <a:gd name="connsiteY2539" fmla="*/ 724970 h 1934496"/>
              <a:gd name="connsiteX2540" fmla="*/ 319140 w 9922465"/>
              <a:gd name="connsiteY2540" fmla="*/ 724970 h 1934496"/>
              <a:gd name="connsiteX2541" fmla="*/ 374334 w 9922465"/>
              <a:gd name="connsiteY2541" fmla="*/ 780161 h 1934496"/>
              <a:gd name="connsiteX2542" fmla="*/ 319140 w 9922465"/>
              <a:gd name="connsiteY2542" fmla="*/ 835352 h 1934496"/>
              <a:gd name="connsiteX2543" fmla="*/ 263948 w 9922465"/>
              <a:gd name="connsiteY2543" fmla="*/ 780161 h 1934496"/>
              <a:gd name="connsiteX2544" fmla="*/ 319140 w 9922465"/>
              <a:gd name="connsiteY2544" fmla="*/ 724970 h 1934496"/>
              <a:gd name="connsiteX2545" fmla="*/ 185509 w 9922465"/>
              <a:gd name="connsiteY2545" fmla="*/ 724970 h 1934496"/>
              <a:gd name="connsiteX2546" fmla="*/ 240701 w 9922465"/>
              <a:gd name="connsiteY2546" fmla="*/ 780161 h 1934496"/>
              <a:gd name="connsiteX2547" fmla="*/ 185509 w 9922465"/>
              <a:gd name="connsiteY2547" fmla="*/ 835352 h 1934496"/>
              <a:gd name="connsiteX2548" fmla="*/ 130319 w 9922465"/>
              <a:gd name="connsiteY2548" fmla="*/ 780161 h 1934496"/>
              <a:gd name="connsiteX2549" fmla="*/ 185509 w 9922465"/>
              <a:gd name="connsiteY2549" fmla="*/ 724970 h 1934496"/>
              <a:gd name="connsiteX2550" fmla="*/ 8801538 w 9922465"/>
              <a:gd name="connsiteY2550" fmla="*/ 608039 h 1934496"/>
              <a:gd name="connsiteX2551" fmla="*/ 8856730 w 9922465"/>
              <a:gd name="connsiteY2551" fmla="*/ 663230 h 1934496"/>
              <a:gd name="connsiteX2552" fmla="*/ 8801538 w 9922465"/>
              <a:gd name="connsiteY2552" fmla="*/ 718421 h 1934496"/>
              <a:gd name="connsiteX2553" fmla="*/ 8746346 w 9922465"/>
              <a:gd name="connsiteY2553" fmla="*/ 663230 h 1934496"/>
              <a:gd name="connsiteX2554" fmla="*/ 8801538 w 9922465"/>
              <a:gd name="connsiteY2554" fmla="*/ 608039 h 1934496"/>
              <a:gd name="connsiteX2555" fmla="*/ 8671244 w 9922465"/>
              <a:gd name="connsiteY2555" fmla="*/ 608039 h 1934496"/>
              <a:gd name="connsiteX2556" fmla="*/ 8726436 w 9922465"/>
              <a:gd name="connsiteY2556" fmla="*/ 663230 h 1934496"/>
              <a:gd name="connsiteX2557" fmla="*/ 8671244 w 9922465"/>
              <a:gd name="connsiteY2557" fmla="*/ 718421 h 1934496"/>
              <a:gd name="connsiteX2558" fmla="*/ 8616052 w 9922465"/>
              <a:gd name="connsiteY2558" fmla="*/ 663230 h 1934496"/>
              <a:gd name="connsiteX2559" fmla="*/ 8671244 w 9922465"/>
              <a:gd name="connsiteY2559" fmla="*/ 608039 h 1934496"/>
              <a:gd name="connsiteX2560" fmla="*/ 8537609 w 9922465"/>
              <a:gd name="connsiteY2560" fmla="*/ 608039 h 1934496"/>
              <a:gd name="connsiteX2561" fmla="*/ 8592801 w 9922465"/>
              <a:gd name="connsiteY2561" fmla="*/ 663230 h 1934496"/>
              <a:gd name="connsiteX2562" fmla="*/ 8537609 w 9922465"/>
              <a:gd name="connsiteY2562" fmla="*/ 718421 h 1934496"/>
              <a:gd name="connsiteX2563" fmla="*/ 8482417 w 9922465"/>
              <a:gd name="connsiteY2563" fmla="*/ 663230 h 1934496"/>
              <a:gd name="connsiteX2564" fmla="*/ 8537609 w 9922465"/>
              <a:gd name="connsiteY2564" fmla="*/ 608039 h 1934496"/>
              <a:gd name="connsiteX2565" fmla="*/ 8407318 w 9922465"/>
              <a:gd name="connsiteY2565" fmla="*/ 608039 h 1934496"/>
              <a:gd name="connsiteX2566" fmla="*/ 8462510 w 9922465"/>
              <a:gd name="connsiteY2566" fmla="*/ 663230 h 1934496"/>
              <a:gd name="connsiteX2567" fmla="*/ 8407318 w 9922465"/>
              <a:gd name="connsiteY2567" fmla="*/ 718421 h 1934496"/>
              <a:gd name="connsiteX2568" fmla="*/ 8352126 w 9922465"/>
              <a:gd name="connsiteY2568" fmla="*/ 663230 h 1934496"/>
              <a:gd name="connsiteX2569" fmla="*/ 8407318 w 9922465"/>
              <a:gd name="connsiteY2569" fmla="*/ 608039 h 1934496"/>
              <a:gd name="connsiteX2570" fmla="*/ 8273682 w 9922465"/>
              <a:gd name="connsiteY2570" fmla="*/ 608039 h 1934496"/>
              <a:gd name="connsiteX2571" fmla="*/ 8328874 w 9922465"/>
              <a:gd name="connsiteY2571" fmla="*/ 663230 h 1934496"/>
              <a:gd name="connsiteX2572" fmla="*/ 8273682 w 9922465"/>
              <a:gd name="connsiteY2572" fmla="*/ 718421 h 1934496"/>
              <a:gd name="connsiteX2573" fmla="*/ 8218490 w 9922465"/>
              <a:gd name="connsiteY2573" fmla="*/ 663230 h 1934496"/>
              <a:gd name="connsiteX2574" fmla="*/ 8273682 w 9922465"/>
              <a:gd name="connsiteY2574" fmla="*/ 608039 h 1934496"/>
              <a:gd name="connsiteX2575" fmla="*/ 8143386 w 9922465"/>
              <a:gd name="connsiteY2575" fmla="*/ 608039 h 1934496"/>
              <a:gd name="connsiteX2576" fmla="*/ 8198578 w 9922465"/>
              <a:gd name="connsiteY2576" fmla="*/ 663230 h 1934496"/>
              <a:gd name="connsiteX2577" fmla="*/ 8143386 w 9922465"/>
              <a:gd name="connsiteY2577" fmla="*/ 718421 h 1934496"/>
              <a:gd name="connsiteX2578" fmla="*/ 8088194 w 9922465"/>
              <a:gd name="connsiteY2578" fmla="*/ 663230 h 1934496"/>
              <a:gd name="connsiteX2579" fmla="*/ 8143386 w 9922465"/>
              <a:gd name="connsiteY2579" fmla="*/ 608039 h 1934496"/>
              <a:gd name="connsiteX2580" fmla="*/ 8009753 w 9922465"/>
              <a:gd name="connsiteY2580" fmla="*/ 608039 h 1934496"/>
              <a:gd name="connsiteX2581" fmla="*/ 8064945 w 9922465"/>
              <a:gd name="connsiteY2581" fmla="*/ 663230 h 1934496"/>
              <a:gd name="connsiteX2582" fmla="*/ 8009753 w 9922465"/>
              <a:gd name="connsiteY2582" fmla="*/ 718421 h 1934496"/>
              <a:gd name="connsiteX2583" fmla="*/ 7954561 w 9922465"/>
              <a:gd name="connsiteY2583" fmla="*/ 663230 h 1934496"/>
              <a:gd name="connsiteX2584" fmla="*/ 8009753 w 9922465"/>
              <a:gd name="connsiteY2584" fmla="*/ 608039 h 1934496"/>
              <a:gd name="connsiteX2585" fmla="*/ 7876118 w 9922465"/>
              <a:gd name="connsiteY2585" fmla="*/ 608039 h 1934496"/>
              <a:gd name="connsiteX2586" fmla="*/ 7931310 w 9922465"/>
              <a:gd name="connsiteY2586" fmla="*/ 663230 h 1934496"/>
              <a:gd name="connsiteX2587" fmla="*/ 7876118 w 9922465"/>
              <a:gd name="connsiteY2587" fmla="*/ 718421 h 1934496"/>
              <a:gd name="connsiteX2588" fmla="*/ 7820926 w 9922465"/>
              <a:gd name="connsiteY2588" fmla="*/ 663230 h 1934496"/>
              <a:gd name="connsiteX2589" fmla="*/ 7876118 w 9922465"/>
              <a:gd name="connsiteY2589" fmla="*/ 608039 h 1934496"/>
              <a:gd name="connsiteX2590" fmla="*/ 7745824 w 9922465"/>
              <a:gd name="connsiteY2590" fmla="*/ 608039 h 1934496"/>
              <a:gd name="connsiteX2591" fmla="*/ 7801016 w 9922465"/>
              <a:gd name="connsiteY2591" fmla="*/ 663230 h 1934496"/>
              <a:gd name="connsiteX2592" fmla="*/ 7745824 w 9922465"/>
              <a:gd name="connsiteY2592" fmla="*/ 718421 h 1934496"/>
              <a:gd name="connsiteX2593" fmla="*/ 7690632 w 9922465"/>
              <a:gd name="connsiteY2593" fmla="*/ 663230 h 1934496"/>
              <a:gd name="connsiteX2594" fmla="*/ 7745824 w 9922465"/>
              <a:gd name="connsiteY2594" fmla="*/ 608039 h 1934496"/>
              <a:gd name="connsiteX2595" fmla="*/ 7608850 w 9922465"/>
              <a:gd name="connsiteY2595" fmla="*/ 608039 h 1934496"/>
              <a:gd name="connsiteX2596" fmla="*/ 7664042 w 9922465"/>
              <a:gd name="connsiteY2596" fmla="*/ 663230 h 1934496"/>
              <a:gd name="connsiteX2597" fmla="*/ 7608850 w 9922465"/>
              <a:gd name="connsiteY2597" fmla="*/ 718421 h 1934496"/>
              <a:gd name="connsiteX2598" fmla="*/ 7553658 w 9922465"/>
              <a:gd name="connsiteY2598" fmla="*/ 663230 h 1934496"/>
              <a:gd name="connsiteX2599" fmla="*/ 7608850 w 9922465"/>
              <a:gd name="connsiteY2599" fmla="*/ 608039 h 1934496"/>
              <a:gd name="connsiteX2600" fmla="*/ 7481895 w 9922465"/>
              <a:gd name="connsiteY2600" fmla="*/ 608039 h 1934496"/>
              <a:gd name="connsiteX2601" fmla="*/ 7537087 w 9922465"/>
              <a:gd name="connsiteY2601" fmla="*/ 663230 h 1934496"/>
              <a:gd name="connsiteX2602" fmla="*/ 7481895 w 9922465"/>
              <a:gd name="connsiteY2602" fmla="*/ 718421 h 1934496"/>
              <a:gd name="connsiteX2603" fmla="*/ 7426703 w 9922465"/>
              <a:gd name="connsiteY2603" fmla="*/ 663230 h 1934496"/>
              <a:gd name="connsiteX2604" fmla="*/ 7481895 w 9922465"/>
              <a:gd name="connsiteY2604" fmla="*/ 608039 h 1934496"/>
              <a:gd name="connsiteX2605" fmla="*/ 7341579 w 9922465"/>
              <a:gd name="connsiteY2605" fmla="*/ 608039 h 1934496"/>
              <a:gd name="connsiteX2606" fmla="*/ 7396771 w 9922465"/>
              <a:gd name="connsiteY2606" fmla="*/ 663230 h 1934496"/>
              <a:gd name="connsiteX2607" fmla="*/ 7341579 w 9922465"/>
              <a:gd name="connsiteY2607" fmla="*/ 718421 h 1934496"/>
              <a:gd name="connsiteX2608" fmla="*/ 7286387 w 9922465"/>
              <a:gd name="connsiteY2608" fmla="*/ 663230 h 1934496"/>
              <a:gd name="connsiteX2609" fmla="*/ 7341579 w 9922465"/>
              <a:gd name="connsiteY2609" fmla="*/ 608039 h 1934496"/>
              <a:gd name="connsiteX2610" fmla="*/ 7211286 w 9922465"/>
              <a:gd name="connsiteY2610" fmla="*/ 608039 h 1934496"/>
              <a:gd name="connsiteX2611" fmla="*/ 7266478 w 9922465"/>
              <a:gd name="connsiteY2611" fmla="*/ 663230 h 1934496"/>
              <a:gd name="connsiteX2612" fmla="*/ 7211286 w 9922465"/>
              <a:gd name="connsiteY2612" fmla="*/ 718421 h 1934496"/>
              <a:gd name="connsiteX2613" fmla="*/ 7156094 w 9922465"/>
              <a:gd name="connsiteY2613" fmla="*/ 663230 h 1934496"/>
              <a:gd name="connsiteX2614" fmla="*/ 7211286 w 9922465"/>
              <a:gd name="connsiteY2614" fmla="*/ 608039 h 1934496"/>
              <a:gd name="connsiteX2615" fmla="*/ 7080994 w 9922465"/>
              <a:gd name="connsiteY2615" fmla="*/ 608039 h 1934496"/>
              <a:gd name="connsiteX2616" fmla="*/ 7136186 w 9922465"/>
              <a:gd name="connsiteY2616" fmla="*/ 663230 h 1934496"/>
              <a:gd name="connsiteX2617" fmla="*/ 7080994 w 9922465"/>
              <a:gd name="connsiteY2617" fmla="*/ 718421 h 1934496"/>
              <a:gd name="connsiteX2618" fmla="*/ 7025802 w 9922465"/>
              <a:gd name="connsiteY2618" fmla="*/ 663230 h 1934496"/>
              <a:gd name="connsiteX2619" fmla="*/ 7080994 w 9922465"/>
              <a:gd name="connsiteY2619" fmla="*/ 608039 h 1934496"/>
              <a:gd name="connsiteX2620" fmla="*/ 6947358 w 9922465"/>
              <a:gd name="connsiteY2620" fmla="*/ 608039 h 1934496"/>
              <a:gd name="connsiteX2621" fmla="*/ 7002550 w 9922465"/>
              <a:gd name="connsiteY2621" fmla="*/ 663230 h 1934496"/>
              <a:gd name="connsiteX2622" fmla="*/ 6947358 w 9922465"/>
              <a:gd name="connsiteY2622" fmla="*/ 718421 h 1934496"/>
              <a:gd name="connsiteX2623" fmla="*/ 6892166 w 9922465"/>
              <a:gd name="connsiteY2623" fmla="*/ 663230 h 1934496"/>
              <a:gd name="connsiteX2624" fmla="*/ 6947358 w 9922465"/>
              <a:gd name="connsiteY2624" fmla="*/ 608039 h 1934496"/>
              <a:gd name="connsiteX2625" fmla="*/ 6817064 w 9922465"/>
              <a:gd name="connsiteY2625" fmla="*/ 608039 h 1934496"/>
              <a:gd name="connsiteX2626" fmla="*/ 6872256 w 9922465"/>
              <a:gd name="connsiteY2626" fmla="*/ 663230 h 1934496"/>
              <a:gd name="connsiteX2627" fmla="*/ 6817064 w 9922465"/>
              <a:gd name="connsiteY2627" fmla="*/ 718421 h 1934496"/>
              <a:gd name="connsiteX2628" fmla="*/ 6761872 w 9922465"/>
              <a:gd name="connsiteY2628" fmla="*/ 663230 h 1934496"/>
              <a:gd name="connsiteX2629" fmla="*/ 6817064 w 9922465"/>
              <a:gd name="connsiteY2629" fmla="*/ 608039 h 1934496"/>
              <a:gd name="connsiteX2630" fmla="*/ 6683431 w 9922465"/>
              <a:gd name="connsiteY2630" fmla="*/ 608039 h 1934496"/>
              <a:gd name="connsiteX2631" fmla="*/ 6738623 w 9922465"/>
              <a:gd name="connsiteY2631" fmla="*/ 663230 h 1934496"/>
              <a:gd name="connsiteX2632" fmla="*/ 6683431 w 9922465"/>
              <a:gd name="connsiteY2632" fmla="*/ 718421 h 1934496"/>
              <a:gd name="connsiteX2633" fmla="*/ 6628239 w 9922465"/>
              <a:gd name="connsiteY2633" fmla="*/ 663230 h 1934496"/>
              <a:gd name="connsiteX2634" fmla="*/ 6683431 w 9922465"/>
              <a:gd name="connsiteY2634" fmla="*/ 608039 h 1934496"/>
              <a:gd name="connsiteX2635" fmla="*/ 6155573 w 9922465"/>
              <a:gd name="connsiteY2635" fmla="*/ 608039 h 1934496"/>
              <a:gd name="connsiteX2636" fmla="*/ 6210765 w 9922465"/>
              <a:gd name="connsiteY2636" fmla="*/ 663230 h 1934496"/>
              <a:gd name="connsiteX2637" fmla="*/ 6155573 w 9922465"/>
              <a:gd name="connsiteY2637" fmla="*/ 718421 h 1934496"/>
              <a:gd name="connsiteX2638" fmla="*/ 6100381 w 9922465"/>
              <a:gd name="connsiteY2638" fmla="*/ 663230 h 1934496"/>
              <a:gd name="connsiteX2639" fmla="*/ 6155573 w 9922465"/>
              <a:gd name="connsiteY2639" fmla="*/ 608039 h 1934496"/>
              <a:gd name="connsiteX2640" fmla="*/ 5487399 w 9922465"/>
              <a:gd name="connsiteY2640" fmla="*/ 608039 h 1934496"/>
              <a:gd name="connsiteX2641" fmla="*/ 5542591 w 9922465"/>
              <a:gd name="connsiteY2641" fmla="*/ 663230 h 1934496"/>
              <a:gd name="connsiteX2642" fmla="*/ 5487399 w 9922465"/>
              <a:gd name="connsiteY2642" fmla="*/ 718421 h 1934496"/>
              <a:gd name="connsiteX2643" fmla="*/ 5432207 w 9922465"/>
              <a:gd name="connsiteY2643" fmla="*/ 663230 h 1934496"/>
              <a:gd name="connsiteX2644" fmla="*/ 5487399 w 9922465"/>
              <a:gd name="connsiteY2644" fmla="*/ 608039 h 1934496"/>
              <a:gd name="connsiteX2645" fmla="*/ 5357106 w 9922465"/>
              <a:gd name="connsiteY2645" fmla="*/ 608039 h 1934496"/>
              <a:gd name="connsiteX2646" fmla="*/ 5412298 w 9922465"/>
              <a:gd name="connsiteY2646" fmla="*/ 663230 h 1934496"/>
              <a:gd name="connsiteX2647" fmla="*/ 5357106 w 9922465"/>
              <a:gd name="connsiteY2647" fmla="*/ 718421 h 1934496"/>
              <a:gd name="connsiteX2648" fmla="*/ 5301914 w 9922465"/>
              <a:gd name="connsiteY2648" fmla="*/ 663230 h 1934496"/>
              <a:gd name="connsiteX2649" fmla="*/ 5357106 w 9922465"/>
              <a:gd name="connsiteY2649" fmla="*/ 608039 h 1934496"/>
              <a:gd name="connsiteX2650" fmla="*/ 5223473 w 9922465"/>
              <a:gd name="connsiteY2650" fmla="*/ 608038 h 1934496"/>
              <a:gd name="connsiteX2651" fmla="*/ 5278665 w 9922465"/>
              <a:gd name="connsiteY2651" fmla="*/ 663229 h 1934496"/>
              <a:gd name="connsiteX2652" fmla="*/ 5223473 w 9922465"/>
              <a:gd name="connsiteY2652" fmla="*/ 718420 h 1934496"/>
              <a:gd name="connsiteX2653" fmla="*/ 5168281 w 9922465"/>
              <a:gd name="connsiteY2653" fmla="*/ 663229 h 1934496"/>
              <a:gd name="connsiteX2654" fmla="*/ 5223473 w 9922465"/>
              <a:gd name="connsiteY2654" fmla="*/ 608038 h 1934496"/>
              <a:gd name="connsiteX2655" fmla="*/ 4030786 w 9922465"/>
              <a:gd name="connsiteY2655" fmla="*/ 608038 h 1934496"/>
              <a:gd name="connsiteX2656" fmla="*/ 4085978 w 9922465"/>
              <a:gd name="connsiteY2656" fmla="*/ 663229 h 1934496"/>
              <a:gd name="connsiteX2657" fmla="*/ 4030786 w 9922465"/>
              <a:gd name="connsiteY2657" fmla="*/ 718420 h 1934496"/>
              <a:gd name="connsiteX2658" fmla="*/ 3975594 w 9922465"/>
              <a:gd name="connsiteY2658" fmla="*/ 663229 h 1934496"/>
              <a:gd name="connsiteX2659" fmla="*/ 4030786 w 9922465"/>
              <a:gd name="connsiteY2659" fmla="*/ 608038 h 1934496"/>
              <a:gd name="connsiteX2660" fmla="*/ 3897148 w 9922465"/>
              <a:gd name="connsiteY2660" fmla="*/ 608038 h 1934496"/>
              <a:gd name="connsiteX2661" fmla="*/ 3952340 w 9922465"/>
              <a:gd name="connsiteY2661" fmla="*/ 663229 h 1934496"/>
              <a:gd name="connsiteX2662" fmla="*/ 3897148 w 9922465"/>
              <a:gd name="connsiteY2662" fmla="*/ 718420 h 1934496"/>
              <a:gd name="connsiteX2663" fmla="*/ 3841956 w 9922465"/>
              <a:gd name="connsiteY2663" fmla="*/ 663229 h 1934496"/>
              <a:gd name="connsiteX2664" fmla="*/ 3897148 w 9922465"/>
              <a:gd name="connsiteY2664" fmla="*/ 608038 h 1934496"/>
              <a:gd name="connsiteX2665" fmla="*/ 3763514 w 9922465"/>
              <a:gd name="connsiteY2665" fmla="*/ 608038 h 1934496"/>
              <a:gd name="connsiteX2666" fmla="*/ 3818706 w 9922465"/>
              <a:gd name="connsiteY2666" fmla="*/ 663229 h 1934496"/>
              <a:gd name="connsiteX2667" fmla="*/ 3763514 w 9922465"/>
              <a:gd name="connsiteY2667" fmla="*/ 718420 h 1934496"/>
              <a:gd name="connsiteX2668" fmla="*/ 3708322 w 9922465"/>
              <a:gd name="connsiteY2668" fmla="*/ 663229 h 1934496"/>
              <a:gd name="connsiteX2669" fmla="*/ 3763514 w 9922465"/>
              <a:gd name="connsiteY2669" fmla="*/ 608038 h 1934496"/>
              <a:gd name="connsiteX2670" fmla="*/ 3633221 w 9922465"/>
              <a:gd name="connsiteY2670" fmla="*/ 608038 h 1934496"/>
              <a:gd name="connsiteX2671" fmla="*/ 3688413 w 9922465"/>
              <a:gd name="connsiteY2671" fmla="*/ 663229 h 1934496"/>
              <a:gd name="connsiteX2672" fmla="*/ 3633221 w 9922465"/>
              <a:gd name="connsiteY2672" fmla="*/ 718420 h 1934496"/>
              <a:gd name="connsiteX2673" fmla="*/ 3578029 w 9922465"/>
              <a:gd name="connsiteY2673" fmla="*/ 663229 h 1934496"/>
              <a:gd name="connsiteX2674" fmla="*/ 3633221 w 9922465"/>
              <a:gd name="connsiteY2674" fmla="*/ 608038 h 1934496"/>
              <a:gd name="connsiteX2675" fmla="*/ 3499589 w 9922465"/>
              <a:gd name="connsiteY2675" fmla="*/ 608038 h 1934496"/>
              <a:gd name="connsiteX2676" fmla="*/ 3554781 w 9922465"/>
              <a:gd name="connsiteY2676" fmla="*/ 663229 h 1934496"/>
              <a:gd name="connsiteX2677" fmla="*/ 3499589 w 9922465"/>
              <a:gd name="connsiteY2677" fmla="*/ 718420 h 1934496"/>
              <a:gd name="connsiteX2678" fmla="*/ 3444397 w 9922465"/>
              <a:gd name="connsiteY2678" fmla="*/ 663229 h 1934496"/>
              <a:gd name="connsiteX2679" fmla="*/ 3499589 w 9922465"/>
              <a:gd name="connsiteY2679" fmla="*/ 608038 h 1934496"/>
              <a:gd name="connsiteX2680" fmla="*/ 3369292 w 9922465"/>
              <a:gd name="connsiteY2680" fmla="*/ 608038 h 1934496"/>
              <a:gd name="connsiteX2681" fmla="*/ 3424484 w 9922465"/>
              <a:gd name="connsiteY2681" fmla="*/ 663229 h 1934496"/>
              <a:gd name="connsiteX2682" fmla="*/ 3369292 w 9922465"/>
              <a:gd name="connsiteY2682" fmla="*/ 718420 h 1934496"/>
              <a:gd name="connsiteX2683" fmla="*/ 3314100 w 9922465"/>
              <a:gd name="connsiteY2683" fmla="*/ 663229 h 1934496"/>
              <a:gd name="connsiteX2684" fmla="*/ 3369292 w 9922465"/>
              <a:gd name="connsiteY2684" fmla="*/ 608038 h 1934496"/>
              <a:gd name="connsiteX2685" fmla="*/ 3235657 w 9922465"/>
              <a:gd name="connsiteY2685" fmla="*/ 608038 h 1934496"/>
              <a:gd name="connsiteX2686" fmla="*/ 3290849 w 9922465"/>
              <a:gd name="connsiteY2686" fmla="*/ 663229 h 1934496"/>
              <a:gd name="connsiteX2687" fmla="*/ 3235657 w 9922465"/>
              <a:gd name="connsiteY2687" fmla="*/ 718420 h 1934496"/>
              <a:gd name="connsiteX2688" fmla="*/ 3180465 w 9922465"/>
              <a:gd name="connsiteY2688" fmla="*/ 663229 h 1934496"/>
              <a:gd name="connsiteX2689" fmla="*/ 3235657 w 9922465"/>
              <a:gd name="connsiteY2689" fmla="*/ 608038 h 1934496"/>
              <a:gd name="connsiteX2690" fmla="*/ 2570932 w 9922465"/>
              <a:gd name="connsiteY2690" fmla="*/ 608038 h 1934496"/>
              <a:gd name="connsiteX2691" fmla="*/ 2626123 w 9922465"/>
              <a:gd name="connsiteY2691" fmla="*/ 663229 h 1934496"/>
              <a:gd name="connsiteX2692" fmla="*/ 2570932 w 9922465"/>
              <a:gd name="connsiteY2692" fmla="*/ 718420 h 1934496"/>
              <a:gd name="connsiteX2693" fmla="*/ 2515738 w 9922465"/>
              <a:gd name="connsiteY2693" fmla="*/ 663229 h 1934496"/>
              <a:gd name="connsiteX2694" fmla="*/ 2570932 w 9922465"/>
              <a:gd name="connsiteY2694" fmla="*/ 608038 h 1934496"/>
              <a:gd name="connsiteX2695" fmla="*/ 2437297 w 9922465"/>
              <a:gd name="connsiteY2695" fmla="*/ 608038 h 1934496"/>
              <a:gd name="connsiteX2696" fmla="*/ 2492487 w 9922465"/>
              <a:gd name="connsiteY2696" fmla="*/ 663229 h 1934496"/>
              <a:gd name="connsiteX2697" fmla="*/ 2437297 w 9922465"/>
              <a:gd name="connsiteY2697" fmla="*/ 718420 h 1934496"/>
              <a:gd name="connsiteX2698" fmla="*/ 2382108 w 9922465"/>
              <a:gd name="connsiteY2698" fmla="*/ 663229 h 1934496"/>
              <a:gd name="connsiteX2699" fmla="*/ 2437297 w 9922465"/>
              <a:gd name="connsiteY2699" fmla="*/ 608038 h 1934496"/>
              <a:gd name="connsiteX2700" fmla="*/ 2303664 w 9922465"/>
              <a:gd name="connsiteY2700" fmla="*/ 608038 h 1934496"/>
              <a:gd name="connsiteX2701" fmla="*/ 2358856 w 9922465"/>
              <a:gd name="connsiteY2701" fmla="*/ 663229 h 1934496"/>
              <a:gd name="connsiteX2702" fmla="*/ 2303664 w 9922465"/>
              <a:gd name="connsiteY2702" fmla="*/ 718420 h 1934496"/>
              <a:gd name="connsiteX2703" fmla="*/ 2248473 w 9922465"/>
              <a:gd name="connsiteY2703" fmla="*/ 663229 h 1934496"/>
              <a:gd name="connsiteX2704" fmla="*/ 2303664 w 9922465"/>
              <a:gd name="connsiteY2704" fmla="*/ 608038 h 1934496"/>
              <a:gd name="connsiteX2705" fmla="*/ 2173372 w 9922465"/>
              <a:gd name="connsiteY2705" fmla="*/ 608038 h 1934496"/>
              <a:gd name="connsiteX2706" fmla="*/ 2228565 w 9922465"/>
              <a:gd name="connsiteY2706" fmla="*/ 663229 h 1934496"/>
              <a:gd name="connsiteX2707" fmla="*/ 2173372 w 9922465"/>
              <a:gd name="connsiteY2707" fmla="*/ 718420 h 1934496"/>
              <a:gd name="connsiteX2708" fmla="*/ 2118180 w 9922465"/>
              <a:gd name="connsiteY2708" fmla="*/ 663229 h 1934496"/>
              <a:gd name="connsiteX2709" fmla="*/ 2173372 w 9922465"/>
              <a:gd name="connsiteY2709" fmla="*/ 608038 h 1934496"/>
              <a:gd name="connsiteX2710" fmla="*/ 2039736 w 9922465"/>
              <a:gd name="connsiteY2710" fmla="*/ 608038 h 1934496"/>
              <a:gd name="connsiteX2711" fmla="*/ 2094930 w 9922465"/>
              <a:gd name="connsiteY2711" fmla="*/ 663229 h 1934496"/>
              <a:gd name="connsiteX2712" fmla="*/ 2039736 w 9922465"/>
              <a:gd name="connsiteY2712" fmla="*/ 718420 h 1934496"/>
              <a:gd name="connsiteX2713" fmla="*/ 1984543 w 9922465"/>
              <a:gd name="connsiteY2713" fmla="*/ 663229 h 1934496"/>
              <a:gd name="connsiteX2714" fmla="*/ 2039736 w 9922465"/>
              <a:gd name="connsiteY2714" fmla="*/ 608038 h 1934496"/>
              <a:gd name="connsiteX2715" fmla="*/ 1909437 w 9922465"/>
              <a:gd name="connsiteY2715" fmla="*/ 608038 h 1934496"/>
              <a:gd name="connsiteX2716" fmla="*/ 1964630 w 9922465"/>
              <a:gd name="connsiteY2716" fmla="*/ 663229 h 1934496"/>
              <a:gd name="connsiteX2717" fmla="*/ 1909437 w 9922465"/>
              <a:gd name="connsiteY2717" fmla="*/ 718420 h 1934496"/>
              <a:gd name="connsiteX2718" fmla="*/ 1854244 w 9922465"/>
              <a:gd name="connsiteY2718" fmla="*/ 663229 h 1934496"/>
              <a:gd name="connsiteX2719" fmla="*/ 1909437 w 9922465"/>
              <a:gd name="connsiteY2719" fmla="*/ 608038 h 1934496"/>
              <a:gd name="connsiteX2720" fmla="*/ 1779142 w 9922465"/>
              <a:gd name="connsiteY2720" fmla="*/ 608038 h 1934496"/>
              <a:gd name="connsiteX2721" fmla="*/ 1834335 w 9922465"/>
              <a:gd name="connsiteY2721" fmla="*/ 663229 h 1934496"/>
              <a:gd name="connsiteX2722" fmla="*/ 1779142 w 9922465"/>
              <a:gd name="connsiteY2722" fmla="*/ 718420 h 1934496"/>
              <a:gd name="connsiteX2723" fmla="*/ 1723950 w 9922465"/>
              <a:gd name="connsiteY2723" fmla="*/ 663229 h 1934496"/>
              <a:gd name="connsiteX2724" fmla="*/ 1779142 w 9922465"/>
              <a:gd name="connsiteY2724" fmla="*/ 608038 h 1934496"/>
              <a:gd name="connsiteX2725" fmla="*/ 1645508 w 9922465"/>
              <a:gd name="connsiteY2725" fmla="*/ 608038 h 1934496"/>
              <a:gd name="connsiteX2726" fmla="*/ 1700702 w 9922465"/>
              <a:gd name="connsiteY2726" fmla="*/ 663229 h 1934496"/>
              <a:gd name="connsiteX2727" fmla="*/ 1645508 w 9922465"/>
              <a:gd name="connsiteY2727" fmla="*/ 718420 h 1934496"/>
              <a:gd name="connsiteX2728" fmla="*/ 1590311 w 9922465"/>
              <a:gd name="connsiteY2728" fmla="*/ 663229 h 1934496"/>
              <a:gd name="connsiteX2729" fmla="*/ 1645508 w 9922465"/>
              <a:gd name="connsiteY2729" fmla="*/ 608038 h 1934496"/>
              <a:gd name="connsiteX2730" fmla="*/ 1515217 w 9922465"/>
              <a:gd name="connsiteY2730" fmla="*/ 608038 h 1934496"/>
              <a:gd name="connsiteX2731" fmla="*/ 1570402 w 9922465"/>
              <a:gd name="connsiteY2731" fmla="*/ 663229 h 1934496"/>
              <a:gd name="connsiteX2732" fmla="*/ 1515217 w 9922465"/>
              <a:gd name="connsiteY2732" fmla="*/ 718420 h 1934496"/>
              <a:gd name="connsiteX2733" fmla="*/ 1460020 w 9922465"/>
              <a:gd name="connsiteY2733" fmla="*/ 663229 h 1934496"/>
              <a:gd name="connsiteX2734" fmla="*/ 1515217 w 9922465"/>
              <a:gd name="connsiteY2734" fmla="*/ 608038 h 1934496"/>
              <a:gd name="connsiteX2735" fmla="*/ 1381573 w 9922465"/>
              <a:gd name="connsiteY2735" fmla="*/ 608038 h 1934496"/>
              <a:gd name="connsiteX2736" fmla="*/ 1436767 w 9922465"/>
              <a:gd name="connsiteY2736" fmla="*/ 663229 h 1934496"/>
              <a:gd name="connsiteX2737" fmla="*/ 1381573 w 9922465"/>
              <a:gd name="connsiteY2737" fmla="*/ 718420 h 1934496"/>
              <a:gd name="connsiteX2738" fmla="*/ 1326384 w 9922465"/>
              <a:gd name="connsiteY2738" fmla="*/ 663229 h 1934496"/>
              <a:gd name="connsiteX2739" fmla="*/ 1381573 w 9922465"/>
              <a:gd name="connsiteY2739" fmla="*/ 608038 h 1934496"/>
              <a:gd name="connsiteX2740" fmla="*/ 1251282 w 9922465"/>
              <a:gd name="connsiteY2740" fmla="*/ 608038 h 1934496"/>
              <a:gd name="connsiteX2741" fmla="*/ 1306476 w 9922465"/>
              <a:gd name="connsiteY2741" fmla="*/ 663229 h 1934496"/>
              <a:gd name="connsiteX2742" fmla="*/ 1251282 w 9922465"/>
              <a:gd name="connsiteY2742" fmla="*/ 718420 h 1934496"/>
              <a:gd name="connsiteX2743" fmla="*/ 1196089 w 9922465"/>
              <a:gd name="connsiteY2743" fmla="*/ 663229 h 1934496"/>
              <a:gd name="connsiteX2744" fmla="*/ 1251282 w 9922465"/>
              <a:gd name="connsiteY2744" fmla="*/ 608038 h 1934496"/>
              <a:gd name="connsiteX2745" fmla="*/ 8143386 w 9922465"/>
              <a:gd name="connsiteY2745" fmla="*/ 494447 h 1934496"/>
              <a:gd name="connsiteX2746" fmla="*/ 8198578 w 9922465"/>
              <a:gd name="connsiteY2746" fmla="*/ 549638 h 1934496"/>
              <a:gd name="connsiteX2747" fmla="*/ 8143386 w 9922465"/>
              <a:gd name="connsiteY2747" fmla="*/ 604829 h 1934496"/>
              <a:gd name="connsiteX2748" fmla="*/ 8088194 w 9922465"/>
              <a:gd name="connsiteY2748" fmla="*/ 549638 h 1934496"/>
              <a:gd name="connsiteX2749" fmla="*/ 8143386 w 9922465"/>
              <a:gd name="connsiteY2749" fmla="*/ 494447 h 1934496"/>
              <a:gd name="connsiteX2750" fmla="*/ 8009753 w 9922465"/>
              <a:gd name="connsiteY2750" fmla="*/ 494447 h 1934496"/>
              <a:gd name="connsiteX2751" fmla="*/ 8064945 w 9922465"/>
              <a:gd name="connsiteY2751" fmla="*/ 549638 h 1934496"/>
              <a:gd name="connsiteX2752" fmla="*/ 8009753 w 9922465"/>
              <a:gd name="connsiteY2752" fmla="*/ 604829 h 1934496"/>
              <a:gd name="connsiteX2753" fmla="*/ 7954561 w 9922465"/>
              <a:gd name="connsiteY2753" fmla="*/ 549638 h 1934496"/>
              <a:gd name="connsiteX2754" fmla="*/ 8009753 w 9922465"/>
              <a:gd name="connsiteY2754" fmla="*/ 494447 h 1934496"/>
              <a:gd name="connsiteX2755" fmla="*/ 7876118 w 9922465"/>
              <a:gd name="connsiteY2755" fmla="*/ 494447 h 1934496"/>
              <a:gd name="connsiteX2756" fmla="*/ 7931310 w 9922465"/>
              <a:gd name="connsiteY2756" fmla="*/ 549638 h 1934496"/>
              <a:gd name="connsiteX2757" fmla="*/ 7876118 w 9922465"/>
              <a:gd name="connsiteY2757" fmla="*/ 604829 h 1934496"/>
              <a:gd name="connsiteX2758" fmla="*/ 7820926 w 9922465"/>
              <a:gd name="connsiteY2758" fmla="*/ 549638 h 1934496"/>
              <a:gd name="connsiteX2759" fmla="*/ 7876118 w 9922465"/>
              <a:gd name="connsiteY2759" fmla="*/ 494447 h 1934496"/>
              <a:gd name="connsiteX2760" fmla="*/ 7745824 w 9922465"/>
              <a:gd name="connsiteY2760" fmla="*/ 494447 h 1934496"/>
              <a:gd name="connsiteX2761" fmla="*/ 7801016 w 9922465"/>
              <a:gd name="connsiteY2761" fmla="*/ 549638 h 1934496"/>
              <a:gd name="connsiteX2762" fmla="*/ 7745824 w 9922465"/>
              <a:gd name="connsiteY2762" fmla="*/ 604829 h 1934496"/>
              <a:gd name="connsiteX2763" fmla="*/ 7690632 w 9922465"/>
              <a:gd name="connsiteY2763" fmla="*/ 549638 h 1934496"/>
              <a:gd name="connsiteX2764" fmla="*/ 7745824 w 9922465"/>
              <a:gd name="connsiteY2764" fmla="*/ 494447 h 1934496"/>
              <a:gd name="connsiteX2765" fmla="*/ 7608850 w 9922465"/>
              <a:gd name="connsiteY2765" fmla="*/ 494447 h 1934496"/>
              <a:gd name="connsiteX2766" fmla="*/ 7664042 w 9922465"/>
              <a:gd name="connsiteY2766" fmla="*/ 549638 h 1934496"/>
              <a:gd name="connsiteX2767" fmla="*/ 7608850 w 9922465"/>
              <a:gd name="connsiteY2767" fmla="*/ 604829 h 1934496"/>
              <a:gd name="connsiteX2768" fmla="*/ 7553658 w 9922465"/>
              <a:gd name="connsiteY2768" fmla="*/ 549638 h 1934496"/>
              <a:gd name="connsiteX2769" fmla="*/ 7608850 w 9922465"/>
              <a:gd name="connsiteY2769" fmla="*/ 494447 h 1934496"/>
              <a:gd name="connsiteX2770" fmla="*/ 7481895 w 9922465"/>
              <a:gd name="connsiteY2770" fmla="*/ 494447 h 1934496"/>
              <a:gd name="connsiteX2771" fmla="*/ 7537087 w 9922465"/>
              <a:gd name="connsiteY2771" fmla="*/ 549638 h 1934496"/>
              <a:gd name="connsiteX2772" fmla="*/ 7481895 w 9922465"/>
              <a:gd name="connsiteY2772" fmla="*/ 604829 h 1934496"/>
              <a:gd name="connsiteX2773" fmla="*/ 7426703 w 9922465"/>
              <a:gd name="connsiteY2773" fmla="*/ 549638 h 1934496"/>
              <a:gd name="connsiteX2774" fmla="*/ 7481895 w 9922465"/>
              <a:gd name="connsiteY2774" fmla="*/ 494447 h 1934496"/>
              <a:gd name="connsiteX2775" fmla="*/ 7341580 w 9922465"/>
              <a:gd name="connsiteY2775" fmla="*/ 494447 h 1934496"/>
              <a:gd name="connsiteX2776" fmla="*/ 7396772 w 9922465"/>
              <a:gd name="connsiteY2776" fmla="*/ 549638 h 1934496"/>
              <a:gd name="connsiteX2777" fmla="*/ 7341580 w 9922465"/>
              <a:gd name="connsiteY2777" fmla="*/ 604829 h 1934496"/>
              <a:gd name="connsiteX2778" fmla="*/ 7286388 w 9922465"/>
              <a:gd name="connsiteY2778" fmla="*/ 549638 h 1934496"/>
              <a:gd name="connsiteX2779" fmla="*/ 7341580 w 9922465"/>
              <a:gd name="connsiteY2779" fmla="*/ 494447 h 1934496"/>
              <a:gd name="connsiteX2780" fmla="*/ 7211286 w 9922465"/>
              <a:gd name="connsiteY2780" fmla="*/ 494447 h 1934496"/>
              <a:gd name="connsiteX2781" fmla="*/ 7266478 w 9922465"/>
              <a:gd name="connsiteY2781" fmla="*/ 549638 h 1934496"/>
              <a:gd name="connsiteX2782" fmla="*/ 7211286 w 9922465"/>
              <a:gd name="connsiteY2782" fmla="*/ 604829 h 1934496"/>
              <a:gd name="connsiteX2783" fmla="*/ 7156094 w 9922465"/>
              <a:gd name="connsiteY2783" fmla="*/ 549638 h 1934496"/>
              <a:gd name="connsiteX2784" fmla="*/ 7211286 w 9922465"/>
              <a:gd name="connsiteY2784" fmla="*/ 494447 h 1934496"/>
              <a:gd name="connsiteX2785" fmla="*/ 7080994 w 9922465"/>
              <a:gd name="connsiteY2785" fmla="*/ 494447 h 1934496"/>
              <a:gd name="connsiteX2786" fmla="*/ 7136186 w 9922465"/>
              <a:gd name="connsiteY2786" fmla="*/ 549638 h 1934496"/>
              <a:gd name="connsiteX2787" fmla="*/ 7080994 w 9922465"/>
              <a:gd name="connsiteY2787" fmla="*/ 604829 h 1934496"/>
              <a:gd name="connsiteX2788" fmla="*/ 7025802 w 9922465"/>
              <a:gd name="connsiteY2788" fmla="*/ 549638 h 1934496"/>
              <a:gd name="connsiteX2789" fmla="*/ 7080994 w 9922465"/>
              <a:gd name="connsiteY2789" fmla="*/ 494447 h 1934496"/>
              <a:gd name="connsiteX2790" fmla="*/ 6947358 w 9922465"/>
              <a:gd name="connsiteY2790" fmla="*/ 494447 h 1934496"/>
              <a:gd name="connsiteX2791" fmla="*/ 7002550 w 9922465"/>
              <a:gd name="connsiteY2791" fmla="*/ 549638 h 1934496"/>
              <a:gd name="connsiteX2792" fmla="*/ 6947358 w 9922465"/>
              <a:gd name="connsiteY2792" fmla="*/ 604829 h 1934496"/>
              <a:gd name="connsiteX2793" fmla="*/ 6892166 w 9922465"/>
              <a:gd name="connsiteY2793" fmla="*/ 549638 h 1934496"/>
              <a:gd name="connsiteX2794" fmla="*/ 6947358 w 9922465"/>
              <a:gd name="connsiteY2794" fmla="*/ 494447 h 1934496"/>
              <a:gd name="connsiteX2795" fmla="*/ 6289207 w 9922465"/>
              <a:gd name="connsiteY2795" fmla="*/ 494447 h 1934496"/>
              <a:gd name="connsiteX2796" fmla="*/ 6344399 w 9922465"/>
              <a:gd name="connsiteY2796" fmla="*/ 549638 h 1934496"/>
              <a:gd name="connsiteX2797" fmla="*/ 6289207 w 9922465"/>
              <a:gd name="connsiteY2797" fmla="*/ 604829 h 1934496"/>
              <a:gd name="connsiteX2798" fmla="*/ 6234015 w 9922465"/>
              <a:gd name="connsiteY2798" fmla="*/ 549638 h 1934496"/>
              <a:gd name="connsiteX2799" fmla="*/ 6289207 w 9922465"/>
              <a:gd name="connsiteY2799" fmla="*/ 494447 h 1934496"/>
              <a:gd name="connsiteX2800" fmla="*/ 4030786 w 9922465"/>
              <a:gd name="connsiteY2800" fmla="*/ 494447 h 1934496"/>
              <a:gd name="connsiteX2801" fmla="*/ 4085978 w 9922465"/>
              <a:gd name="connsiteY2801" fmla="*/ 549638 h 1934496"/>
              <a:gd name="connsiteX2802" fmla="*/ 4030786 w 9922465"/>
              <a:gd name="connsiteY2802" fmla="*/ 604829 h 1934496"/>
              <a:gd name="connsiteX2803" fmla="*/ 3975594 w 9922465"/>
              <a:gd name="connsiteY2803" fmla="*/ 549638 h 1934496"/>
              <a:gd name="connsiteX2804" fmla="*/ 4030786 w 9922465"/>
              <a:gd name="connsiteY2804" fmla="*/ 494447 h 1934496"/>
              <a:gd name="connsiteX2805" fmla="*/ 3897148 w 9922465"/>
              <a:gd name="connsiteY2805" fmla="*/ 494447 h 1934496"/>
              <a:gd name="connsiteX2806" fmla="*/ 3952340 w 9922465"/>
              <a:gd name="connsiteY2806" fmla="*/ 549638 h 1934496"/>
              <a:gd name="connsiteX2807" fmla="*/ 3897148 w 9922465"/>
              <a:gd name="connsiteY2807" fmla="*/ 604829 h 1934496"/>
              <a:gd name="connsiteX2808" fmla="*/ 3841956 w 9922465"/>
              <a:gd name="connsiteY2808" fmla="*/ 549638 h 1934496"/>
              <a:gd name="connsiteX2809" fmla="*/ 3897148 w 9922465"/>
              <a:gd name="connsiteY2809" fmla="*/ 494447 h 1934496"/>
              <a:gd name="connsiteX2810" fmla="*/ 3763514 w 9922465"/>
              <a:gd name="connsiteY2810" fmla="*/ 494447 h 1934496"/>
              <a:gd name="connsiteX2811" fmla="*/ 3818706 w 9922465"/>
              <a:gd name="connsiteY2811" fmla="*/ 549638 h 1934496"/>
              <a:gd name="connsiteX2812" fmla="*/ 3763514 w 9922465"/>
              <a:gd name="connsiteY2812" fmla="*/ 604829 h 1934496"/>
              <a:gd name="connsiteX2813" fmla="*/ 3708322 w 9922465"/>
              <a:gd name="connsiteY2813" fmla="*/ 549638 h 1934496"/>
              <a:gd name="connsiteX2814" fmla="*/ 3763514 w 9922465"/>
              <a:gd name="connsiteY2814" fmla="*/ 494447 h 1934496"/>
              <a:gd name="connsiteX2815" fmla="*/ 3633221 w 9922465"/>
              <a:gd name="connsiteY2815" fmla="*/ 494447 h 1934496"/>
              <a:gd name="connsiteX2816" fmla="*/ 3688413 w 9922465"/>
              <a:gd name="connsiteY2816" fmla="*/ 549638 h 1934496"/>
              <a:gd name="connsiteX2817" fmla="*/ 3633221 w 9922465"/>
              <a:gd name="connsiteY2817" fmla="*/ 604829 h 1934496"/>
              <a:gd name="connsiteX2818" fmla="*/ 3578029 w 9922465"/>
              <a:gd name="connsiteY2818" fmla="*/ 549638 h 1934496"/>
              <a:gd name="connsiteX2819" fmla="*/ 3633221 w 9922465"/>
              <a:gd name="connsiteY2819" fmla="*/ 494447 h 1934496"/>
              <a:gd name="connsiteX2820" fmla="*/ 3499589 w 9922465"/>
              <a:gd name="connsiteY2820" fmla="*/ 494447 h 1934496"/>
              <a:gd name="connsiteX2821" fmla="*/ 3554781 w 9922465"/>
              <a:gd name="connsiteY2821" fmla="*/ 549638 h 1934496"/>
              <a:gd name="connsiteX2822" fmla="*/ 3499589 w 9922465"/>
              <a:gd name="connsiteY2822" fmla="*/ 604829 h 1934496"/>
              <a:gd name="connsiteX2823" fmla="*/ 3444397 w 9922465"/>
              <a:gd name="connsiteY2823" fmla="*/ 549638 h 1934496"/>
              <a:gd name="connsiteX2824" fmla="*/ 3499589 w 9922465"/>
              <a:gd name="connsiteY2824" fmla="*/ 494447 h 1934496"/>
              <a:gd name="connsiteX2825" fmla="*/ 3369292 w 9922465"/>
              <a:gd name="connsiteY2825" fmla="*/ 494447 h 1934496"/>
              <a:gd name="connsiteX2826" fmla="*/ 3424484 w 9922465"/>
              <a:gd name="connsiteY2826" fmla="*/ 549638 h 1934496"/>
              <a:gd name="connsiteX2827" fmla="*/ 3369292 w 9922465"/>
              <a:gd name="connsiteY2827" fmla="*/ 604829 h 1934496"/>
              <a:gd name="connsiteX2828" fmla="*/ 3314100 w 9922465"/>
              <a:gd name="connsiteY2828" fmla="*/ 549638 h 1934496"/>
              <a:gd name="connsiteX2829" fmla="*/ 3369292 w 9922465"/>
              <a:gd name="connsiteY2829" fmla="*/ 494447 h 1934496"/>
              <a:gd name="connsiteX2830" fmla="*/ 3235657 w 9922465"/>
              <a:gd name="connsiteY2830" fmla="*/ 494447 h 1934496"/>
              <a:gd name="connsiteX2831" fmla="*/ 3290849 w 9922465"/>
              <a:gd name="connsiteY2831" fmla="*/ 549638 h 1934496"/>
              <a:gd name="connsiteX2832" fmla="*/ 3235657 w 9922465"/>
              <a:gd name="connsiteY2832" fmla="*/ 604829 h 1934496"/>
              <a:gd name="connsiteX2833" fmla="*/ 3180465 w 9922465"/>
              <a:gd name="connsiteY2833" fmla="*/ 549638 h 1934496"/>
              <a:gd name="connsiteX2834" fmla="*/ 3235657 w 9922465"/>
              <a:gd name="connsiteY2834" fmla="*/ 494447 h 1934496"/>
              <a:gd name="connsiteX2835" fmla="*/ 2437297 w 9922465"/>
              <a:gd name="connsiteY2835" fmla="*/ 494447 h 1934496"/>
              <a:gd name="connsiteX2836" fmla="*/ 2492487 w 9922465"/>
              <a:gd name="connsiteY2836" fmla="*/ 549638 h 1934496"/>
              <a:gd name="connsiteX2837" fmla="*/ 2437297 w 9922465"/>
              <a:gd name="connsiteY2837" fmla="*/ 604829 h 1934496"/>
              <a:gd name="connsiteX2838" fmla="*/ 2382108 w 9922465"/>
              <a:gd name="connsiteY2838" fmla="*/ 549638 h 1934496"/>
              <a:gd name="connsiteX2839" fmla="*/ 2437297 w 9922465"/>
              <a:gd name="connsiteY2839" fmla="*/ 494447 h 1934496"/>
              <a:gd name="connsiteX2840" fmla="*/ 2303664 w 9922465"/>
              <a:gd name="connsiteY2840" fmla="*/ 494447 h 1934496"/>
              <a:gd name="connsiteX2841" fmla="*/ 2358856 w 9922465"/>
              <a:gd name="connsiteY2841" fmla="*/ 549638 h 1934496"/>
              <a:gd name="connsiteX2842" fmla="*/ 2303664 w 9922465"/>
              <a:gd name="connsiteY2842" fmla="*/ 604829 h 1934496"/>
              <a:gd name="connsiteX2843" fmla="*/ 2248473 w 9922465"/>
              <a:gd name="connsiteY2843" fmla="*/ 549638 h 1934496"/>
              <a:gd name="connsiteX2844" fmla="*/ 2303664 w 9922465"/>
              <a:gd name="connsiteY2844" fmla="*/ 494447 h 1934496"/>
              <a:gd name="connsiteX2845" fmla="*/ 2173372 w 9922465"/>
              <a:gd name="connsiteY2845" fmla="*/ 494447 h 1934496"/>
              <a:gd name="connsiteX2846" fmla="*/ 2228565 w 9922465"/>
              <a:gd name="connsiteY2846" fmla="*/ 549638 h 1934496"/>
              <a:gd name="connsiteX2847" fmla="*/ 2173372 w 9922465"/>
              <a:gd name="connsiteY2847" fmla="*/ 604829 h 1934496"/>
              <a:gd name="connsiteX2848" fmla="*/ 2118180 w 9922465"/>
              <a:gd name="connsiteY2848" fmla="*/ 549638 h 1934496"/>
              <a:gd name="connsiteX2849" fmla="*/ 2173372 w 9922465"/>
              <a:gd name="connsiteY2849" fmla="*/ 494447 h 1934496"/>
              <a:gd name="connsiteX2850" fmla="*/ 2039736 w 9922465"/>
              <a:gd name="connsiteY2850" fmla="*/ 494447 h 1934496"/>
              <a:gd name="connsiteX2851" fmla="*/ 2094930 w 9922465"/>
              <a:gd name="connsiteY2851" fmla="*/ 549638 h 1934496"/>
              <a:gd name="connsiteX2852" fmla="*/ 2039736 w 9922465"/>
              <a:gd name="connsiteY2852" fmla="*/ 604829 h 1934496"/>
              <a:gd name="connsiteX2853" fmla="*/ 1984543 w 9922465"/>
              <a:gd name="connsiteY2853" fmla="*/ 549638 h 1934496"/>
              <a:gd name="connsiteX2854" fmla="*/ 2039736 w 9922465"/>
              <a:gd name="connsiteY2854" fmla="*/ 494447 h 1934496"/>
              <a:gd name="connsiteX2855" fmla="*/ 1909437 w 9922465"/>
              <a:gd name="connsiteY2855" fmla="*/ 494447 h 1934496"/>
              <a:gd name="connsiteX2856" fmla="*/ 1964630 w 9922465"/>
              <a:gd name="connsiteY2856" fmla="*/ 549638 h 1934496"/>
              <a:gd name="connsiteX2857" fmla="*/ 1909437 w 9922465"/>
              <a:gd name="connsiteY2857" fmla="*/ 604829 h 1934496"/>
              <a:gd name="connsiteX2858" fmla="*/ 1854244 w 9922465"/>
              <a:gd name="connsiteY2858" fmla="*/ 549638 h 1934496"/>
              <a:gd name="connsiteX2859" fmla="*/ 1909437 w 9922465"/>
              <a:gd name="connsiteY2859" fmla="*/ 494447 h 1934496"/>
              <a:gd name="connsiteX2860" fmla="*/ 1779142 w 9922465"/>
              <a:gd name="connsiteY2860" fmla="*/ 494447 h 1934496"/>
              <a:gd name="connsiteX2861" fmla="*/ 1834335 w 9922465"/>
              <a:gd name="connsiteY2861" fmla="*/ 549638 h 1934496"/>
              <a:gd name="connsiteX2862" fmla="*/ 1779142 w 9922465"/>
              <a:gd name="connsiteY2862" fmla="*/ 604829 h 1934496"/>
              <a:gd name="connsiteX2863" fmla="*/ 1723950 w 9922465"/>
              <a:gd name="connsiteY2863" fmla="*/ 549638 h 1934496"/>
              <a:gd name="connsiteX2864" fmla="*/ 1779142 w 9922465"/>
              <a:gd name="connsiteY2864" fmla="*/ 494447 h 1934496"/>
              <a:gd name="connsiteX2865" fmla="*/ 1645508 w 9922465"/>
              <a:gd name="connsiteY2865" fmla="*/ 494447 h 1934496"/>
              <a:gd name="connsiteX2866" fmla="*/ 1700702 w 9922465"/>
              <a:gd name="connsiteY2866" fmla="*/ 549638 h 1934496"/>
              <a:gd name="connsiteX2867" fmla="*/ 1645508 w 9922465"/>
              <a:gd name="connsiteY2867" fmla="*/ 604829 h 1934496"/>
              <a:gd name="connsiteX2868" fmla="*/ 1590311 w 9922465"/>
              <a:gd name="connsiteY2868" fmla="*/ 549638 h 1934496"/>
              <a:gd name="connsiteX2869" fmla="*/ 1645508 w 9922465"/>
              <a:gd name="connsiteY2869" fmla="*/ 494447 h 1934496"/>
              <a:gd name="connsiteX2870" fmla="*/ 1515217 w 9922465"/>
              <a:gd name="connsiteY2870" fmla="*/ 494447 h 1934496"/>
              <a:gd name="connsiteX2871" fmla="*/ 1570402 w 9922465"/>
              <a:gd name="connsiteY2871" fmla="*/ 549638 h 1934496"/>
              <a:gd name="connsiteX2872" fmla="*/ 1515217 w 9922465"/>
              <a:gd name="connsiteY2872" fmla="*/ 604829 h 1934496"/>
              <a:gd name="connsiteX2873" fmla="*/ 1460020 w 9922465"/>
              <a:gd name="connsiteY2873" fmla="*/ 549638 h 1934496"/>
              <a:gd name="connsiteX2874" fmla="*/ 1515217 w 9922465"/>
              <a:gd name="connsiteY2874" fmla="*/ 494447 h 1934496"/>
              <a:gd name="connsiteX2875" fmla="*/ 1381573 w 9922465"/>
              <a:gd name="connsiteY2875" fmla="*/ 494447 h 1934496"/>
              <a:gd name="connsiteX2876" fmla="*/ 1436767 w 9922465"/>
              <a:gd name="connsiteY2876" fmla="*/ 549638 h 1934496"/>
              <a:gd name="connsiteX2877" fmla="*/ 1381573 w 9922465"/>
              <a:gd name="connsiteY2877" fmla="*/ 604829 h 1934496"/>
              <a:gd name="connsiteX2878" fmla="*/ 1326384 w 9922465"/>
              <a:gd name="connsiteY2878" fmla="*/ 549638 h 1934496"/>
              <a:gd name="connsiteX2879" fmla="*/ 1381573 w 9922465"/>
              <a:gd name="connsiteY2879" fmla="*/ 494447 h 1934496"/>
              <a:gd name="connsiteX2880" fmla="*/ 1251282 w 9922465"/>
              <a:gd name="connsiteY2880" fmla="*/ 494447 h 1934496"/>
              <a:gd name="connsiteX2881" fmla="*/ 1306476 w 9922465"/>
              <a:gd name="connsiteY2881" fmla="*/ 549638 h 1934496"/>
              <a:gd name="connsiteX2882" fmla="*/ 1251282 w 9922465"/>
              <a:gd name="connsiteY2882" fmla="*/ 604829 h 1934496"/>
              <a:gd name="connsiteX2883" fmla="*/ 1196089 w 9922465"/>
              <a:gd name="connsiteY2883" fmla="*/ 549638 h 1934496"/>
              <a:gd name="connsiteX2884" fmla="*/ 1251282 w 9922465"/>
              <a:gd name="connsiteY2884" fmla="*/ 494447 h 1934496"/>
              <a:gd name="connsiteX2885" fmla="*/ 8801538 w 9922465"/>
              <a:gd name="connsiteY2885" fmla="*/ 364154 h 1934496"/>
              <a:gd name="connsiteX2886" fmla="*/ 8856730 w 9922465"/>
              <a:gd name="connsiteY2886" fmla="*/ 419345 h 1934496"/>
              <a:gd name="connsiteX2887" fmla="*/ 8801538 w 9922465"/>
              <a:gd name="connsiteY2887" fmla="*/ 474536 h 1934496"/>
              <a:gd name="connsiteX2888" fmla="*/ 8746346 w 9922465"/>
              <a:gd name="connsiteY2888" fmla="*/ 419345 h 1934496"/>
              <a:gd name="connsiteX2889" fmla="*/ 8801538 w 9922465"/>
              <a:gd name="connsiteY2889" fmla="*/ 364154 h 1934496"/>
              <a:gd name="connsiteX2890" fmla="*/ 8671244 w 9922465"/>
              <a:gd name="connsiteY2890" fmla="*/ 364154 h 1934496"/>
              <a:gd name="connsiteX2891" fmla="*/ 8726436 w 9922465"/>
              <a:gd name="connsiteY2891" fmla="*/ 419345 h 1934496"/>
              <a:gd name="connsiteX2892" fmla="*/ 8671244 w 9922465"/>
              <a:gd name="connsiteY2892" fmla="*/ 474536 h 1934496"/>
              <a:gd name="connsiteX2893" fmla="*/ 8616052 w 9922465"/>
              <a:gd name="connsiteY2893" fmla="*/ 419345 h 1934496"/>
              <a:gd name="connsiteX2894" fmla="*/ 8671244 w 9922465"/>
              <a:gd name="connsiteY2894" fmla="*/ 364154 h 1934496"/>
              <a:gd name="connsiteX2895" fmla="*/ 8537609 w 9922465"/>
              <a:gd name="connsiteY2895" fmla="*/ 364154 h 1934496"/>
              <a:gd name="connsiteX2896" fmla="*/ 8592801 w 9922465"/>
              <a:gd name="connsiteY2896" fmla="*/ 419345 h 1934496"/>
              <a:gd name="connsiteX2897" fmla="*/ 8537609 w 9922465"/>
              <a:gd name="connsiteY2897" fmla="*/ 474536 h 1934496"/>
              <a:gd name="connsiteX2898" fmla="*/ 8482417 w 9922465"/>
              <a:gd name="connsiteY2898" fmla="*/ 419345 h 1934496"/>
              <a:gd name="connsiteX2899" fmla="*/ 8537609 w 9922465"/>
              <a:gd name="connsiteY2899" fmla="*/ 364154 h 1934496"/>
              <a:gd name="connsiteX2900" fmla="*/ 7745824 w 9922465"/>
              <a:gd name="connsiteY2900" fmla="*/ 364154 h 1934496"/>
              <a:gd name="connsiteX2901" fmla="*/ 7801016 w 9922465"/>
              <a:gd name="connsiteY2901" fmla="*/ 419345 h 1934496"/>
              <a:gd name="connsiteX2902" fmla="*/ 7745824 w 9922465"/>
              <a:gd name="connsiteY2902" fmla="*/ 474536 h 1934496"/>
              <a:gd name="connsiteX2903" fmla="*/ 7690632 w 9922465"/>
              <a:gd name="connsiteY2903" fmla="*/ 419345 h 1934496"/>
              <a:gd name="connsiteX2904" fmla="*/ 7745824 w 9922465"/>
              <a:gd name="connsiteY2904" fmla="*/ 364154 h 1934496"/>
              <a:gd name="connsiteX2905" fmla="*/ 7608850 w 9922465"/>
              <a:gd name="connsiteY2905" fmla="*/ 364154 h 1934496"/>
              <a:gd name="connsiteX2906" fmla="*/ 7664042 w 9922465"/>
              <a:gd name="connsiteY2906" fmla="*/ 419345 h 1934496"/>
              <a:gd name="connsiteX2907" fmla="*/ 7608850 w 9922465"/>
              <a:gd name="connsiteY2907" fmla="*/ 474536 h 1934496"/>
              <a:gd name="connsiteX2908" fmla="*/ 7553658 w 9922465"/>
              <a:gd name="connsiteY2908" fmla="*/ 419345 h 1934496"/>
              <a:gd name="connsiteX2909" fmla="*/ 7608850 w 9922465"/>
              <a:gd name="connsiteY2909" fmla="*/ 364154 h 1934496"/>
              <a:gd name="connsiteX2910" fmla="*/ 7481895 w 9922465"/>
              <a:gd name="connsiteY2910" fmla="*/ 364154 h 1934496"/>
              <a:gd name="connsiteX2911" fmla="*/ 7537087 w 9922465"/>
              <a:gd name="connsiteY2911" fmla="*/ 419345 h 1934496"/>
              <a:gd name="connsiteX2912" fmla="*/ 7481895 w 9922465"/>
              <a:gd name="connsiteY2912" fmla="*/ 474536 h 1934496"/>
              <a:gd name="connsiteX2913" fmla="*/ 7426703 w 9922465"/>
              <a:gd name="connsiteY2913" fmla="*/ 419345 h 1934496"/>
              <a:gd name="connsiteX2914" fmla="*/ 7481895 w 9922465"/>
              <a:gd name="connsiteY2914" fmla="*/ 364154 h 1934496"/>
              <a:gd name="connsiteX2915" fmla="*/ 7341580 w 9922465"/>
              <a:gd name="connsiteY2915" fmla="*/ 364154 h 1934496"/>
              <a:gd name="connsiteX2916" fmla="*/ 7396772 w 9922465"/>
              <a:gd name="connsiteY2916" fmla="*/ 419345 h 1934496"/>
              <a:gd name="connsiteX2917" fmla="*/ 7341580 w 9922465"/>
              <a:gd name="connsiteY2917" fmla="*/ 474536 h 1934496"/>
              <a:gd name="connsiteX2918" fmla="*/ 7286388 w 9922465"/>
              <a:gd name="connsiteY2918" fmla="*/ 419345 h 1934496"/>
              <a:gd name="connsiteX2919" fmla="*/ 7341580 w 9922465"/>
              <a:gd name="connsiteY2919" fmla="*/ 364154 h 1934496"/>
              <a:gd name="connsiteX2920" fmla="*/ 6553137 w 9922465"/>
              <a:gd name="connsiteY2920" fmla="*/ 364154 h 1934496"/>
              <a:gd name="connsiteX2921" fmla="*/ 6608329 w 9922465"/>
              <a:gd name="connsiteY2921" fmla="*/ 419345 h 1934496"/>
              <a:gd name="connsiteX2922" fmla="*/ 6553137 w 9922465"/>
              <a:gd name="connsiteY2922" fmla="*/ 474536 h 1934496"/>
              <a:gd name="connsiteX2923" fmla="*/ 6497945 w 9922465"/>
              <a:gd name="connsiteY2923" fmla="*/ 419345 h 1934496"/>
              <a:gd name="connsiteX2924" fmla="*/ 6553137 w 9922465"/>
              <a:gd name="connsiteY2924" fmla="*/ 364154 h 1934496"/>
              <a:gd name="connsiteX2925" fmla="*/ 6419503 w 9922465"/>
              <a:gd name="connsiteY2925" fmla="*/ 364154 h 1934496"/>
              <a:gd name="connsiteX2926" fmla="*/ 6474695 w 9922465"/>
              <a:gd name="connsiteY2926" fmla="*/ 419345 h 1934496"/>
              <a:gd name="connsiteX2927" fmla="*/ 6419503 w 9922465"/>
              <a:gd name="connsiteY2927" fmla="*/ 474536 h 1934496"/>
              <a:gd name="connsiteX2928" fmla="*/ 6364311 w 9922465"/>
              <a:gd name="connsiteY2928" fmla="*/ 419345 h 1934496"/>
              <a:gd name="connsiteX2929" fmla="*/ 6419503 w 9922465"/>
              <a:gd name="connsiteY2929" fmla="*/ 364154 h 1934496"/>
              <a:gd name="connsiteX2930" fmla="*/ 4030786 w 9922465"/>
              <a:gd name="connsiteY2930" fmla="*/ 364154 h 1934496"/>
              <a:gd name="connsiteX2931" fmla="*/ 4085978 w 9922465"/>
              <a:gd name="connsiteY2931" fmla="*/ 419345 h 1934496"/>
              <a:gd name="connsiteX2932" fmla="*/ 4030786 w 9922465"/>
              <a:gd name="connsiteY2932" fmla="*/ 474536 h 1934496"/>
              <a:gd name="connsiteX2933" fmla="*/ 3975594 w 9922465"/>
              <a:gd name="connsiteY2933" fmla="*/ 419345 h 1934496"/>
              <a:gd name="connsiteX2934" fmla="*/ 4030786 w 9922465"/>
              <a:gd name="connsiteY2934" fmla="*/ 364154 h 1934496"/>
              <a:gd name="connsiteX2935" fmla="*/ 3897148 w 9922465"/>
              <a:gd name="connsiteY2935" fmla="*/ 364154 h 1934496"/>
              <a:gd name="connsiteX2936" fmla="*/ 3952340 w 9922465"/>
              <a:gd name="connsiteY2936" fmla="*/ 419345 h 1934496"/>
              <a:gd name="connsiteX2937" fmla="*/ 3897148 w 9922465"/>
              <a:gd name="connsiteY2937" fmla="*/ 474536 h 1934496"/>
              <a:gd name="connsiteX2938" fmla="*/ 3841956 w 9922465"/>
              <a:gd name="connsiteY2938" fmla="*/ 419345 h 1934496"/>
              <a:gd name="connsiteX2939" fmla="*/ 3897148 w 9922465"/>
              <a:gd name="connsiteY2939" fmla="*/ 364154 h 1934496"/>
              <a:gd name="connsiteX2940" fmla="*/ 3763514 w 9922465"/>
              <a:gd name="connsiteY2940" fmla="*/ 364154 h 1934496"/>
              <a:gd name="connsiteX2941" fmla="*/ 3818706 w 9922465"/>
              <a:gd name="connsiteY2941" fmla="*/ 419345 h 1934496"/>
              <a:gd name="connsiteX2942" fmla="*/ 3763514 w 9922465"/>
              <a:gd name="connsiteY2942" fmla="*/ 474536 h 1934496"/>
              <a:gd name="connsiteX2943" fmla="*/ 3708322 w 9922465"/>
              <a:gd name="connsiteY2943" fmla="*/ 419345 h 1934496"/>
              <a:gd name="connsiteX2944" fmla="*/ 3763514 w 9922465"/>
              <a:gd name="connsiteY2944" fmla="*/ 364154 h 1934496"/>
              <a:gd name="connsiteX2945" fmla="*/ 3633221 w 9922465"/>
              <a:gd name="connsiteY2945" fmla="*/ 364154 h 1934496"/>
              <a:gd name="connsiteX2946" fmla="*/ 3688413 w 9922465"/>
              <a:gd name="connsiteY2946" fmla="*/ 419345 h 1934496"/>
              <a:gd name="connsiteX2947" fmla="*/ 3633221 w 9922465"/>
              <a:gd name="connsiteY2947" fmla="*/ 474536 h 1934496"/>
              <a:gd name="connsiteX2948" fmla="*/ 3578029 w 9922465"/>
              <a:gd name="connsiteY2948" fmla="*/ 419345 h 1934496"/>
              <a:gd name="connsiteX2949" fmla="*/ 3633221 w 9922465"/>
              <a:gd name="connsiteY2949" fmla="*/ 364154 h 1934496"/>
              <a:gd name="connsiteX2950" fmla="*/ 3499589 w 9922465"/>
              <a:gd name="connsiteY2950" fmla="*/ 364154 h 1934496"/>
              <a:gd name="connsiteX2951" fmla="*/ 3554781 w 9922465"/>
              <a:gd name="connsiteY2951" fmla="*/ 419345 h 1934496"/>
              <a:gd name="connsiteX2952" fmla="*/ 3499589 w 9922465"/>
              <a:gd name="connsiteY2952" fmla="*/ 474536 h 1934496"/>
              <a:gd name="connsiteX2953" fmla="*/ 3444397 w 9922465"/>
              <a:gd name="connsiteY2953" fmla="*/ 419345 h 1934496"/>
              <a:gd name="connsiteX2954" fmla="*/ 3499589 w 9922465"/>
              <a:gd name="connsiteY2954" fmla="*/ 364154 h 1934496"/>
              <a:gd name="connsiteX2955" fmla="*/ 3369292 w 9922465"/>
              <a:gd name="connsiteY2955" fmla="*/ 364154 h 1934496"/>
              <a:gd name="connsiteX2956" fmla="*/ 3424484 w 9922465"/>
              <a:gd name="connsiteY2956" fmla="*/ 419345 h 1934496"/>
              <a:gd name="connsiteX2957" fmla="*/ 3369292 w 9922465"/>
              <a:gd name="connsiteY2957" fmla="*/ 474536 h 1934496"/>
              <a:gd name="connsiteX2958" fmla="*/ 3314100 w 9922465"/>
              <a:gd name="connsiteY2958" fmla="*/ 419345 h 1934496"/>
              <a:gd name="connsiteX2959" fmla="*/ 3369292 w 9922465"/>
              <a:gd name="connsiteY2959" fmla="*/ 364154 h 1934496"/>
              <a:gd name="connsiteX2960" fmla="*/ 3235657 w 9922465"/>
              <a:gd name="connsiteY2960" fmla="*/ 364154 h 1934496"/>
              <a:gd name="connsiteX2961" fmla="*/ 3290849 w 9922465"/>
              <a:gd name="connsiteY2961" fmla="*/ 419345 h 1934496"/>
              <a:gd name="connsiteX2962" fmla="*/ 3235657 w 9922465"/>
              <a:gd name="connsiteY2962" fmla="*/ 474536 h 1934496"/>
              <a:gd name="connsiteX2963" fmla="*/ 3180465 w 9922465"/>
              <a:gd name="connsiteY2963" fmla="*/ 419345 h 1934496"/>
              <a:gd name="connsiteX2964" fmla="*/ 3235657 w 9922465"/>
              <a:gd name="connsiteY2964" fmla="*/ 364154 h 1934496"/>
              <a:gd name="connsiteX2965" fmla="*/ 3098681 w 9922465"/>
              <a:gd name="connsiteY2965" fmla="*/ 364154 h 1934496"/>
              <a:gd name="connsiteX2966" fmla="*/ 3153873 w 9922465"/>
              <a:gd name="connsiteY2966" fmla="*/ 419345 h 1934496"/>
              <a:gd name="connsiteX2967" fmla="*/ 3098681 w 9922465"/>
              <a:gd name="connsiteY2967" fmla="*/ 474536 h 1934496"/>
              <a:gd name="connsiteX2968" fmla="*/ 3043489 w 9922465"/>
              <a:gd name="connsiteY2968" fmla="*/ 419345 h 1934496"/>
              <a:gd name="connsiteX2969" fmla="*/ 3098681 w 9922465"/>
              <a:gd name="connsiteY2969" fmla="*/ 364154 h 1934496"/>
              <a:gd name="connsiteX2970" fmla="*/ 2971729 w 9922465"/>
              <a:gd name="connsiteY2970" fmla="*/ 364154 h 1934496"/>
              <a:gd name="connsiteX2971" fmla="*/ 3026921 w 9922465"/>
              <a:gd name="connsiteY2971" fmla="*/ 419345 h 1934496"/>
              <a:gd name="connsiteX2972" fmla="*/ 2971729 w 9922465"/>
              <a:gd name="connsiteY2972" fmla="*/ 474536 h 1934496"/>
              <a:gd name="connsiteX2973" fmla="*/ 2916537 w 9922465"/>
              <a:gd name="connsiteY2973" fmla="*/ 419345 h 1934496"/>
              <a:gd name="connsiteX2974" fmla="*/ 2971729 w 9922465"/>
              <a:gd name="connsiteY2974" fmla="*/ 364154 h 1934496"/>
              <a:gd name="connsiteX2975" fmla="*/ 2834862 w 9922465"/>
              <a:gd name="connsiteY2975" fmla="*/ 364154 h 1934496"/>
              <a:gd name="connsiteX2976" fmla="*/ 2890052 w 9922465"/>
              <a:gd name="connsiteY2976" fmla="*/ 419345 h 1934496"/>
              <a:gd name="connsiteX2977" fmla="*/ 2834862 w 9922465"/>
              <a:gd name="connsiteY2977" fmla="*/ 474536 h 1934496"/>
              <a:gd name="connsiteX2978" fmla="*/ 2779671 w 9922465"/>
              <a:gd name="connsiteY2978" fmla="*/ 419345 h 1934496"/>
              <a:gd name="connsiteX2979" fmla="*/ 2834862 w 9922465"/>
              <a:gd name="connsiteY2979" fmla="*/ 364154 h 1934496"/>
              <a:gd name="connsiteX2980" fmla="*/ 2437297 w 9922465"/>
              <a:gd name="connsiteY2980" fmla="*/ 364154 h 1934496"/>
              <a:gd name="connsiteX2981" fmla="*/ 2492487 w 9922465"/>
              <a:gd name="connsiteY2981" fmla="*/ 419345 h 1934496"/>
              <a:gd name="connsiteX2982" fmla="*/ 2437297 w 9922465"/>
              <a:gd name="connsiteY2982" fmla="*/ 474536 h 1934496"/>
              <a:gd name="connsiteX2983" fmla="*/ 2382108 w 9922465"/>
              <a:gd name="connsiteY2983" fmla="*/ 419345 h 1934496"/>
              <a:gd name="connsiteX2984" fmla="*/ 2437297 w 9922465"/>
              <a:gd name="connsiteY2984" fmla="*/ 364154 h 1934496"/>
              <a:gd name="connsiteX2985" fmla="*/ 2303664 w 9922465"/>
              <a:gd name="connsiteY2985" fmla="*/ 364154 h 1934496"/>
              <a:gd name="connsiteX2986" fmla="*/ 2358856 w 9922465"/>
              <a:gd name="connsiteY2986" fmla="*/ 419345 h 1934496"/>
              <a:gd name="connsiteX2987" fmla="*/ 2303664 w 9922465"/>
              <a:gd name="connsiteY2987" fmla="*/ 474536 h 1934496"/>
              <a:gd name="connsiteX2988" fmla="*/ 2248473 w 9922465"/>
              <a:gd name="connsiteY2988" fmla="*/ 419345 h 1934496"/>
              <a:gd name="connsiteX2989" fmla="*/ 2303664 w 9922465"/>
              <a:gd name="connsiteY2989" fmla="*/ 364154 h 1934496"/>
              <a:gd name="connsiteX2990" fmla="*/ 2173372 w 9922465"/>
              <a:gd name="connsiteY2990" fmla="*/ 364154 h 1934496"/>
              <a:gd name="connsiteX2991" fmla="*/ 2228565 w 9922465"/>
              <a:gd name="connsiteY2991" fmla="*/ 419345 h 1934496"/>
              <a:gd name="connsiteX2992" fmla="*/ 2173372 w 9922465"/>
              <a:gd name="connsiteY2992" fmla="*/ 474536 h 1934496"/>
              <a:gd name="connsiteX2993" fmla="*/ 2118180 w 9922465"/>
              <a:gd name="connsiteY2993" fmla="*/ 419345 h 1934496"/>
              <a:gd name="connsiteX2994" fmla="*/ 2173372 w 9922465"/>
              <a:gd name="connsiteY2994" fmla="*/ 364154 h 1934496"/>
              <a:gd name="connsiteX2995" fmla="*/ 2039736 w 9922465"/>
              <a:gd name="connsiteY2995" fmla="*/ 364154 h 1934496"/>
              <a:gd name="connsiteX2996" fmla="*/ 2094930 w 9922465"/>
              <a:gd name="connsiteY2996" fmla="*/ 419345 h 1934496"/>
              <a:gd name="connsiteX2997" fmla="*/ 2039736 w 9922465"/>
              <a:gd name="connsiteY2997" fmla="*/ 474536 h 1934496"/>
              <a:gd name="connsiteX2998" fmla="*/ 1984543 w 9922465"/>
              <a:gd name="connsiteY2998" fmla="*/ 419345 h 1934496"/>
              <a:gd name="connsiteX2999" fmla="*/ 2039736 w 9922465"/>
              <a:gd name="connsiteY2999" fmla="*/ 364154 h 1934496"/>
              <a:gd name="connsiteX3000" fmla="*/ 1909440 w 9922465"/>
              <a:gd name="connsiteY3000" fmla="*/ 364154 h 1934496"/>
              <a:gd name="connsiteX3001" fmla="*/ 1964634 w 9922465"/>
              <a:gd name="connsiteY3001" fmla="*/ 419345 h 1934496"/>
              <a:gd name="connsiteX3002" fmla="*/ 1909440 w 9922465"/>
              <a:gd name="connsiteY3002" fmla="*/ 474536 h 1934496"/>
              <a:gd name="connsiteX3003" fmla="*/ 1854246 w 9922465"/>
              <a:gd name="connsiteY3003" fmla="*/ 419345 h 1934496"/>
              <a:gd name="connsiteX3004" fmla="*/ 1909440 w 9922465"/>
              <a:gd name="connsiteY3004" fmla="*/ 364154 h 1934496"/>
              <a:gd name="connsiteX3005" fmla="*/ 1779142 w 9922465"/>
              <a:gd name="connsiteY3005" fmla="*/ 364154 h 1934496"/>
              <a:gd name="connsiteX3006" fmla="*/ 1834337 w 9922465"/>
              <a:gd name="connsiteY3006" fmla="*/ 419345 h 1934496"/>
              <a:gd name="connsiteX3007" fmla="*/ 1779142 w 9922465"/>
              <a:gd name="connsiteY3007" fmla="*/ 474536 h 1934496"/>
              <a:gd name="connsiteX3008" fmla="*/ 1723951 w 9922465"/>
              <a:gd name="connsiteY3008" fmla="*/ 419345 h 1934496"/>
              <a:gd name="connsiteX3009" fmla="*/ 1779142 w 9922465"/>
              <a:gd name="connsiteY3009" fmla="*/ 364154 h 1934496"/>
              <a:gd name="connsiteX3010" fmla="*/ 1645508 w 9922465"/>
              <a:gd name="connsiteY3010" fmla="*/ 364154 h 1934496"/>
              <a:gd name="connsiteX3011" fmla="*/ 1700702 w 9922465"/>
              <a:gd name="connsiteY3011" fmla="*/ 419345 h 1934496"/>
              <a:gd name="connsiteX3012" fmla="*/ 1645508 w 9922465"/>
              <a:gd name="connsiteY3012" fmla="*/ 474536 h 1934496"/>
              <a:gd name="connsiteX3013" fmla="*/ 1590313 w 9922465"/>
              <a:gd name="connsiteY3013" fmla="*/ 419345 h 1934496"/>
              <a:gd name="connsiteX3014" fmla="*/ 1645508 w 9922465"/>
              <a:gd name="connsiteY3014" fmla="*/ 364154 h 1934496"/>
              <a:gd name="connsiteX3015" fmla="*/ 1515217 w 9922465"/>
              <a:gd name="connsiteY3015" fmla="*/ 364154 h 1934496"/>
              <a:gd name="connsiteX3016" fmla="*/ 1570405 w 9922465"/>
              <a:gd name="connsiteY3016" fmla="*/ 419345 h 1934496"/>
              <a:gd name="connsiteX3017" fmla="*/ 1515217 w 9922465"/>
              <a:gd name="connsiteY3017" fmla="*/ 474536 h 1934496"/>
              <a:gd name="connsiteX3018" fmla="*/ 1460020 w 9922465"/>
              <a:gd name="connsiteY3018" fmla="*/ 419345 h 1934496"/>
              <a:gd name="connsiteX3019" fmla="*/ 1515217 w 9922465"/>
              <a:gd name="connsiteY3019" fmla="*/ 364154 h 1934496"/>
              <a:gd name="connsiteX3020" fmla="*/ 1381573 w 9922465"/>
              <a:gd name="connsiteY3020" fmla="*/ 364154 h 1934496"/>
              <a:gd name="connsiteX3021" fmla="*/ 1436767 w 9922465"/>
              <a:gd name="connsiteY3021" fmla="*/ 419345 h 1934496"/>
              <a:gd name="connsiteX3022" fmla="*/ 1381573 w 9922465"/>
              <a:gd name="connsiteY3022" fmla="*/ 474536 h 1934496"/>
              <a:gd name="connsiteX3023" fmla="*/ 1326384 w 9922465"/>
              <a:gd name="connsiteY3023" fmla="*/ 419345 h 1934496"/>
              <a:gd name="connsiteX3024" fmla="*/ 1381573 w 9922465"/>
              <a:gd name="connsiteY3024" fmla="*/ 364154 h 1934496"/>
              <a:gd name="connsiteX3025" fmla="*/ 1251283 w 9922465"/>
              <a:gd name="connsiteY3025" fmla="*/ 364154 h 1934496"/>
              <a:gd name="connsiteX3026" fmla="*/ 1306476 w 9922465"/>
              <a:gd name="connsiteY3026" fmla="*/ 419345 h 1934496"/>
              <a:gd name="connsiteX3027" fmla="*/ 1251283 w 9922465"/>
              <a:gd name="connsiteY3027" fmla="*/ 474536 h 1934496"/>
              <a:gd name="connsiteX3028" fmla="*/ 1196091 w 9922465"/>
              <a:gd name="connsiteY3028" fmla="*/ 419345 h 1934496"/>
              <a:gd name="connsiteX3029" fmla="*/ 1251283 w 9922465"/>
              <a:gd name="connsiteY3029" fmla="*/ 364154 h 1934496"/>
              <a:gd name="connsiteX3030" fmla="*/ 7608850 w 9922465"/>
              <a:gd name="connsiteY3030" fmla="*/ 247225 h 1934496"/>
              <a:gd name="connsiteX3031" fmla="*/ 7664042 w 9922465"/>
              <a:gd name="connsiteY3031" fmla="*/ 302416 h 1934496"/>
              <a:gd name="connsiteX3032" fmla="*/ 7608850 w 9922465"/>
              <a:gd name="connsiteY3032" fmla="*/ 357607 h 1934496"/>
              <a:gd name="connsiteX3033" fmla="*/ 7553658 w 9922465"/>
              <a:gd name="connsiteY3033" fmla="*/ 302416 h 1934496"/>
              <a:gd name="connsiteX3034" fmla="*/ 7608850 w 9922465"/>
              <a:gd name="connsiteY3034" fmla="*/ 247225 h 1934496"/>
              <a:gd name="connsiteX3035" fmla="*/ 7481898 w 9922465"/>
              <a:gd name="connsiteY3035" fmla="*/ 247225 h 1934496"/>
              <a:gd name="connsiteX3036" fmla="*/ 7537090 w 9922465"/>
              <a:gd name="connsiteY3036" fmla="*/ 302416 h 1934496"/>
              <a:gd name="connsiteX3037" fmla="*/ 7481898 w 9922465"/>
              <a:gd name="connsiteY3037" fmla="*/ 357607 h 1934496"/>
              <a:gd name="connsiteX3038" fmla="*/ 7426706 w 9922465"/>
              <a:gd name="connsiteY3038" fmla="*/ 302416 h 1934496"/>
              <a:gd name="connsiteX3039" fmla="*/ 7481898 w 9922465"/>
              <a:gd name="connsiteY3039" fmla="*/ 247225 h 1934496"/>
              <a:gd name="connsiteX3040" fmla="*/ 5093178 w 9922465"/>
              <a:gd name="connsiteY3040" fmla="*/ 247225 h 1934496"/>
              <a:gd name="connsiteX3041" fmla="*/ 5148370 w 9922465"/>
              <a:gd name="connsiteY3041" fmla="*/ 302416 h 1934496"/>
              <a:gd name="connsiteX3042" fmla="*/ 5093178 w 9922465"/>
              <a:gd name="connsiteY3042" fmla="*/ 357607 h 1934496"/>
              <a:gd name="connsiteX3043" fmla="*/ 5037986 w 9922465"/>
              <a:gd name="connsiteY3043" fmla="*/ 302416 h 1934496"/>
              <a:gd name="connsiteX3044" fmla="*/ 5093178 w 9922465"/>
              <a:gd name="connsiteY3044" fmla="*/ 247225 h 1934496"/>
              <a:gd name="connsiteX3045" fmla="*/ 4030786 w 9922465"/>
              <a:gd name="connsiteY3045" fmla="*/ 247225 h 1934496"/>
              <a:gd name="connsiteX3046" fmla="*/ 4085978 w 9922465"/>
              <a:gd name="connsiteY3046" fmla="*/ 302416 h 1934496"/>
              <a:gd name="connsiteX3047" fmla="*/ 4030786 w 9922465"/>
              <a:gd name="connsiteY3047" fmla="*/ 357607 h 1934496"/>
              <a:gd name="connsiteX3048" fmla="*/ 3975594 w 9922465"/>
              <a:gd name="connsiteY3048" fmla="*/ 302416 h 1934496"/>
              <a:gd name="connsiteX3049" fmla="*/ 4030786 w 9922465"/>
              <a:gd name="connsiteY3049" fmla="*/ 247225 h 1934496"/>
              <a:gd name="connsiteX3050" fmla="*/ 3897148 w 9922465"/>
              <a:gd name="connsiteY3050" fmla="*/ 247225 h 1934496"/>
              <a:gd name="connsiteX3051" fmla="*/ 3952340 w 9922465"/>
              <a:gd name="connsiteY3051" fmla="*/ 302416 h 1934496"/>
              <a:gd name="connsiteX3052" fmla="*/ 3897148 w 9922465"/>
              <a:gd name="connsiteY3052" fmla="*/ 357607 h 1934496"/>
              <a:gd name="connsiteX3053" fmla="*/ 3841956 w 9922465"/>
              <a:gd name="connsiteY3053" fmla="*/ 302416 h 1934496"/>
              <a:gd name="connsiteX3054" fmla="*/ 3897148 w 9922465"/>
              <a:gd name="connsiteY3054" fmla="*/ 247225 h 1934496"/>
              <a:gd name="connsiteX3055" fmla="*/ 3763514 w 9922465"/>
              <a:gd name="connsiteY3055" fmla="*/ 247225 h 1934496"/>
              <a:gd name="connsiteX3056" fmla="*/ 3818706 w 9922465"/>
              <a:gd name="connsiteY3056" fmla="*/ 302416 h 1934496"/>
              <a:gd name="connsiteX3057" fmla="*/ 3763514 w 9922465"/>
              <a:gd name="connsiteY3057" fmla="*/ 357607 h 1934496"/>
              <a:gd name="connsiteX3058" fmla="*/ 3708322 w 9922465"/>
              <a:gd name="connsiteY3058" fmla="*/ 302416 h 1934496"/>
              <a:gd name="connsiteX3059" fmla="*/ 3763514 w 9922465"/>
              <a:gd name="connsiteY3059" fmla="*/ 247225 h 1934496"/>
              <a:gd name="connsiteX3060" fmla="*/ 3633221 w 9922465"/>
              <a:gd name="connsiteY3060" fmla="*/ 247225 h 1934496"/>
              <a:gd name="connsiteX3061" fmla="*/ 3688413 w 9922465"/>
              <a:gd name="connsiteY3061" fmla="*/ 302416 h 1934496"/>
              <a:gd name="connsiteX3062" fmla="*/ 3633221 w 9922465"/>
              <a:gd name="connsiteY3062" fmla="*/ 357607 h 1934496"/>
              <a:gd name="connsiteX3063" fmla="*/ 3578029 w 9922465"/>
              <a:gd name="connsiteY3063" fmla="*/ 302416 h 1934496"/>
              <a:gd name="connsiteX3064" fmla="*/ 3633221 w 9922465"/>
              <a:gd name="connsiteY3064" fmla="*/ 247225 h 1934496"/>
              <a:gd name="connsiteX3065" fmla="*/ 3499589 w 9922465"/>
              <a:gd name="connsiteY3065" fmla="*/ 247225 h 1934496"/>
              <a:gd name="connsiteX3066" fmla="*/ 3554781 w 9922465"/>
              <a:gd name="connsiteY3066" fmla="*/ 302416 h 1934496"/>
              <a:gd name="connsiteX3067" fmla="*/ 3499589 w 9922465"/>
              <a:gd name="connsiteY3067" fmla="*/ 357607 h 1934496"/>
              <a:gd name="connsiteX3068" fmla="*/ 3444397 w 9922465"/>
              <a:gd name="connsiteY3068" fmla="*/ 302416 h 1934496"/>
              <a:gd name="connsiteX3069" fmla="*/ 3499589 w 9922465"/>
              <a:gd name="connsiteY3069" fmla="*/ 247225 h 1934496"/>
              <a:gd name="connsiteX3070" fmla="*/ 3369293 w 9922465"/>
              <a:gd name="connsiteY3070" fmla="*/ 247225 h 1934496"/>
              <a:gd name="connsiteX3071" fmla="*/ 3424485 w 9922465"/>
              <a:gd name="connsiteY3071" fmla="*/ 302416 h 1934496"/>
              <a:gd name="connsiteX3072" fmla="*/ 3369293 w 9922465"/>
              <a:gd name="connsiteY3072" fmla="*/ 357607 h 1934496"/>
              <a:gd name="connsiteX3073" fmla="*/ 3314101 w 9922465"/>
              <a:gd name="connsiteY3073" fmla="*/ 302416 h 1934496"/>
              <a:gd name="connsiteX3074" fmla="*/ 3369293 w 9922465"/>
              <a:gd name="connsiteY3074" fmla="*/ 247225 h 1934496"/>
              <a:gd name="connsiteX3075" fmla="*/ 3235657 w 9922465"/>
              <a:gd name="connsiteY3075" fmla="*/ 247225 h 1934496"/>
              <a:gd name="connsiteX3076" fmla="*/ 3290849 w 9922465"/>
              <a:gd name="connsiteY3076" fmla="*/ 302416 h 1934496"/>
              <a:gd name="connsiteX3077" fmla="*/ 3235657 w 9922465"/>
              <a:gd name="connsiteY3077" fmla="*/ 357607 h 1934496"/>
              <a:gd name="connsiteX3078" fmla="*/ 3180465 w 9922465"/>
              <a:gd name="connsiteY3078" fmla="*/ 302416 h 1934496"/>
              <a:gd name="connsiteX3079" fmla="*/ 3235657 w 9922465"/>
              <a:gd name="connsiteY3079" fmla="*/ 247225 h 1934496"/>
              <a:gd name="connsiteX3080" fmla="*/ 3098682 w 9922465"/>
              <a:gd name="connsiteY3080" fmla="*/ 247225 h 1934496"/>
              <a:gd name="connsiteX3081" fmla="*/ 3153874 w 9922465"/>
              <a:gd name="connsiteY3081" fmla="*/ 302416 h 1934496"/>
              <a:gd name="connsiteX3082" fmla="*/ 3098682 w 9922465"/>
              <a:gd name="connsiteY3082" fmla="*/ 357607 h 1934496"/>
              <a:gd name="connsiteX3083" fmla="*/ 3043490 w 9922465"/>
              <a:gd name="connsiteY3083" fmla="*/ 302416 h 1934496"/>
              <a:gd name="connsiteX3084" fmla="*/ 3098682 w 9922465"/>
              <a:gd name="connsiteY3084" fmla="*/ 247225 h 1934496"/>
              <a:gd name="connsiteX3085" fmla="*/ 2971729 w 9922465"/>
              <a:gd name="connsiteY3085" fmla="*/ 247225 h 1934496"/>
              <a:gd name="connsiteX3086" fmla="*/ 3026921 w 9922465"/>
              <a:gd name="connsiteY3086" fmla="*/ 302416 h 1934496"/>
              <a:gd name="connsiteX3087" fmla="*/ 2971729 w 9922465"/>
              <a:gd name="connsiteY3087" fmla="*/ 357607 h 1934496"/>
              <a:gd name="connsiteX3088" fmla="*/ 2916537 w 9922465"/>
              <a:gd name="connsiteY3088" fmla="*/ 302416 h 1934496"/>
              <a:gd name="connsiteX3089" fmla="*/ 2971729 w 9922465"/>
              <a:gd name="connsiteY3089" fmla="*/ 247225 h 1934496"/>
              <a:gd name="connsiteX3090" fmla="*/ 2834862 w 9922465"/>
              <a:gd name="connsiteY3090" fmla="*/ 247225 h 1934496"/>
              <a:gd name="connsiteX3091" fmla="*/ 2890052 w 9922465"/>
              <a:gd name="connsiteY3091" fmla="*/ 302416 h 1934496"/>
              <a:gd name="connsiteX3092" fmla="*/ 2834862 w 9922465"/>
              <a:gd name="connsiteY3092" fmla="*/ 357607 h 1934496"/>
              <a:gd name="connsiteX3093" fmla="*/ 2779671 w 9922465"/>
              <a:gd name="connsiteY3093" fmla="*/ 302416 h 1934496"/>
              <a:gd name="connsiteX3094" fmla="*/ 2834862 w 9922465"/>
              <a:gd name="connsiteY3094" fmla="*/ 247225 h 1934496"/>
              <a:gd name="connsiteX3095" fmla="*/ 2570933 w 9922465"/>
              <a:gd name="connsiteY3095" fmla="*/ 247225 h 1934496"/>
              <a:gd name="connsiteX3096" fmla="*/ 2626123 w 9922465"/>
              <a:gd name="connsiteY3096" fmla="*/ 302416 h 1934496"/>
              <a:gd name="connsiteX3097" fmla="*/ 2570933 w 9922465"/>
              <a:gd name="connsiteY3097" fmla="*/ 357607 h 1934496"/>
              <a:gd name="connsiteX3098" fmla="*/ 2515738 w 9922465"/>
              <a:gd name="connsiteY3098" fmla="*/ 302416 h 1934496"/>
              <a:gd name="connsiteX3099" fmla="*/ 2570933 w 9922465"/>
              <a:gd name="connsiteY3099" fmla="*/ 247225 h 1934496"/>
              <a:gd name="connsiteX3100" fmla="*/ 2437297 w 9922465"/>
              <a:gd name="connsiteY3100" fmla="*/ 247225 h 1934496"/>
              <a:gd name="connsiteX3101" fmla="*/ 2492487 w 9922465"/>
              <a:gd name="connsiteY3101" fmla="*/ 302416 h 1934496"/>
              <a:gd name="connsiteX3102" fmla="*/ 2437297 w 9922465"/>
              <a:gd name="connsiteY3102" fmla="*/ 357607 h 1934496"/>
              <a:gd name="connsiteX3103" fmla="*/ 2382108 w 9922465"/>
              <a:gd name="connsiteY3103" fmla="*/ 302416 h 1934496"/>
              <a:gd name="connsiteX3104" fmla="*/ 2437297 w 9922465"/>
              <a:gd name="connsiteY3104" fmla="*/ 247225 h 1934496"/>
              <a:gd name="connsiteX3105" fmla="*/ 2303666 w 9922465"/>
              <a:gd name="connsiteY3105" fmla="*/ 247225 h 1934496"/>
              <a:gd name="connsiteX3106" fmla="*/ 2358856 w 9922465"/>
              <a:gd name="connsiteY3106" fmla="*/ 302416 h 1934496"/>
              <a:gd name="connsiteX3107" fmla="*/ 2303666 w 9922465"/>
              <a:gd name="connsiteY3107" fmla="*/ 357607 h 1934496"/>
              <a:gd name="connsiteX3108" fmla="*/ 2248473 w 9922465"/>
              <a:gd name="connsiteY3108" fmla="*/ 302416 h 1934496"/>
              <a:gd name="connsiteX3109" fmla="*/ 2303666 w 9922465"/>
              <a:gd name="connsiteY3109" fmla="*/ 247225 h 1934496"/>
              <a:gd name="connsiteX3110" fmla="*/ 2173372 w 9922465"/>
              <a:gd name="connsiteY3110" fmla="*/ 247225 h 1934496"/>
              <a:gd name="connsiteX3111" fmla="*/ 2228566 w 9922465"/>
              <a:gd name="connsiteY3111" fmla="*/ 302416 h 1934496"/>
              <a:gd name="connsiteX3112" fmla="*/ 2173372 w 9922465"/>
              <a:gd name="connsiteY3112" fmla="*/ 357607 h 1934496"/>
              <a:gd name="connsiteX3113" fmla="*/ 2118180 w 9922465"/>
              <a:gd name="connsiteY3113" fmla="*/ 302416 h 1934496"/>
              <a:gd name="connsiteX3114" fmla="*/ 2173372 w 9922465"/>
              <a:gd name="connsiteY3114" fmla="*/ 247225 h 1934496"/>
              <a:gd name="connsiteX3115" fmla="*/ 1909440 w 9922465"/>
              <a:gd name="connsiteY3115" fmla="*/ 247225 h 1934496"/>
              <a:gd name="connsiteX3116" fmla="*/ 1964634 w 9922465"/>
              <a:gd name="connsiteY3116" fmla="*/ 302416 h 1934496"/>
              <a:gd name="connsiteX3117" fmla="*/ 1909440 w 9922465"/>
              <a:gd name="connsiteY3117" fmla="*/ 357607 h 1934496"/>
              <a:gd name="connsiteX3118" fmla="*/ 1854246 w 9922465"/>
              <a:gd name="connsiteY3118" fmla="*/ 302416 h 1934496"/>
              <a:gd name="connsiteX3119" fmla="*/ 1909440 w 9922465"/>
              <a:gd name="connsiteY3119" fmla="*/ 247225 h 1934496"/>
              <a:gd name="connsiteX3120" fmla="*/ 1779142 w 9922465"/>
              <a:gd name="connsiteY3120" fmla="*/ 247225 h 1934496"/>
              <a:gd name="connsiteX3121" fmla="*/ 1834337 w 9922465"/>
              <a:gd name="connsiteY3121" fmla="*/ 302416 h 1934496"/>
              <a:gd name="connsiteX3122" fmla="*/ 1779142 w 9922465"/>
              <a:gd name="connsiteY3122" fmla="*/ 357607 h 1934496"/>
              <a:gd name="connsiteX3123" fmla="*/ 1723951 w 9922465"/>
              <a:gd name="connsiteY3123" fmla="*/ 302416 h 1934496"/>
              <a:gd name="connsiteX3124" fmla="*/ 1779142 w 9922465"/>
              <a:gd name="connsiteY3124" fmla="*/ 247225 h 1934496"/>
              <a:gd name="connsiteX3125" fmla="*/ 1645508 w 9922465"/>
              <a:gd name="connsiteY3125" fmla="*/ 247225 h 1934496"/>
              <a:gd name="connsiteX3126" fmla="*/ 1700702 w 9922465"/>
              <a:gd name="connsiteY3126" fmla="*/ 302416 h 1934496"/>
              <a:gd name="connsiteX3127" fmla="*/ 1645508 w 9922465"/>
              <a:gd name="connsiteY3127" fmla="*/ 357607 h 1934496"/>
              <a:gd name="connsiteX3128" fmla="*/ 1590313 w 9922465"/>
              <a:gd name="connsiteY3128" fmla="*/ 302416 h 1934496"/>
              <a:gd name="connsiteX3129" fmla="*/ 1645508 w 9922465"/>
              <a:gd name="connsiteY3129" fmla="*/ 247225 h 1934496"/>
              <a:gd name="connsiteX3130" fmla="*/ 1515217 w 9922465"/>
              <a:gd name="connsiteY3130" fmla="*/ 247225 h 1934496"/>
              <a:gd name="connsiteX3131" fmla="*/ 1570405 w 9922465"/>
              <a:gd name="connsiteY3131" fmla="*/ 302416 h 1934496"/>
              <a:gd name="connsiteX3132" fmla="*/ 1515217 w 9922465"/>
              <a:gd name="connsiteY3132" fmla="*/ 357607 h 1934496"/>
              <a:gd name="connsiteX3133" fmla="*/ 1460020 w 9922465"/>
              <a:gd name="connsiteY3133" fmla="*/ 302416 h 1934496"/>
              <a:gd name="connsiteX3134" fmla="*/ 1515217 w 9922465"/>
              <a:gd name="connsiteY3134" fmla="*/ 247225 h 1934496"/>
              <a:gd name="connsiteX3135" fmla="*/ 1381573 w 9922465"/>
              <a:gd name="connsiteY3135" fmla="*/ 247225 h 1934496"/>
              <a:gd name="connsiteX3136" fmla="*/ 1436767 w 9922465"/>
              <a:gd name="connsiteY3136" fmla="*/ 302416 h 1934496"/>
              <a:gd name="connsiteX3137" fmla="*/ 1381573 w 9922465"/>
              <a:gd name="connsiteY3137" fmla="*/ 357607 h 1934496"/>
              <a:gd name="connsiteX3138" fmla="*/ 1326384 w 9922465"/>
              <a:gd name="connsiteY3138" fmla="*/ 302416 h 1934496"/>
              <a:gd name="connsiteX3139" fmla="*/ 1381573 w 9922465"/>
              <a:gd name="connsiteY3139" fmla="*/ 247225 h 1934496"/>
              <a:gd name="connsiteX3140" fmla="*/ 7481898 w 9922465"/>
              <a:gd name="connsiteY3140" fmla="*/ 120271 h 1934496"/>
              <a:gd name="connsiteX3141" fmla="*/ 7537090 w 9922465"/>
              <a:gd name="connsiteY3141" fmla="*/ 175462 h 1934496"/>
              <a:gd name="connsiteX3142" fmla="*/ 7481898 w 9922465"/>
              <a:gd name="connsiteY3142" fmla="*/ 230653 h 1934496"/>
              <a:gd name="connsiteX3143" fmla="*/ 7426706 w 9922465"/>
              <a:gd name="connsiteY3143" fmla="*/ 175462 h 1934496"/>
              <a:gd name="connsiteX3144" fmla="*/ 7481898 w 9922465"/>
              <a:gd name="connsiteY3144" fmla="*/ 120271 h 1934496"/>
              <a:gd name="connsiteX3145" fmla="*/ 7341580 w 9922465"/>
              <a:gd name="connsiteY3145" fmla="*/ 120271 h 1934496"/>
              <a:gd name="connsiteX3146" fmla="*/ 7396772 w 9922465"/>
              <a:gd name="connsiteY3146" fmla="*/ 175462 h 1934496"/>
              <a:gd name="connsiteX3147" fmla="*/ 7341580 w 9922465"/>
              <a:gd name="connsiteY3147" fmla="*/ 230653 h 1934496"/>
              <a:gd name="connsiteX3148" fmla="*/ 7286388 w 9922465"/>
              <a:gd name="connsiteY3148" fmla="*/ 175462 h 1934496"/>
              <a:gd name="connsiteX3149" fmla="*/ 7341580 w 9922465"/>
              <a:gd name="connsiteY3149" fmla="*/ 120271 h 1934496"/>
              <a:gd name="connsiteX3150" fmla="*/ 7211288 w 9922465"/>
              <a:gd name="connsiteY3150" fmla="*/ 120271 h 1934496"/>
              <a:gd name="connsiteX3151" fmla="*/ 7266480 w 9922465"/>
              <a:gd name="connsiteY3151" fmla="*/ 175462 h 1934496"/>
              <a:gd name="connsiteX3152" fmla="*/ 7211288 w 9922465"/>
              <a:gd name="connsiteY3152" fmla="*/ 230653 h 1934496"/>
              <a:gd name="connsiteX3153" fmla="*/ 7156096 w 9922465"/>
              <a:gd name="connsiteY3153" fmla="*/ 175462 h 1934496"/>
              <a:gd name="connsiteX3154" fmla="*/ 7211288 w 9922465"/>
              <a:gd name="connsiteY3154" fmla="*/ 120271 h 1934496"/>
              <a:gd name="connsiteX3155" fmla="*/ 5223474 w 9922465"/>
              <a:gd name="connsiteY3155" fmla="*/ 120271 h 1934496"/>
              <a:gd name="connsiteX3156" fmla="*/ 5278666 w 9922465"/>
              <a:gd name="connsiteY3156" fmla="*/ 175462 h 1934496"/>
              <a:gd name="connsiteX3157" fmla="*/ 5223474 w 9922465"/>
              <a:gd name="connsiteY3157" fmla="*/ 230653 h 1934496"/>
              <a:gd name="connsiteX3158" fmla="*/ 5168282 w 9922465"/>
              <a:gd name="connsiteY3158" fmla="*/ 175462 h 1934496"/>
              <a:gd name="connsiteX3159" fmla="*/ 5223474 w 9922465"/>
              <a:gd name="connsiteY3159" fmla="*/ 120271 h 1934496"/>
              <a:gd name="connsiteX3160" fmla="*/ 5093178 w 9922465"/>
              <a:gd name="connsiteY3160" fmla="*/ 120271 h 1934496"/>
              <a:gd name="connsiteX3161" fmla="*/ 5148370 w 9922465"/>
              <a:gd name="connsiteY3161" fmla="*/ 175462 h 1934496"/>
              <a:gd name="connsiteX3162" fmla="*/ 5093178 w 9922465"/>
              <a:gd name="connsiteY3162" fmla="*/ 230653 h 1934496"/>
              <a:gd name="connsiteX3163" fmla="*/ 5037986 w 9922465"/>
              <a:gd name="connsiteY3163" fmla="*/ 175462 h 1934496"/>
              <a:gd name="connsiteX3164" fmla="*/ 5093178 w 9922465"/>
              <a:gd name="connsiteY3164" fmla="*/ 120271 h 1934496"/>
              <a:gd name="connsiteX3165" fmla="*/ 4161077 w 9922465"/>
              <a:gd name="connsiteY3165" fmla="*/ 120271 h 1934496"/>
              <a:gd name="connsiteX3166" fmla="*/ 4216269 w 9922465"/>
              <a:gd name="connsiteY3166" fmla="*/ 175462 h 1934496"/>
              <a:gd name="connsiteX3167" fmla="*/ 4161077 w 9922465"/>
              <a:gd name="connsiteY3167" fmla="*/ 230653 h 1934496"/>
              <a:gd name="connsiteX3168" fmla="*/ 4105885 w 9922465"/>
              <a:gd name="connsiteY3168" fmla="*/ 175462 h 1934496"/>
              <a:gd name="connsiteX3169" fmla="*/ 4161077 w 9922465"/>
              <a:gd name="connsiteY3169" fmla="*/ 120271 h 1934496"/>
              <a:gd name="connsiteX3170" fmla="*/ 4030786 w 9922465"/>
              <a:gd name="connsiteY3170" fmla="*/ 120271 h 1934496"/>
              <a:gd name="connsiteX3171" fmla="*/ 4085978 w 9922465"/>
              <a:gd name="connsiteY3171" fmla="*/ 175462 h 1934496"/>
              <a:gd name="connsiteX3172" fmla="*/ 4030786 w 9922465"/>
              <a:gd name="connsiteY3172" fmla="*/ 230653 h 1934496"/>
              <a:gd name="connsiteX3173" fmla="*/ 3975594 w 9922465"/>
              <a:gd name="connsiteY3173" fmla="*/ 175462 h 1934496"/>
              <a:gd name="connsiteX3174" fmla="*/ 4030786 w 9922465"/>
              <a:gd name="connsiteY3174" fmla="*/ 120271 h 1934496"/>
              <a:gd name="connsiteX3175" fmla="*/ 3897148 w 9922465"/>
              <a:gd name="connsiteY3175" fmla="*/ 120271 h 1934496"/>
              <a:gd name="connsiteX3176" fmla="*/ 3952340 w 9922465"/>
              <a:gd name="connsiteY3176" fmla="*/ 175462 h 1934496"/>
              <a:gd name="connsiteX3177" fmla="*/ 3897148 w 9922465"/>
              <a:gd name="connsiteY3177" fmla="*/ 230653 h 1934496"/>
              <a:gd name="connsiteX3178" fmla="*/ 3841956 w 9922465"/>
              <a:gd name="connsiteY3178" fmla="*/ 175462 h 1934496"/>
              <a:gd name="connsiteX3179" fmla="*/ 3897148 w 9922465"/>
              <a:gd name="connsiteY3179" fmla="*/ 120271 h 1934496"/>
              <a:gd name="connsiteX3180" fmla="*/ 3763514 w 9922465"/>
              <a:gd name="connsiteY3180" fmla="*/ 120271 h 1934496"/>
              <a:gd name="connsiteX3181" fmla="*/ 3818706 w 9922465"/>
              <a:gd name="connsiteY3181" fmla="*/ 175462 h 1934496"/>
              <a:gd name="connsiteX3182" fmla="*/ 3763514 w 9922465"/>
              <a:gd name="connsiteY3182" fmla="*/ 230653 h 1934496"/>
              <a:gd name="connsiteX3183" fmla="*/ 3708322 w 9922465"/>
              <a:gd name="connsiteY3183" fmla="*/ 175462 h 1934496"/>
              <a:gd name="connsiteX3184" fmla="*/ 3763514 w 9922465"/>
              <a:gd name="connsiteY3184" fmla="*/ 120271 h 1934496"/>
              <a:gd name="connsiteX3185" fmla="*/ 3633221 w 9922465"/>
              <a:gd name="connsiteY3185" fmla="*/ 120271 h 1934496"/>
              <a:gd name="connsiteX3186" fmla="*/ 3688413 w 9922465"/>
              <a:gd name="connsiteY3186" fmla="*/ 175462 h 1934496"/>
              <a:gd name="connsiteX3187" fmla="*/ 3633221 w 9922465"/>
              <a:gd name="connsiteY3187" fmla="*/ 230653 h 1934496"/>
              <a:gd name="connsiteX3188" fmla="*/ 3578029 w 9922465"/>
              <a:gd name="connsiteY3188" fmla="*/ 175462 h 1934496"/>
              <a:gd name="connsiteX3189" fmla="*/ 3633221 w 9922465"/>
              <a:gd name="connsiteY3189" fmla="*/ 120271 h 1934496"/>
              <a:gd name="connsiteX3190" fmla="*/ 3499589 w 9922465"/>
              <a:gd name="connsiteY3190" fmla="*/ 120271 h 1934496"/>
              <a:gd name="connsiteX3191" fmla="*/ 3554781 w 9922465"/>
              <a:gd name="connsiteY3191" fmla="*/ 175462 h 1934496"/>
              <a:gd name="connsiteX3192" fmla="*/ 3499589 w 9922465"/>
              <a:gd name="connsiteY3192" fmla="*/ 230653 h 1934496"/>
              <a:gd name="connsiteX3193" fmla="*/ 3444397 w 9922465"/>
              <a:gd name="connsiteY3193" fmla="*/ 175462 h 1934496"/>
              <a:gd name="connsiteX3194" fmla="*/ 3499589 w 9922465"/>
              <a:gd name="connsiteY3194" fmla="*/ 120271 h 1934496"/>
              <a:gd name="connsiteX3195" fmla="*/ 3369293 w 9922465"/>
              <a:gd name="connsiteY3195" fmla="*/ 120271 h 1934496"/>
              <a:gd name="connsiteX3196" fmla="*/ 3424485 w 9922465"/>
              <a:gd name="connsiteY3196" fmla="*/ 175462 h 1934496"/>
              <a:gd name="connsiteX3197" fmla="*/ 3369293 w 9922465"/>
              <a:gd name="connsiteY3197" fmla="*/ 230653 h 1934496"/>
              <a:gd name="connsiteX3198" fmla="*/ 3314101 w 9922465"/>
              <a:gd name="connsiteY3198" fmla="*/ 175462 h 1934496"/>
              <a:gd name="connsiteX3199" fmla="*/ 3369293 w 9922465"/>
              <a:gd name="connsiteY3199" fmla="*/ 120271 h 1934496"/>
              <a:gd name="connsiteX3200" fmla="*/ 3235657 w 9922465"/>
              <a:gd name="connsiteY3200" fmla="*/ 120271 h 1934496"/>
              <a:gd name="connsiteX3201" fmla="*/ 3290849 w 9922465"/>
              <a:gd name="connsiteY3201" fmla="*/ 175462 h 1934496"/>
              <a:gd name="connsiteX3202" fmla="*/ 3235657 w 9922465"/>
              <a:gd name="connsiteY3202" fmla="*/ 230653 h 1934496"/>
              <a:gd name="connsiteX3203" fmla="*/ 3180465 w 9922465"/>
              <a:gd name="connsiteY3203" fmla="*/ 175462 h 1934496"/>
              <a:gd name="connsiteX3204" fmla="*/ 3235657 w 9922465"/>
              <a:gd name="connsiteY3204" fmla="*/ 120271 h 1934496"/>
              <a:gd name="connsiteX3205" fmla="*/ 3098682 w 9922465"/>
              <a:gd name="connsiteY3205" fmla="*/ 120271 h 1934496"/>
              <a:gd name="connsiteX3206" fmla="*/ 3153874 w 9922465"/>
              <a:gd name="connsiteY3206" fmla="*/ 175462 h 1934496"/>
              <a:gd name="connsiteX3207" fmla="*/ 3098682 w 9922465"/>
              <a:gd name="connsiteY3207" fmla="*/ 230653 h 1934496"/>
              <a:gd name="connsiteX3208" fmla="*/ 3043490 w 9922465"/>
              <a:gd name="connsiteY3208" fmla="*/ 175462 h 1934496"/>
              <a:gd name="connsiteX3209" fmla="*/ 3098682 w 9922465"/>
              <a:gd name="connsiteY3209" fmla="*/ 120271 h 1934496"/>
              <a:gd name="connsiteX3210" fmla="*/ 2971729 w 9922465"/>
              <a:gd name="connsiteY3210" fmla="*/ 120271 h 1934496"/>
              <a:gd name="connsiteX3211" fmla="*/ 3026921 w 9922465"/>
              <a:gd name="connsiteY3211" fmla="*/ 175462 h 1934496"/>
              <a:gd name="connsiteX3212" fmla="*/ 2971729 w 9922465"/>
              <a:gd name="connsiteY3212" fmla="*/ 230653 h 1934496"/>
              <a:gd name="connsiteX3213" fmla="*/ 2916537 w 9922465"/>
              <a:gd name="connsiteY3213" fmla="*/ 175462 h 1934496"/>
              <a:gd name="connsiteX3214" fmla="*/ 2971729 w 9922465"/>
              <a:gd name="connsiteY3214" fmla="*/ 120271 h 1934496"/>
              <a:gd name="connsiteX3215" fmla="*/ 2707903 w 9922465"/>
              <a:gd name="connsiteY3215" fmla="*/ 120271 h 1934496"/>
              <a:gd name="connsiteX3216" fmla="*/ 2763100 w 9922465"/>
              <a:gd name="connsiteY3216" fmla="*/ 175462 h 1934496"/>
              <a:gd name="connsiteX3217" fmla="*/ 2707903 w 9922465"/>
              <a:gd name="connsiteY3217" fmla="*/ 230653 h 1934496"/>
              <a:gd name="connsiteX3218" fmla="*/ 2652715 w 9922465"/>
              <a:gd name="connsiteY3218" fmla="*/ 175462 h 1934496"/>
              <a:gd name="connsiteX3219" fmla="*/ 2707903 w 9922465"/>
              <a:gd name="connsiteY3219" fmla="*/ 120271 h 1934496"/>
              <a:gd name="connsiteX3220" fmla="*/ 2570933 w 9922465"/>
              <a:gd name="connsiteY3220" fmla="*/ 120271 h 1934496"/>
              <a:gd name="connsiteX3221" fmla="*/ 2626123 w 9922465"/>
              <a:gd name="connsiteY3221" fmla="*/ 175462 h 1934496"/>
              <a:gd name="connsiteX3222" fmla="*/ 2570933 w 9922465"/>
              <a:gd name="connsiteY3222" fmla="*/ 230653 h 1934496"/>
              <a:gd name="connsiteX3223" fmla="*/ 2515738 w 9922465"/>
              <a:gd name="connsiteY3223" fmla="*/ 175462 h 1934496"/>
              <a:gd name="connsiteX3224" fmla="*/ 2570933 w 9922465"/>
              <a:gd name="connsiteY3224" fmla="*/ 120271 h 1934496"/>
              <a:gd name="connsiteX3225" fmla="*/ 2437297 w 9922465"/>
              <a:gd name="connsiteY3225" fmla="*/ 120271 h 1934496"/>
              <a:gd name="connsiteX3226" fmla="*/ 2492487 w 9922465"/>
              <a:gd name="connsiteY3226" fmla="*/ 175462 h 1934496"/>
              <a:gd name="connsiteX3227" fmla="*/ 2437297 w 9922465"/>
              <a:gd name="connsiteY3227" fmla="*/ 230653 h 1934496"/>
              <a:gd name="connsiteX3228" fmla="*/ 2382108 w 9922465"/>
              <a:gd name="connsiteY3228" fmla="*/ 175462 h 1934496"/>
              <a:gd name="connsiteX3229" fmla="*/ 2437297 w 9922465"/>
              <a:gd name="connsiteY3229" fmla="*/ 120271 h 1934496"/>
              <a:gd name="connsiteX3230" fmla="*/ 2303666 w 9922465"/>
              <a:gd name="connsiteY3230" fmla="*/ 120271 h 1934496"/>
              <a:gd name="connsiteX3231" fmla="*/ 2358856 w 9922465"/>
              <a:gd name="connsiteY3231" fmla="*/ 175462 h 1934496"/>
              <a:gd name="connsiteX3232" fmla="*/ 2303666 w 9922465"/>
              <a:gd name="connsiteY3232" fmla="*/ 230653 h 1934496"/>
              <a:gd name="connsiteX3233" fmla="*/ 2248473 w 9922465"/>
              <a:gd name="connsiteY3233" fmla="*/ 175462 h 1934496"/>
              <a:gd name="connsiteX3234" fmla="*/ 2303666 w 9922465"/>
              <a:gd name="connsiteY3234" fmla="*/ 120271 h 1934496"/>
              <a:gd name="connsiteX3235" fmla="*/ 2173372 w 9922465"/>
              <a:gd name="connsiteY3235" fmla="*/ 120271 h 1934496"/>
              <a:gd name="connsiteX3236" fmla="*/ 2228566 w 9922465"/>
              <a:gd name="connsiteY3236" fmla="*/ 175462 h 1934496"/>
              <a:gd name="connsiteX3237" fmla="*/ 2173372 w 9922465"/>
              <a:gd name="connsiteY3237" fmla="*/ 230653 h 1934496"/>
              <a:gd name="connsiteX3238" fmla="*/ 2118180 w 9922465"/>
              <a:gd name="connsiteY3238" fmla="*/ 175462 h 1934496"/>
              <a:gd name="connsiteX3239" fmla="*/ 2173372 w 9922465"/>
              <a:gd name="connsiteY3239" fmla="*/ 120271 h 1934496"/>
              <a:gd name="connsiteX3240" fmla="*/ 7341580 w 9922465"/>
              <a:gd name="connsiteY3240" fmla="*/ 0 h 1934496"/>
              <a:gd name="connsiteX3241" fmla="*/ 7396772 w 9922465"/>
              <a:gd name="connsiteY3241" fmla="*/ 55191 h 1934496"/>
              <a:gd name="connsiteX3242" fmla="*/ 7341580 w 9922465"/>
              <a:gd name="connsiteY3242" fmla="*/ 110382 h 1934496"/>
              <a:gd name="connsiteX3243" fmla="*/ 7286388 w 9922465"/>
              <a:gd name="connsiteY3243" fmla="*/ 55191 h 1934496"/>
              <a:gd name="connsiteX3244" fmla="*/ 7341580 w 9922465"/>
              <a:gd name="connsiteY3244" fmla="*/ 0 h 1934496"/>
              <a:gd name="connsiteX3245" fmla="*/ 4294713 w 9922465"/>
              <a:gd name="connsiteY3245" fmla="*/ 0 h 1934496"/>
              <a:gd name="connsiteX3246" fmla="*/ 4349905 w 9922465"/>
              <a:gd name="connsiteY3246" fmla="*/ 55191 h 1934496"/>
              <a:gd name="connsiteX3247" fmla="*/ 4294713 w 9922465"/>
              <a:gd name="connsiteY3247" fmla="*/ 110382 h 1934496"/>
              <a:gd name="connsiteX3248" fmla="*/ 4239521 w 9922465"/>
              <a:gd name="connsiteY3248" fmla="*/ 55191 h 1934496"/>
              <a:gd name="connsiteX3249" fmla="*/ 4294713 w 9922465"/>
              <a:gd name="connsiteY3249" fmla="*/ 0 h 1934496"/>
              <a:gd name="connsiteX3250" fmla="*/ 4161077 w 9922465"/>
              <a:gd name="connsiteY3250" fmla="*/ 0 h 1934496"/>
              <a:gd name="connsiteX3251" fmla="*/ 4216269 w 9922465"/>
              <a:gd name="connsiteY3251" fmla="*/ 55191 h 1934496"/>
              <a:gd name="connsiteX3252" fmla="*/ 4161077 w 9922465"/>
              <a:gd name="connsiteY3252" fmla="*/ 110382 h 1934496"/>
              <a:gd name="connsiteX3253" fmla="*/ 4105885 w 9922465"/>
              <a:gd name="connsiteY3253" fmla="*/ 55191 h 1934496"/>
              <a:gd name="connsiteX3254" fmla="*/ 4161077 w 9922465"/>
              <a:gd name="connsiteY3254" fmla="*/ 0 h 1934496"/>
              <a:gd name="connsiteX3255" fmla="*/ 4030786 w 9922465"/>
              <a:gd name="connsiteY3255" fmla="*/ 0 h 1934496"/>
              <a:gd name="connsiteX3256" fmla="*/ 4085978 w 9922465"/>
              <a:gd name="connsiteY3256" fmla="*/ 55191 h 1934496"/>
              <a:gd name="connsiteX3257" fmla="*/ 4030786 w 9922465"/>
              <a:gd name="connsiteY3257" fmla="*/ 110382 h 1934496"/>
              <a:gd name="connsiteX3258" fmla="*/ 3975594 w 9922465"/>
              <a:gd name="connsiteY3258" fmla="*/ 55191 h 1934496"/>
              <a:gd name="connsiteX3259" fmla="*/ 4030786 w 9922465"/>
              <a:gd name="connsiteY3259" fmla="*/ 0 h 1934496"/>
              <a:gd name="connsiteX3260" fmla="*/ 3897148 w 9922465"/>
              <a:gd name="connsiteY3260" fmla="*/ 0 h 1934496"/>
              <a:gd name="connsiteX3261" fmla="*/ 3952340 w 9922465"/>
              <a:gd name="connsiteY3261" fmla="*/ 55191 h 1934496"/>
              <a:gd name="connsiteX3262" fmla="*/ 3897148 w 9922465"/>
              <a:gd name="connsiteY3262" fmla="*/ 110382 h 1934496"/>
              <a:gd name="connsiteX3263" fmla="*/ 3841956 w 9922465"/>
              <a:gd name="connsiteY3263" fmla="*/ 55191 h 1934496"/>
              <a:gd name="connsiteX3264" fmla="*/ 3897148 w 9922465"/>
              <a:gd name="connsiteY3264" fmla="*/ 0 h 1934496"/>
              <a:gd name="connsiteX3265" fmla="*/ 3763514 w 9922465"/>
              <a:gd name="connsiteY3265" fmla="*/ 0 h 1934496"/>
              <a:gd name="connsiteX3266" fmla="*/ 3818706 w 9922465"/>
              <a:gd name="connsiteY3266" fmla="*/ 55191 h 1934496"/>
              <a:gd name="connsiteX3267" fmla="*/ 3763514 w 9922465"/>
              <a:gd name="connsiteY3267" fmla="*/ 110382 h 1934496"/>
              <a:gd name="connsiteX3268" fmla="*/ 3708322 w 9922465"/>
              <a:gd name="connsiteY3268" fmla="*/ 55191 h 1934496"/>
              <a:gd name="connsiteX3269" fmla="*/ 3763514 w 9922465"/>
              <a:gd name="connsiteY3269" fmla="*/ 0 h 1934496"/>
              <a:gd name="connsiteX3270" fmla="*/ 3633221 w 9922465"/>
              <a:gd name="connsiteY3270" fmla="*/ 0 h 1934496"/>
              <a:gd name="connsiteX3271" fmla="*/ 3688413 w 9922465"/>
              <a:gd name="connsiteY3271" fmla="*/ 55191 h 1934496"/>
              <a:gd name="connsiteX3272" fmla="*/ 3633221 w 9922465"/>
              <a:gd name="connsiteY3272" fmla="*/ 110382 h 1934496"/>
              <a:gd name="connsiteX3273" fmla="*/ 3578029 w 9922465"/>
              <a:gd name="connsiteY3273" fmla="*/ 55191 h 1934496"/>
              <a:gd name="connsiteX3274" fmla="*/ 3633221 w 9922465"/>
              <a:gd name="connsiteY3274" fmla="*/ 0 h 1934496"/>
              <a:gd name="connsiteX3275" fmla="*/ 3499589 w 9922465"/>
              <a:gd name="connsiteY3275" fmla="*/ 0 h 1934496"/>
              <a:gd name="connsiteX3276" fmla="*/ 3554781 w 9922465"/>
              <a:gd name="connsiteY3276" fmla="*/ 55191 h 1934496"/>
              <a:gd name="connsiteX3277" fmla="*/ 3499589 w 9922465"/>
              <a:gd name="connsiteY3277" fmla="*/ 110382 h 1934496"/>
              <a:gd name="connsiteX3278" fmla="*/ 3444397 w 9922465"/>
              <a:gd name="connsiteY3278" fmla="*/ 55191 h 1934496"/>
              <a:gd name="connsiteX3279" fmla="*/ 3499589 w 9922465"/>
              <a:gd name="connsiteY3279" fmla="*/ 0 h 1934496"/>
              <a:gd name="connsiteX3280" fmla="*/ 3369293 w 9922465"/>
              <a:gd name="connsiteY3280" fmla="*/ 0 h 1934496"/>
              <a:gd name="connsiteX3281" fmla="*/ 3424485 w 9922465"/>
              <a:gd name="connsiteY3281" fmla="*/ 55191 h 1934496"/>
              <a:gd name="connsiteX3282" fmla="*/ 3369293 w 9922465"/>
              <a:gd name="connsiteY3282" fmla="*/ 110382 h 1934496"/>
              <a:gd name="connsiteX3283" fmla="*/ 3314101 w 9922465"/>
              <a:gd name="connsiteY3283" fmla="*/ 55191 h 1934496"/>
              <a:gd name="connsiteX3284" fmla="*/ 3369293 w 9922465"/>
              <a:gd name="connsiteY3284" fmla="*/ 0 h 1934496"/>
              <a:gd name="connsiteX3285" fmla="*/ 3235657 w 9922465"/>
              <a:gd name="connsiteY3285" fmla="*/ 0 h 1934496"/>
              <a:gd name="connsiteX3286" fmla="*/ 3290849 w 9922465"/>
              <a:gd name="connsiteY3286" fmla="*/ 55191 h 1934496"/>
              <a:gd name="connsiteX3287" fmla="*/ 3235657 w 9922465"/>
              <a:gd name="connsiteY3287" fmla="*/ 110382 h 1934496"/>
              <a:gd name="connsiteX3288" fmla="*/ 3180465 w 9922465"/>
              <a:gd name="connsiteY3288" fmla="*/ 55191 h 1934496"/>
              <a:gd name="connsiteX3289" fmla="*/ 3235657 w 9922465"/>
              <a:gd name="connsiteY3289" fmla="*/ 0 h 1934496"/>
              <a:gd name="connsiteX3290" fmla="*/ 2834862 w 9922465"/>
              <a:gd name="connsiteY3290" fmla="*/ 0 h 1934496"/>
              <a:gd name="connsiteX3291" fmla="*/ 2890052 w 9922465"/>
              <a:gd name="connsiteY3291" fmla="*/ 55191 h 1934496"/>
              <a:gd name="connsiteX3292" fmla="*/ 2834862 w 9922465"/>
              <a:gd name="connsiteY3292" fmla="*/ 110382 h 1934496"/>
              <a:gd name="connsiteX3293" fmla="*/ 2779671 w 9922465"/>
              <a:gd name="connsiteY3293" fmla="*/ 55191 h 1934496"/>
              <a:gd name="connsiteX3294" fmla="*/ 2834862 w 9922465"/>
              <a:gd name="connsiteY3294" fmla="*/ 0 h 1934496"/>
              <a:gd name="connsiteX3295" fmla="*/ 2707903 w 9922465"/>
              <a:gd name="connsiteY3295" fmla="*/ 0 h 1934496"/>
              <a:gd name="connsiteX3296" fmla="*/ 2763100 w 9922465"/>
              <a:gd name="connsiteY3296" fmla="*/ 55191 h 1934496"/>
              <a:gd name="connsiteX3297" fmla="*/ 2707903 w 9922465"/>
              <a:gd name="connsiteY3297" fmla="*/ 110382 h 1934496"/>
              <a:gd name="connsiteX3298" fmla="*/ 2652715 w 9922465"/>
              <a:gd name="connsiteY3298" fmla="*/ 55191 h 1934496"/>
              <a:gd name="connsiteX3299" fmla="*/ 2707903 w 9922465"/>
              <a:gd name="connsiteY3299" fmla="*/ 0 h 1934496"/>
              <a:gd name="connsiteX3300" fmla="*/ 2570933 w 9922465"/>
              <a:gd name="connsiteY3300" fmla="*/ 0 h 1934496"/>
              <a:gd name="connsiteX3301" fmla="*/ 2626123 w 9922465"/>
              <a:gd name="connsiteY3301" fmla="*/ 55191 h 1934496"/>
              <a:gd name="connsiteX3302" fmla="*/ 2570933 w 9922465"/>
              <a:gd name="connsiteY3302" fmla="*/ 110382 h 1934496"/>
              <a:gd name="connsiteX3303" fmla="*/ 2515738 w 9922465"/>
              <a:gd name="connsiteY3303" fmla="*/ 55191 h 1934496"/>
              <a:gd name="connsiteX3304" fmla="*/ 2570933 w 9922465"/>
              <a:gd name="connsiteY3304" fmla="*/ 0 h 1934496"/>
              <a:gd name="connsiteX3305" fmla="*/ 2437297 w 9922465"/>
              <a:gd name="connsiteY3305" fmla="*/ 0 h 1934496"/>
              <a:gd name="connsiteX3306" fmla="*/ 2492487 w 9922465"/>
              <a:gd name="connsiteY3306" fmla="*/ 55191 h 1934496"/>
              <a:gd name="connsiteX3307" fmla="*/ 2437297 w 9922465"/>
              <a:gd name="connsiteY3307" fmla="*/ 110382 h 1934496"/>
              <a:gd name="connsiteX3308" fmla="*/ 2382108 w 9922465"/>
              <a:gd name="connsiteY3308" fmla="*/ 55191 h 1934496"/>
              <a:gd name="connsiteX3309" fmla="*/ 2437297 w 9922465"/>
              <a:gd name="connsiteY3309" fmla="*/ 0 h 1934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Lst>
            <a:rect l="l" t="t" r="r" b="b"/>
            <a:pathLst>
              <a:path w="9922465" h="1934496">
                <a:moveTo>
                  <a:pt x="8407318" y="1824114"/>
                </a:moveTo>
                <a:cubicBezTo>
                  <a:pt x="8437800" y="1824114"/>
                  <a:pt x="8462510" y="1848824"/>
                  <a:pt x="8462510" y="1879305"/>
                </a:cubicBezTo>
                <a:cubicBezTo>
                  <a:pt x="8462510" y="1909786"/>
                  <a:pt x="8437800" y="1934496"/>
                  <a:pt x="8407318" y="1934496"/>
                </a:cubicBezTo>
                <a:cubicBezTo>
                  <a:pt x="8376836" y="1934496"/>
                  <a:pt x="8352126" y="1909786"/>
                  <a:pt x="8352126" y="1879305"/>
                </a:cubicBezTo>
                <a:cubicBezTo>
                  <a:pt x="8352126" y="1848824"/>
                  <a:pt x="8376836" y="1824114"/>
                  <a:pt x="8407318" y="1824114"/>
                </a:cubicBezTo>
                <a:close/>
                <a:moveTo>
                  <a:pt x="8273682" y="1824114"/>
                </a:moveTo>
                <a:cubicBezTo>
                  <a:pt x="8304164" y="1824114"/>
                  <a:pt x="8328874" y="1848824"/>
                  <a:pt x="8328874" y="1879305"/>
                </a:cubicBezTo>
                <a:cubicBezTo>
                  <a:pt x="8328874" y="1909786"/>
                  <a:pt x="8304164" y="1934496"/>
                  <a:pt x="8273682" y="1934496"/>
                </a:cubicBezTo>
                <a:cubicBezTo>
                  <a:pt x="8243200" y="1934496"/>
                  <a:pt x="8218490" y="1909786"/>
                  <a:pt x="8218490" y="1879305"/>
                </a:cubicBezTo>
                <a:cubicBezTo>
                  <a:pt x="8218490" y="1848824"/>
                  <a:pt x="8243200" y="1824114"/>
                  <a:pt x="8273682" y="1824114"/>
                </a:cubicBezTo>
                <a:close/>
                <a:moveTo>
                  <a:pt x="8143386" y="1824114"/>
                </a:moveTo>
                <a:cubicBezTo>
                  <a:pt x="8173868" y="1824114"/>
                  <a:pt x="8198578" y="1848824"/>
                  <a:pt x="8198578" y="1879305"/>
                </a:cubicBezTo>
                <a:cubicBezTo>
                  <a:pt x="8198578" y="1909786"/>
                  <a:pt x="8173868" y="1934496"/>
                  <a:pt x="8143386" y="1934496"/>
                </a:cubicBezTo>
                <a:cubicBezTo>
                  <a:pt x="8112904" y="1934496"/>
                  <a:pt x="8088194" y="1909786"/>
                  <a:pt x="8088194" y="1879305"/>
                </a:cubicBezTo>
                <a:cubicBezTo>
                  <a:pt x="8088194" y="1848824"/>
                  <a:pt x="8112904" y="1824114"/>
                  <a:pt x="8143386" y="1824114"/>
                </a:cubicBezTo>
                <a:close/>
                <a:moveTo>
                  <a:pt x="8009752" y="1824114"/>
                </a:moveTo>
                <a:cubicBezTo>
                  <a:pt x="8040234" y="1824114"/>
                  <a:pt x="8064944" y="1848824"/>
                  <a:pt x="8064944" y="1879305"/>
                </a:cubicBezTo>
                <a:cubicBezTo>
                  <a:pt x="8064944" y="1909786"/>
                  <a:pt x="8040234" y="1934496"/>
                  <a:pt x="8009752" y="1934496"/>
                </a:cubicBezTo>
                <a:cubicBezTo>
                  <a:pt x="7979270" y="1934496"/>
                  <a:pt x="7954560" y="1909786"/>
                  <a:pt x="7954560" y="1879305"/>
                </a:cubicBezTo>
                <a:cubicBezTo>
                  <a:pt x="7954560" y="1848824"/>
                  <a:pt x="7979270" y="1824114"/>
                  <a:pt x="8009752" y="1824114"/>
                </a:cubicBezTo>
                <a:close/>
                <a:moveTo>
                  <a:pt x="7876117" y="1824114"/>
                </a:moveTo>
                <a:cubicBezTo>
                  <a:pt x="7906599" y="1824114"/>
                  <a:pt x="7931309" y="1848824"/>
                  <a:pt x="7931309" y="1879305"/>
                </a:cubicBezTo>
                <a:cubicBezTo>
                  <a:pt x="7931309" y="1909786"/>
                  <a:pt x="7906599" y="1934496"/>
                  <a:pt x="7876117" y="1934496"/>
                </a:cubicBezTo>
                <a:cubicBezTo>
                  <a:pt x="7845635" y="1934496"/>
                  <a:pt x="7820925" y="1909786"/>
                  <a:pt x="7820925" y="1879305"/>
                </a:cubicBezTo>
                <a:cubicBezTo>
                  <a:pt x="7820925" y="1848824"/>
                  <a:pt x="7845635" y="1824114"/>
                  <a:pt x="7876117" y="1824114"/>
                </a:cubicBezTo>
                <a:close/>
                <a:moveTo>
                  <a:pt x="7745824" y="1824114"/>
                </a:moveTo>
                <a:cubicBezTo>
                  <a:pt x="7776306" y="1824114"/>
                  <a:pt x="7801016" y="1848824"/>
                  <a:pt x="7801016" y="1879305"/>
                </a:cubicBezTo>
                <a:cubicBezTo>
                  <a:pt x="7801016" y="1909786"/>
                  <a:pt x="7776306" y="1934496"/>
                  <a:pt x="7745824" y="1934496"/>
                </a:cubicBezTo>
                <a:cubicBezTo>
                  <a:pt x="7715342" y="1934496"/>
                  <a:pt x="7690632" y="1909786"/>
                  <a:pt x="7690632" y="1879305"/>
                </a:cubicBezTo>
                <a:cubicBezTo>
                  <a:pt x="7690632" y="1848824"/>
                  <a:pt x="7715342" y="1824114"/>
                  <a:pt x="7745824" y="1824114"/>
                </a:cubicBezTo>
                <a:close/>
                <a:moveTo>
                  <a:pt x="7608849" y="1824114"/>
                </a:moveTo>
                <a:cubicBezTo>
                  <a:pt x="7639331" y="1824114"/>
                  <a:pt x="7664041" y="1848824"/>
                  <a:pt x="7664041" y="1879305"/>
                </a:cubicBezTo>
                <a:cubicBezTo>
                  <a:pt x="7664041" y="1909786"/>
                  <a:pt x="7639331" y="1934496"/>
                  <a:pt x="7608849" y="1934496"/>
                </a:cubicBezTo>
                <a:cubicBezTo>
                  <a:pt x="7578367" y="1934496"/>
                  <a:pt x="7553657" y="1909786"/>
                  <a:pt x="7553657" y="1879305"/>
                </a:cubicBezTo>
                <a:cubicBezTo>
                  <a:pt x="7553657" y="1848824"/>
                  <a:pt x="7578367" y="1824114"/>
                  <a:pt x="7608849" y="1824114"/>
                </a:cubicBezTo>
                <a:close/>
                <a:moveTo>
                  <a:pt x="7481895" y="1824114"/>
                </a:moveTo>
                <a:cubicBezTo>
                  <a:pt x="7512377" y="1824114"/>
                  <a:pt x="7537087" y="1848824"/>
                  <a:pt x="7537087" y="1879305"/>
                </a:cubicBezTo>
                <a:cubicBezTo>
                  <a:pt x="7537087" y="1909786"/>
                  <a:pt x="7512377" y="1934496"/>
                  <a:pt x="7481895" y="1934496"/>
                </a:cubicBezTo>
                <a:cubicBezTo>
                  <a:pt x="7451413" y="1934496"/>
                  <a:pt x="7426703" y="1909786"/>
                  <a:pt x="7426703" y="1879305"/>
                </a:cubicBezTo>
                <a:cubicBezTo>
                  <a:pt x="7426703" y="1848824"/>
                  <a:pt x="7451413" y="1824114"/>
                  <a:pt x="7481895" y="1824114"/>
                </a:cubicBezTo>
                <a:close/>
                <a:moveTo>
                  <a:pt x="7341579" y="1824114"/>
                </a:moveTo>
                <a:cubicBezTo>
                  <a:pt x="7372061" y="1824114"/>
                  <a:pt x="7396771" y="1848824"/>
                  <a:pt x="7396771" y="1879305"/>
                </a:cubicBezTo>
                <a:cubicBezTo>
                  <a:pt x="7396771" y="1909786"/>
                  <a:pt x="7372061" y="1934496"/>
                  <a:pt x="7341579" y="1934496"/>
                </a:cubicBezTo>
                <a:cubicBezTo>
                  <a:pt x="7311097" y="1934496"/>
                  <a:pt x="7286387" y="1909786"/>
                  <a:pt x="7286387" y="1879305"/>
                </a:cubicBezTo>
                <a:cubicBezTo>
                  <a:pt x="7286387" y="1848824"/>
                  <a:pt x="7311097" y="1824114"/>
                  <a:pt x="7341579" y="1824114"/>
                </a:cubicBezTo>
                <a:close/>
                <a:moveTo>
                  <a:pt x="7211286" y="1824114"/>
                </a:moveTo>
                <a:cubicBezTo>
                  <a:pt x="7241768" y="1824114"/>
                  <a:pt x="7266478" y="1848824"/>
                  <a:pt x="7266478" y="1879305"/>
                </a:cubicBezTo>
                <a:cubicBezTo>
                  <a:pt x="7266478" y="1909786"/>
                  <a:pt x="7241768" y="1934496"/>
                  <a:pt x="7211286" y="1934496"/>
                </a:cubicBezTo>
                <a:cubicBezTo>
                  <a:pt x="7180804" y="1934496"/>
                  <a:pt x="7156094" y="1909786"/>
                  <a:pt x="7156094" y="1879305"/>
                </a:cubicBezTo>
                <a:cubicBezTo>
                  <a:pt x="7156094" y="1848824"/>
                  <a:pt x="7180804" y="1824114"/>
                  <a:pt x="7211286" y="1824114"/>
                </a:cubicBezTo>
                <a:close/>
                <a:moveTo>
                  <a:pt x="7080993" y="1824114"/>
                </a:moveTo>
                <a:cubicBezTo>
                  <a:pt x="7111475" y="1824114"/>
                  <a:pt x="7136185" y="1848824"/>
                  <a:pt x="7136185" y="1879305"/>
                </a:cubicBezTo>
                <a:cubicBezTo>
                  <a:pt x="7136185" y="1909786"/>
                  <a:pt x="7111475" y="1934496"/>
                  <a:pt x="7080993" y="1934496"/>
                </a:cubicBezTo>
                <a:cubicBezTo>
                  <a:pt x="7050511" y="1934496"/>
                  <a:pt x="7025801" y="1909786"/>
                  <a:pt x="7025801" y="1879305"/>
                </a:cubicBezTo>
                <a:cubicBezTo>
                  <a:pt x="7025801" y="1848824"/>
                  <a:pt x="7050511" y="1824114"/>
                  <a:pt x="7080993" y="1824114"/>
                </a:cubicBezTo>
                <a:close/>
                <a:moveTo>
                  <a:pt x="6947357" y="1824114"/>
                </a:moveTo>
                <a:cubicBezTo>
                  <a:pt x="6977839" y="1824114"/>
                  <a:pt x="7002549" y="1848824"/>
                  <a:pt x="7002549" y="1879305"/>
                </a:cubicBezTo>
                <a:cubicBezTo>
                  <a:pt x="7002549" y="1909786"/>
                  <a:pt x="6977839" y="1934496"/>
                  <a:pt x="6947357" y="1934496"/>
                </a:cubicBezTo>
                <a:cubicBezTo>
                  <a:pt x="6916875" y="1934496"/>
                  <a:pt x="6892165" y="1909786"/>
                  <a:pt x="6892165" y="1879305"/>
                </a:cubicBezTo>
                <a:cubicBezTo>
                  <a:pt x="6892165" y="1848824"/>
                  <a:pt x="6916875" y="1824114"/>
                  <a:pt x="6947357" y="1824114"/>
                </a:cubicBezTo>
                <a:close/>
                <a:moveTo>
                  <a:pt x="6817063" y="1824114"/>
                </a:moveTo>
                <a:cubicBezTo>
                  <a:pt x="6847545" y="1824114"/>
                  <a:pt x="6872255" y="1848824"/>
                  <a:pt x="6872255" y="1879305"/>
                </a:cubicBezTo>
                <a:cubicBezTo>
                  <a:pt x="6872255" y="1909786"/>
                  <a:pt x="6847545" y="1934496"/>
                  <a:pt x="6817063" y="1934496"/>
                </a:cubicBezTo>
                <a:cubicBezTo>
                  <a:pt x="6786581" y="1934496"/>
                  <a:pt x="6761871" y="1909786"/>
                  <a:pt x="6761871" y="1879305"/>
                </a:cubicBezTo>
                <a:cubicBezTo>
                  <a:pt x="6761871" y="1848824"/>
                  <a:pt x="6786581" y="1824114"/>
                  <a:pt x="6817063" y="1824114"/>
                </a:cubicBezTo>
                <a:close/>
                <a:moveTo>
                  <a:pt x="6683431" y="1824114"/>
                </a:moveTo>
                <a:cubicBezTo>
                  <a:pt x="6713913" y="1824114"/>
                  <a:pt x="6738623" y="1848824"/>
                  <a:pt x="6738623" y="1879305"/>
                </a:cubicBezTo>
                <a:cubicBezTo>
                  <a:pt x="6738623" y="1909786"/>
                  <a:pt x="6713913" y="1934496"/>
                  <a:pt x="6683431" y="1934496"/>
                </a:cubicBezTo>
                <a:cubicBezTo>
                  <a:pt x="6652949" y="1934496"/>
                  <a:pt x="6628239" y="1909786"/>
                  <a:pt x="6628239" y="1879305"/>
                </a:cubicBezTo>
                <a:cubicBezTo>
                  <a:pt x="6628239" y="1848824"/>
                  <a:pt x="6652949" y="1824114"/>
                  <a:pt x="6683431" y="1824114"/>
                </a:cubicBezTo>
                <a:close/>
                <a:moveTo>
                  <a:pt x="6553137" y="1824114"/>
                </a:moveTo>
                <a:cubicBezTo>
                  <a:pt x="6583619" y="1824114"/>
                  <a:pt x="6608329" y="1848824"/>
                  <a:pt x="6608329" y="1879305"/>
                </a:cubicBezTo>
                <a:cubicBezTo>
                  <a:pt x="6608329" y="1909786"/>
                  <a:pt x="6583619" y="1934496"/>
                  <a:pt x="6553137" y="1934496"/>
                </a:cubicBezTo>
                <a:cubicBezTo>
                  <a:pt x="6522655" y="1934496"/>
                  <a:pt x="6497945" y="1909786"/>
                  <a:pt x="6497945" y="1879305"/>
                </a:cubicBezTo>
                <a:cubicBezTo>
                  <a:pt x="6497945" y="1848824"/>
                  <a:pt x="6522655" y="1824114"/>
                  <a:pt x="6553137" y="1824114"/>
                </a:cubicBezTo>
                <a:close/>
                <a:moveTo>
                  <a:pt x="6289207" y="1824114"/>
                </a:moveTo>
                <a:cubicBezTo>
                  <a:pt x="6319689" y="1824114"/>
                  <a:pt x="6344399" y="1848824"/>
                  <a:pt x="6344399" y="1879305"/>
                </a:cubicBezTo>
                <a:cubicBezTo>
                  <a:pt x="6344399" y="1909786"/>
                  <a:pt x="6319689" y="1934496"/>
                  <a:pt x="6289207" y="1934496"/>
                </a:cubicBezTo>
                <a:cubicBezTo>
                  <a:pt x="6258725" y="1934496"/>
                  <a:pt x="6234015" y="1909786"/>
                  <a:pt x="6234015" y="1879305"/>
                </a:cubicBezTo>
                <a:cubicBezTo>
                  <a:pt x="6234015" y="1848824"/>
                  <a:pt x="6258725" y="1824114"/>
                  <a:pt x="6289207" y="1824114"/>
                </a:cubicBezTo>
                <a:close/>
                <a:moveTo>
                  <a:pt x="6155572" y="1824114"/>
                </a:moveTo>
                <a:cubicBezTo>
                  <a:pt x="6186054" y="1824114"/>
                  <a:pt x="6210764" y="1848824"/>
                  <a:pt x="6210764" y="1879305"/>
                </a:cubicBezTo>
                <a:cubicBezTo>
                  <a:pt x="6210764" y="1909786"/>
                  <a:pt x="6186054" y="1934496"/>
                  <a:pt x="6155572" y="1934496"/>
                </a:cubicBezTo>
                <a:cubicBezTo>
                  <a:pt x="6125090" y="1934496"/>
                  <a:pt x="6100380" y="1909786"/>
                  <a:pt x="6100380" y="1879305"/>
                </a:cubicBezTo>
                <a:cubicBezTo>
                  <a:pt x="6100380" y="1848824"/>
                  <a:pt x="6125090" y="1824114"/>
                  <a:pt x="6155572" y="1824114"/>
                </a:cubicBezTo>
                <a:close/>
                <a:moveTo>
                  <a:pt x="6021938" y="1824114"/>
                </a:moveTo>
                <a:cubicBezTo>
                  <a:pt x="6052420" y="1824114"/>
                  <a:pt x="6077130" y="1848824"/>
                  <a:pt x="6077130" y="1879305"/>
                </a:cubicBezTo>
                <a:cubicBezTo>
                  <a:pt x="6077130" y="1909786"/>
                  <a:pt x="6052420" y="1934496"/>
                  <a:pt x="6021938" y="1934496"/>
                </a:cubicBezTo>
                <a:cubicBezTo>
                  <a:pt x="5991456" y="1934496"/>
                  <a:pt x="5966746" y="1909786"/>
                  <a:pt x="5966746" y="1879305"/>
                </a:cubicBezTo>
                <a:cubicBezTo>
                  <a:pt x="5966746" y="1848824"/>
                  <a:pt x="5991456" y="1824114"/>
                  <a:pt x="6021938" y="1824114"/>
                </a:cubicBezTo>
                <a:close/>
                <a:moveTo>
                  <a:pt x="5884964" y="1824114"/>
                </a:moveTo>
                <a:cubicBezTo>
                  <a:pt x="5915446" y="1824114"/>
                  <a:pt x="5940156" y="1848824"/>
                  <a:pt x="5940156" y="1879305"/>
                </a:cubicBezTo>
                <a:cubicBezTo>
                  <a:pt x="5940156" y="1909786"/>
                  <a:pt x="5915446" y="1934496"/>
                  <a:pt x="5884964" y="1934496"/>
                </a:cubicBezTo>
                <a:cubicBezTo>
                  <a:pt x="5854482" y="1934496"/>
                  <a:pt x="5829772" y="1909786"/>
                  <a:pt x="5829772" y="1879305"/>
                </a:cubicBezTo>
                <a:cubicBezTo>
                  <a:pt x="5829772" y="1848824"/>
                  <a:pt x="5854482" y="1824114"/>
                  <a:pt x="5884964" y="1824114"/>
                </a:cubicBezTo>
                <a:close/>
                <a:moveTo>
                  <a:pt x="5754670" y="1824114"/>
                </a:moveTo>
                <a:cubicBezTo>
                  <a:pt x="5785152" y="1824114"/>
                  <a:pt x="5809862" y="1848824"/>
                  <a:pt x="5809862" y="1879305"/>
                </a:cubicBezTo>
                <a:cubicBezTo>
                  <a:pt x="5809862" y="1909786"/>
                  <a:pt x="5785152" y="1934496"/>
                  <a:pt x="5754670" y="1934496"/>
                </a:cubicBezTo>
                <a:cubicBezTo>
                  <a:pt x="5724188" y="1934496"/>
                  <a:pt x="5699478" y="1909786"/>
                  <a:pt x="5699478" y="1879305"/>
                </a:cubicBezTo>
                <a:cubicBezTo>
                  <a:pt x="5699478" y="1848824"/>
                  <a:pt x="5724188" y="1824114"/>
                  <a:pt x="5754670" y="1824114"/>
                </a:cubicBezTo>
                <a:close/>
                <a:moveTo>
                  <a:pt x="5487399" y="1824114"/>
                </a:moveTo>
                <a:cubicBezTo>
                  <a:pt x="5517881" y="1824114"/>
                  <a:pt x="5542591" y="1848824"/>
                  <a:pt x="5542591" y="1879305"/>
                </a:cubicBezTo>
                <a:cubicBezTo>
                  <a:pt x="5542591" y="1909786"/>
                  <a:pt x="5517881" y="1934496"/>
                  <a:pt x="5487399" y="1934496"/>
                </a:cubicBezTo>
                <a:cubicBezTo>
                  <a:pt x="5456917" y="1934496"/>
                  <a:pt x="5432207" y="1909786"/>
                  <a:pt x="5432207" y="1879305"/>
                </a:cubicBezTo>
                <a:cubicBezTo>
                  <a:pt x="5432207" y="1848824"/>
                  <a:pt x="5456917" y="1824114"/>
                  <a:pt x="5487399" y="1824114"/>
                </a:cubicBezTo>
                <a:close/>
                <a:moveTo>
                  <a:pt x="5357105" y="1824114"/>
                </a:moveTo>
                <a:cubicBezTo>
                  <a:pt x="5387587" y="1824114"/>
                  <a:pt x="5412297" y="1848824"/>
                  <a:pt x="5412297" y="1879305"/>
                </a:cubicBezTo>
                <a:cubicBezTo>
                  <a:pt x="5412297" y="1909786"/>
                  <a:pt x="5387587" y="1934496"/>
                  <a:pt x="5357105" y="1934496"/>
                </a:cubicBezTo>
                <a:cubicBezTo>
                  <a:pt x="5326623" y="1934496"/>
                  <a:pt x="5301913" y="1909786"/>
                  <a:pt x="5301913" y="1879305"/>
                </a:cubicBezTo>
                <a:cubicBezTo>
                  <a:pt x="5301913" y="1848824"/>
                  <a:pt x="5326623" y="1824114"/>
                  <a:pt x="5357105" y="1824114"/>
                </a:cubicBezTo>
                <a:close/>
                <a:moveTo>
                  <a:pt x="5223473" y="1824114"/>
                </a:moveTo>
                <a:cubicBezTo>
                  <a:pt x="5253955" y="1824114"/>
                  <a:pt x="5278665" y="1848824"/>
                  <a:pt x="5278665" y="1879305"/>
                </a:cubicBezTo>
                <a:cubicBezTo>
                  <a:pt x="5278665" y="1909786"/>
                  <a:pt x="5253955" y="1934496"/>
                  <a:pt x="5223473" y="1934496"/>
                </a:cubicBezTo>
                <a:cubicBezTo>
                  <a:pt x="5192991" y="1934496"/>
                  <a:pt x="5168281" y="1909786"/>
                  <a:pt x="5168281" y="1879305"/>
                </a:cubicBezTo>
                <a:cubicBezTo>
                  <a:pt x="5168281" y="1848824"/>
                  <a:pt x="5192991" y="1824114"/>
                  <a:pt x="5223473" y="1824114"/>
                </a:cubicBezTo>
                <a:close/>
                <a:moveTo>
                  <a:pt x="5093178" y="1824114"/>
                </a:moveTo>
                <a:cubicBezTo>
                  <a:pt x="5123660" y="1824114"/>
                  <a:pt x="5148370" y="1848824"/>
                  <a:pt x="5148370" y="1879305"/>
                </a:cubicBezTo>
                <a:cubicBezTo>
                  <a:pt x="5148370" y="1909786"/>
                  <a:pt x="5123660" y="1934496"/>
                  <a:pt x="5093178" y="1934496"/>
                </a:cubicBezTo>
                <a:cubicBezTo>
                  <a:pt x="5062696" y="1934496"/>
                  <a:pt x="5037986" y="1909786"/>
                  <a:pt x="5037986" y="1879305"/>
                </a:cubicBezTo>
                <a:cubicBezTo>
                  <a:pt x="5037986" y="1848824"/>
                  <a:pt x="5062696" y="1824114"/>
                  <a:pt x="5093178" y="1824114"/>
                </a:cubicBezTo>
                <a:close/>
                <a:moveTo>
                  <a:pt x="4959543" y="1824114"/>
                </a:moveTo>
                <a:cubicBezTo>
                  <a:pt x="4990025" y="1824114"/>
                  <a:pt x="5014735" y="1848824"/>
                  <a:pt x="5014735" y="1879305"/>
                </a:cubicBezTo>
                <a:cubicBezTo>
                  <a:pt x="5014735" y="1909786"/>
                  <a:pt x="4990025" y="1934496"/>
                  <a:pt x="4959543" y="1934496"/>
                </a:cubicBezTo>
                <a:cubicBezTo>
                  <a:pt x="4929061" y="1934496"/>
                  <a:pt x="4904351" y="1909786"/>
                  <a:pt x="4904351" y="1879305"/>
                </a:cubicBezTo>
                <a:cubicBezTo>
                  <a:pt x="4904351" y="1848824"/>
                  <a:pt x="4929061" y="1824114"/>
                  <a:pt x="4959543" y="1824114"/>
                </a:cubicBezTo>
                <a:close/>
                <a:moveTo>
                  <a:pt x="4829250" y="1824114"/>
                </a:moveTo>
                <a:cubicBezTo>
                  <a:pt x="4859732" y="1824114"/>
                  <a:pt x="4884442" y="1848824"/>
                  <a:pt x="4884442" y="1879305"/>
                </a:cubicBezTo>
                <a:cubicBezTo>
                  <a:pt x="4884442" y="1909786"/>
                  <a:pt x="4859732" y="1934496"/>
                  <a:pt x="4829250" y="1934496"/>
                </a:cubicBezTo>
                <a:cubicBezTo>
                  <a:pt x="4798768" y="1934496"/>
                  <a:pt x="4774058" y="1909786"/>
                  <a:pt x="4774058" y="1879305"/>
                </a:cubicBezTo>
                <a:cubicBezTo>
                  <a:pt x="4774058" y="1848824"/>
                  <a:pt x="4798768" y="1824114"/>
                  <a:pt x="4829250" y="1824114"/>
                </a:cubicBezTo>
                <a:close/>
                <a:moveTo>
                  <a:pt x="4695613" y="1824114"/>
                </a:moveTo>
                <a:cubicBezTo>
                  <a:pt x="4726095" y="1824114"/>
                  <a:pt x="4750805" y="1848824"/>
                  <a:pt x="4750805" y="1879305"/>
                </a:cubicBezTo>
                <a:cubicBezTo>
                  <a:pt x="4750805" y="1909786"/>
                  <a:pt x="4726095" y="1934496"/>
                  <a:pt x="4695613" y="1934496"/>
                </a:cubicBezTo>
                <a:cubicBezTo>
                  <a:pt x="4665131" y="1934496"/>
                  <a:pt x="4640421" y="1909786"/>
                  <a:pt x="4640421" y="1879305"/>
                </a:cubicBezTo>
                <a:cubicBezTo>
                  <a:pt x="4640421" y="1848824"/>
                  <a:pt x="4665131" y="1824114"/>
                  <a:pt x="4695613" y="1824114"/>
                </a:cubicBezTo>
                <a:close/>
                <a:moveTo>
                  <a:pt x="2834762" y="1824114"/>
                </a:moveTo>
                <a:cubicBezTo>
                  <a:pt x="2865244" y="1824114"/>
                  <a:pt x="2889954" y="1848824"/>
                  <a:pt x="2889954" y="1879305"/>
                </a:cubicBezTo>
                <a:cubicBezTo>
                  <a:pt x="2889954" y="1909786"/>
                  <a:pt x="2865244" y="1934496"/>
                  <a:pt x="2834762" y="1934496"/>
                </a:cubicBezTo>
                <a:cubicBezTo>
                  <a:pt x="2804280" y="1934496"/>
                  <a:pt x="2779570" y="1909786"/>
                  <a:pt x="2779570" y="1879305"/>
                </a:cubicBezTo>
                <a:cubicBezTo>
                  <a:pt x="2779570" y="1848824"/>
                  <a:pt x="2804280" y="1824114"/>
                  <a:pt x="2834762" y="1824114"/>
                </a:cubicBezTo>
                <a:close/>
                <a:moveTo>
                  <a:pt x="2707807" y="1824114"/>
                </a:moveTo>
                <a:cubicBezTo>
                  <a:pt x="2738289" y="1824114"/>
                  <a:pt x="2762999" y="1848824"/>
                  <a:pt x="2762999" y="1879305"/>
                </a:cubicBezTo>
                <a:cubicBezTo>
                  <a:pt x="2762999" y="1909786"/>
                  <a:pt x="2738289" y="1934496"/>
                  <a:pt x="2707807" y="1934496"/>
                </a:cubicBezTo>
                <a:cubicBezTo>
                  <a:pt x="2677325" y="1934496"/>
                  <a:pt x="2652615" y="1909786"/>
                  <a:pt x="2652615" y="1879305"/>
                </a:cubicBezTo>
                <a:cubicBezTo>
                  <a:pt x="2652615" y="1848824"/>
                  <a:pt x="2677325" y="1824114"/>
                  <a:pt x="2707807" y="1824114"/>
                </a:cubicBezTo>
                <a:close/>
                <a:moveTo>
                  <a:pt x="2570834" y="1824114"/>
                </a:moveTo>
                <a:cubicBezTo>
                  <a:pt x="2601315" y="1824114"/>
                  <a:pt x="2626025" y="1848824"/>
                  <a:pt x="2626025" y="1879305"/>
                </a:cubicBezTo>
                <a:cubicBezTo>
                  <a:pt x="2626025" y="1909786"/>
                  <a:pt x="2601315" y="1934496"/>
                  <a:pt x="2570834" y="1934496"/>
                </a:cubicBezTo>
                <a:cubicBezTo>
                  <a:pt x="2540351" y="1934496"/>
                  <a:pt x="2515641" y="1909786"/>
                  <a:pt x="2515641" y="1879305"/>
                </a:cubicBezTo>
                <a:cubicBezTo>
                  <a:pt x="2515641" y="1848824"/>
                  <a:pt x="2540351" y="1824114"/>
                  <a:pt x="2570834" y="1824114"/>
                </a:cubicBezTo>
                <a:close/>
                <a:moveTo>
                  <a:pt x="2437196" y="1824114"/>
                </a:moveTo>
                <a:cubicBezTo>
                  <a:pt x="2467679" y="1824114"/>
                  <a:pt x="2492389" y="1848824"/>
                  <a:pt x="2492389" y="1879305"/>
                </a:cubicBezTo>
                <a:cubicBezTo>
                  <a:pt x="2492389" y="1909786"/>
                  <a:pt x="2467679" y="1934496"/>
                  <a:pt x="2437196" y="1934496"/>
                </a:cubicBezTo>
                <a:cubicBezTo>
                  <a:pt x="2406715" y="1934496"/>
                  <a:pt x="2382005" y="1909786"/>
                  <a:pt x="2382005" y="1879305"/>
                </a:cubicBezTo>
                <a:cubicBezTo>
                  <a:pt x="2382005" y="1848824"/>
                  <a:pt x="2406715" y="1824114"/>
                  <a:pt x="2437196" y="1824114"/>
                </a:cubicBezTo>
                <a:close/>
                <a:moveTo>
                  <a:pt x="2303564" y="1824114"/>
                </a:moveTo>
                <a:cubicBezTo>
                  <a:pt x="2334046" y="1824114"/>
                  <a:pt x="2358756" y="1848824"/>
                  <a:pt x="2358756" y="1879305"/>
                </a:cubicBezTo>
                <a:cubicBezTo>
                  <a:pt x="2358756" y="1909786"/>
                  <a:pt x="2334046" y="1934496"/>
                  <a:pt x="2303564" y="1934496"/>
                </a:cubicBezTo>
                <a:cubicBezTo>
                  <a:pt x="2273082" y="1934496"/>
                  <a:pt x="2248372" y="1909786"/>
                  <a:pt x="2248372" y="1879305"/>
                </a:cubicBezTo>
                <a:cubicBezTo>
                  <a:pt x="2248372" y="1848824"/>
                  <a:pt x="2273082" y="1824114"/>
                  <a:pt x="2303564" y="1824114"/>
                </a:cubicBezTo>
                <a:close/>
                <a:moveTo>
                  <a:pt x="2173271" y="1824114"/>
                </a:moveTo>
                <a:cubicBezTo>
                  <a:pt x="2203753" y="1824114"/>
                  <a:pt x="2228463" y="1848824"/>
                  <a:pt x="2228463" y="1879305"/>
                </a:cubicBezTo>
                <a:cubicBezTo>
                  <a:pt x="2228463" y="1909786"/>
                  <a:pt x="2203753" y="1934496"/>
                  <a:pt x="2173271" y="1934496"/>
                </a:cubicBezTo>
                <a:cubicBezTo>
                  <a:pt x="2142789" y="1934496"/>
                  <a:pt x="2118079" y="1909786"/>
                  <a:pt x="2118079" y="1879305"/>
                </a:cubicBezTo>
                <a:cubicBezTo>
                  <a:pt x="2118079" y="1848824"/>
                  <a:pt x="2142789" y="1824114"/>
                  <a:pt x="2173271" y="1824114"/>
                </a:cubicBezTo>
                <a:close/>
                <a:moveTo>
                  <a:pt x="2039637" y="1824114"/>
                </a:moveTo>
                <a:cubicBezTo>
                  <a:pt x="2070119" y="1824114"/>
                  <a:pt x="2094830" y="1848824"/>
                  <a:pt x="2094830" y="1879305"/>
                </a:cubicBezTo>
                <a:cubicBezTo>
                  <a:pt x="2094830" y="1909786"/>
                  <a:pt x="2070119" y="1934496"/>
                  <a:pt x="2039637" y="1934496"/>
                </a:cubicBezTo>
                <a:cubicBezTo>
                  <a:pt x="2009155" y="1934496"/>
                  <a:pt x="1984445" y="1909786"/>
                  <a:pt x="1984445" y="1879305"/>
                </a:cubicBezTo>
                <a:cubicBezTo>
                  <a:pt x="1984445" y="1848824"/>
                  <a:pt x="2009155" y="1824114"/>
                  <a:pt x="2039637" y="1824114"/>
                </a:cubicBezTo>
                <a:close/>
                <a:moveTo>
                  <a:pt x="1909341" y="1824114"/>
                </a:moveTo>
                <a:cubicBezTo>
                  <a:pt x="1939823" y="1824114"/>
                  <a:pt x="1964533" y="1848824"/>
                  <a:pt x="1964533" y="1879305"/>
                </a:cubicBezTo>
                <a:cubicBezTo>
                  <a:pt x="1964533" y="1909786"/>
                  <a:pt x="1939823" y="1934496"/>
                  <a:pt x="1909341" y="1934496"/>
                </a:cubicBezTo>
                <a:cubicBezTo>
                  <a:pt x="1878859" y="1934496"/>
                  <a:pt x="1854149" y="1909786"/>
                  <a:pt x="1854149" y="1879305"/>
                </a:cubicBezTo>
                <a:cubicBezTo>
                  <a:pt x="1854149" y="1848824"/>
                  <a:pt x="1878859" y="1824114"/>
                  <a:pt x="1909341" y="1824114"/>
                </a:cubicBezTo>
                <a:close/>
                <a:moveTo>
                  <a:pt x="1779049" y="1824114"/>
                </a:moveTo>
                <a:cubicBezTo>
                  <a:pt x="1809531" y="1824114"/>
                  <a:pt x="1834241" y="1848824"/>
                  <a:pt x="1834241" y="1879305"/>
                </a:cubicBezTo>
                <a:cubicBezTo>
                  <a:pt x="1834241" y="1909786"/>
                  <a:pt x="1809531" y="1934496"/>
                  <a:pt x="1779049" y="1934496"/>
                </a:cubicBezTo>
                <a:cubicBezTo>
                  <a:pt x="1748566" y="1934496"/>
                  <a:pt x="1723856" y="1909786"/>
                  <a:pt x="1723856" y="1879305"/>
                </a:cubicBezTo>
                <a:cubicBezTo>
                  <a:pt x="1723856" y="1848824"/>
                  <a:pt x="1748566" y="1824114"/>
                  <a:pt x="1779049" y="1824114"/>
                </a:cubicBezTo>
                <a:close/>
                <a:moveTo>
                  <a:pt x="1645413" y="1824114"/>
                </a:moveTo>
                <a:cubicBezTo>
                  <a:pt x="1675895" y="1824114"/>
                  <a:pt x="1700604" y="1848824"/>
                  <a:pt x="1700604" y="1879305"/>
                </a:cubicBezTo>
                <a:cubicBezTo>
                  <a:pt x="1700604" y="1909786"/>
                  <a:pt x="1675895" y="1934496"/>
                  <a:pt x="1645413" y="1934496"/>
                </a:cubicBezTo>
                <a:cubicBezTo>
                  <a:pt x="1614930" y="1934496"/>
                  <a:pt x="1590220" y="1909786"/>
                  <a:pt x="1590220" y="1879305"/>
                </a:cubicBezTo>
                <a:cubicBezTo>
                  <a:pt x="1590220" y="1848824"/>
                  <a:pt x="1614930" y="1824114"/>
                  <a:pt x="1645413" y="1824114"/>
                </a:cubicBezTo>
                <a:close/>
                <a:moveTo>
                  <a:pt x="1515120" y="1824114"/>
                </a:moveTo>
                <a:cubicBezTo>
                  <a:pt x="1545602" y="1824114"/>
                  <a:pt x="1570311" y="1848824"/>
                  <a:pt x="1570311" y="1879305"/>
                </a:cubicBezTo>
                <a:cubicBezTo>
                  <a:pt x="1570311" y="1909786"/>
                  <a:pt x="1545602" y="1934496"/>
                  <a:pt x="1515120" y="1934496"/>
                </a:cubicBezTo>
                <a:cubicBezTo>
                  <a:pt x="1484638" y="1934496"/>
                  <a:pt x="1459927" y="1909786"/>
                  <a:pt x="1459927" y="1879305"/>
                </a:cubicBezTo>
                <a:cubicBezTo>
                  <a:pt x="1459927" y="1848824"/>
                  <a:pt x="1484638" y="1824114"/>
                  <a:pt x="1515120" y="1824114"/>
                </a:cubicBezTo>
                <a:close/>
                <a:moveTo>
                  <a:pt x="1381486" y="1824114"/>
                </a:moveTo>
                <a:cubicBezTo>
                  <a:pt x="1411968" y="1824114"/>
                  <a:pt x="1436678" y="1848824"/>
                  <a:pt x="1436678" y="1879305"/>
                </a:cubicBezTo>
                <a:cubicBezTo>
                  <a:pt x="1436678" y="1909786"/>
                  <a:pt x="1411968" y="1934496"/>
                  <a:pt x="1381486" y="1934496"/>
                </a:cubicBezTo>
                <a:cubicBezTo>
                  <a:pt x="1351005" y="1934496"/>
                  <a:pt x="1326294" y="1909786"/>
                  <a:pt x="1326294" y="1879305"/>
                </a:cubicBezTo>
                <a:cubicBezTo>
                  <a:pt x="1326294" y="1848824"/>
                  <a:pt x="1351005" y="1824114"/>
                  <a:pt x="1381486" y="1824114"/>
                </a:cubicBezTo>
                <a:close/>
                <a:moveTo>
                  <a:pt x="1251193" y="1824114"/>
                </a:moveTo>
                <a:cubicBezTo>
                  <a:pt x="1281674" y="1824114"/>
                  <a:pt x="1306386" y="1848824"/>
                  <a:pt x="1306386" y="1879305"/>
                </a:cubicBezTo>
                <a:cubicBezTo>
                  <a:pt x="1306386" y="1909786"/>
                  <a:pt x="1281674" y="1934496"/>
                  <a:pt x="1251193" y="1934496"/>
                </a:cubicBezTo>
                <a:cubicBezTo>
                  <a:pt x="1220711" y="1934496"/>
                  <a:pt x="1196001" y="1909786"/>
                  <a:pt x="1196001" y="1879305"/>
                </a:cubicBezTo>
                <a:cubicBezTo>
                  <a:pt x="1196001" y="1848824"/>
                  <a:pt x="1220711" y="1824114"/>
                  <a:pt x="1251193" y="1824114"/>
                </a:cubicBezTo>
                <a:close/>
                <a:moveTo>
                  <a:pt x="4565336" y="1824106"/>
                </a:moveTo>
                <a:cubicBezTo>
                  <a:pt x="4595818" y="1824106"/>
                  <a:pt x="4620528" y="1848816"/>
                  <a:pt x="4620528" y="1879297"/>
                </a:cubicBezTo>
                <a:cubicBezTo>
                  <a:pt x="4620528" y="1909778"/>
                  <a:pt x="4595818" y="1934488"/>
                  <a:pt x="4565336" y="1934488"/>
                </a:cubicBezTo>
                <a:cubicBezTo>
                  <a:pt x="4534854" y="1934488"/>
                  <a:pt x="4510144" y="1909778"/>
                  <a:pt x="4510144" y="1879297"/>
                </a:cubicBezTo>
                <a:cubicBezTo>
                  <a:pt x="4510144" y="1848816"/>
                  <a:pt x="4534854" y="1824106"/>
                  <a:pt x="4565336" y="1824106"/>
                </a:cubicBezTo>
                <a:close/>
                <a:moveTo>
                  <a:pt x="4431689" y="1824098"/>
                </a:moveTo>
                <a:cubicBezTo>
                  <a:pt x="4462171" y="1824098"/>
                  <a:pt x="4486881" y="1848808"/>
                  <a:pt x="4486881" y="1879289"/>
                </a:cubicBezTo>
                <a:cubicBezTo>
                  <a:pt x="4486881" y="1909770"/>
                  <a:pt x="4462171" y="1934480"/>
                  <a:pt x="4431689" y="1934480"/>
                </a:cubicBezTo>
                <a:cubicBezTo>
                  <a:pt x="4401207" y="1934480"/>
                  <a:pt x="4376497" y="1909770"/>
                  <a:pt x="4376497" y="1879289"/>
                </a:cubicBezTo>
                <a:cubicBezTo>
                  <a:pt x="4376497" y="1848808"/>
                  <a:pt x="4401207" y="1824098"/>
                  <a:pt x="4431689" y="1824098"/>
                </a:cubicBezTo>
                <a:close/>
                <a:moveTo>
                  <a:pt x="8801537" y="1707182"/>
                </a:moveTo>
                <a:cubicBezTo>
                  <a:pt x="8832019" y="1707182"/>
                  <a:pt x="8856729" y="1731892"/>
                  <a:pt x="8856729" y="1762373"/>
                </a:cubicBezTo>
                <a:cubicBezTo>
                  <a:pt x="8856729" y="1792854"/>
                  <a:pt x="8832019" y="1817564"/>
                  <a:pt x="8801537" y="1817564"/>
                </a:cubicBezTo>
                <a:cubicBezTo>
                  <a:pt x="8771055" y="1817564"/>
                  <a:pt x="8746345" y="1792854"/>
                  <a:pt x="8746345" y="1762373"/>
                </a:cubicBezTo>
                <a:cubicBezTo>
                  <a:pt x="8746345" y="1731892"/>
                  <a:pt x="8771055" y="1707182"/>
                  <a:pt x="8801537" y="1707182"/>
                </a:cubicBezTo>
                <a:close/>
                <a:moveTo>
                  <a:pt x="8671243" y="1707182"/>
                </a:moveTo>
                <a:cubicBezTo>
                  <a:pt x="8701725" y="1707182"/>
                  <a:pt x="8726435" y="1731892"/>
                  <a:pt x="8726435" y="1762373"/>
                </a:cubicBezTo>
                <a:cubicBezTo>
                  <a:pt x="8726435" y="1792854"/>
                  <a:pt x="8701725" y="1817564"/>
                  <a:pt x="8671243" y="1817564"/>
                </a:cubicBezTo>
                <a:cubicBezTo>
                  <a:pt x="8640761" y="1817564"/>
                  <a:pt x="8616051" y="1792854"/>
                  <a:pt x="8616051" y="1762373"/>
                </a:cubicBezTo>
                <a:cubicBezTo>
                  <a:pt x="8616051" y="1731892"/>
                  <a:pt x="8640761" y="1707182"/>
                  <a:pt x="8671243" y="1707182"/>
                </a:cubicBezTo>
                <a:close/>
                <a:moveTo>
                  <a:pt x="8537609" y="1707182"/>
                </a:moveTo>
                <a:cubicBezTo>
                  <a:pt x="8568091" y="1707182"/>
                  <a:pt x="8592801" y="1731892"/>
                  <a:pt x="8592801" y="1762373"/>
                </a:cubicBezTo>
                <a:cubicBezTo>
                  <a:pt x="8592801" y="1792854"/>
                  <a:pt x="8568091" y="1817564"/>
                  <a:pt x="8537609" y="1817564"/>
                </a:cubicBezTo>
                <a:cubicBezTo>
                  <a:pt x="8507127" y="1817564"/>
                  <a:pt x="8482417" y="1792854"/>
                  <a:pt x="8482417" y="1762373"/>
                </a:cubicBezTo>
                <a:cubicBezTo>
                  <a:pt x="8482417" y="1731892"/>
                  <a:pt x="8507127" y="1707182"/>
                  <a:pt x="8537609" y="1707182"/>
                </a:cubicBezTo>
                <a:close/>
                <a:moveTo>
                  <a:pt x="8407318" y="1707182"/>
                </a:moveTo>
                <a:cubicBezTo>
                  <a:pt x="8437800" y="1707182"/>
                  <a:pt x="8462510" y="1731892"/>
                  <a:pt x="8462510" y="1762373"/>
                </a:cubicBezTo>
                <a:cubicBezTo>
                  <a:pt x="8462510" y="1792854"/>
                  <a:pt x="8437800" y="1817564"/>
                  <a:pt x="8407318" y="1817564"/>
                </a:cubicBezTo>
                <a:cubicBezTo>
                  <a:pt x="8376836" y="1817564"/>
                  <a:pt x="8352126" y="1792854"/>
                  <a:pt x="8352126" y="1762373"/>
                </a:cubicBezTo>
                <a:cubicBezTo>
                  <a:pt x="8352126" y="1731892"/>
                  <a:pt x="8376836" y="1707182"/>
                  <a:pt x="8407318" y="1707182"/>
                </a:cubicBezTo>
                <a:close/>
                <a:moveTo>
                  <a:pt x="8273682" y="1707182"/>
                </a:moveTo>
                <a:cubicBezTo>
                  <a:pt x="8304164" y="1707182"/>
                  <a:pt x="8328874" y="1731892"/>
                  <a:pt x="8328874" y="1762373"/>
                </a:cubicBezTo>
                <a:cubicBezTo>
                  <a:pt x="8328874" y="1792854"/>
                  <a:pt x="8304164" y="1817564"/>
                  <a:pt x="8273682" y="1817564"/>
                </a:cubicBezTo>
                <a:cubicBezTo>
                  <a:pt x="8243200" y="1817564"/>
                  <a:pt x="8218490" y="1792854"/>
                  <a:pt x="8218490" y="1762373"/>
                </a:cubicBezTo>
                <a:cubicBezTo>
                  <a:pt x="8218490" y="1731892"/>
                  <a:pt x="8243200" y="1707182"/>
                  <a:pt x="8273682" y="1707182"/>
                </a:cubicBezTo>
                <a:close/>
                <a:moveTo>
                  <a:pt x="8143386" y="1707182"/>
                </a:moveTo>
                <a:cubicBezTo>
                  <a:pt x="8173868" y="1707182"/>
                  <a:pt x="8198578" y="1731892"/>
                  <a:pt x="8198578" y="1762373"/>
                </a:cubicBezTo>
                <a:cubicBezTo>
                  <a:pt x="8198578" y="1792854"/>
                  <a:pt x="8173868" y="1817564"/>
                  <a:pt x="8143386" y="1817564"/>
                </a:cubicBezTo>
                <a:cubicBezTo>
                  <a:pt x="8112904" y="1817564"/>
                  <a:pt x="8088194" y="1792854"/>
                  <a:pt x="8088194" y="1762373"/>
                </a:cubicBezTo>
                <a:cubicBezTo>
                  <a:pt x="8088194" y="1731892"/>
                  <a:pt x="8112904" y="1707182"/>
                  <a:pt x="8143386" y="1707182"/>
                </a:cubicBezTo>
                <a:close/>
                <a:moveTo>
                  <a:pt x="8009752" y="1707182"/>
                </a:moveTo>
                <a:cubicBezTo>
                  <a:pt x="8040234" y="1707182"/>
                  <a:pt x="8064944" y="1731892"/>
                  <a:pt x="8064944" y="1762373"/>
                </a:cubicBezTo>
                <a:cubicBezTo>
                  <a:pt x="8064944" y="1792854"/>
                  <a:pt x="8040234" y="1817564"/>
                  <a:pt x="8009752" y="1817564"/>
                </a:cubicBezTo>
                <a:cubicBezTo>
                  <a:pt x="7979270" y="1817564"/>
                  <a:pt x="7954560" y="1792854"/>
                  <a:pt x="7954560" y="1762373"/>
                </a:cubicBezTo>
                <a:cubicBezTo>
                  <a:pt x="7954560" y="1731892"/>
                  <a:pt x="7979270" y="1707182"/>
                  <a:pt x="8009752" y="1707182"/>
                </a:cubicBezTo>
                <a:close/>
                <a:moveTo>
                  <a:pt x="7876117" y="1707182"/>
                </a:moveTo>
                <a:cubicBezTo>
                  <a:pt x="7906599" y="1707182"/>
                  <a:pt x="7931309" y="1731892"/>
                  <a:pt x="7931309" y="1762373"/>
                </a:cubicBezTo>
                <a:cubicBezTo>
                  <a:pt x="7931309" y="1792854"/>
                  <a:pt x="7906599" y="1817564"/>
                  <a:pt x="7876117" y="1817564"/>
                </a:cubicBezTo>
                <a:cubicBezTo>
                  <a:pt x="7845635" y="1817564"/>
                  <a:pt x="7820925" y="1792854"/>
                  <a:pt x="7820925" y="1762373"/>
                </a:cubicBezTo>
                <a:cubicBezTo>
                  <a:pt x="7820925" y="1731892"/>
                  <a:pt x="7845635" y="1707182"/>
                  <a:pt x="7876117" y="1707182"/>
                </a:cubicBezTo>
                <a:close/>
                <a:moveTo>
                  <a:pt x="7745824" y="1707182"/>
                </a:moveTo>
                <a:cubicBezTo>
                  <a:pt x="7776306" y="1707182"/>
                  <a:pt x="7801016" y="1731892"/>
                  <a:pt x="7801016" y="1762373"/>
                </a:cubicBezTo>
                <a:cubicBezTo>
                  <a:pt x="7801016" y="1792854"/>
                  <a:pt x="7776306" y="1817564"/>
                  <a:pt x="7745824" y="1817564"/>
                </a:cubicBezTo>
                <a:cubicBezTo>
                  <a:pt x="7715342" y="1817564"/>
                  <a:pt x="7690632" y="1792854"/>
                  <a:pt x="7690632" y="1762373"/>
                </a:cubicBezTo>
                <a:cubicBezTo>
                  <a:pt x="7690632" y="1731892"/>
                  <a:pt x="7715342" y="1707182"/>
                  <a:pt x="7745824" y="1707182"/>
                </a:cubicBezTo>
                <a:close/>
                <a:moveTo>
                  <a:pt x="7608849" y="1707182"/>
                </a:moveTo>
                <a:cubicBezTo>
                  <a:pt x="7639331" y="1707182"/>
                  <a:pt x="7664041" y="1731892"/>
                  <a:pt x="7664041" y="1762373"/>
                </a:cubicBezTo>
                <a:cubicBezTo>
                  <a:pt x="7664041" y="1792854"/>
                  <a:pt x="7639331" y="1817564"/>
                  <a:pt x="7608849" y="1817564"/>
                </a:cubicBezTo>
                <a:cubicBezTo>
                  <a:pt x="7578367" y="1817564"/>
                  <a:pt x="7553657" y="1792854"/>
                  <a:pt x="7553657" y="1762373"/>
                </a:cubicBezTo>
                <a:cubicBezTo>
                  <a:pt x="7553657" y="1731892"/>
                  <a:pt x="7578367" y="1707182"/>
                  <a:pt x="7608849" y="1707182"/>
                </a:cubicBezTo>
                <a:close/>
                <a:moveTo>
                  <a:pt x="7481895" y="1707182"/>
                </a:moveTo>
                <a:cubicBezTo>
                  <a:pt x="7512377" y="1707182"/>
                  <a:pt x="7537087" y="1731892"/>
                  <a:pt x="7537087" y="1762373"/>
                </a:cubicBezTo>
                <a:cubicBezTo>
                  <a:pt x="7537087" y="1792854"/>
                  <a:pt x="7512377" y="1817564"/>
                  <a:pt x="7481895" y="1817564"/>
                </a:cubicBezTo>
                <a:cubicBezTo>
                  <a:pt x="7451413" y="1817564"/>
                  <a:pt x="7426703" y="1792854"/>
                  <a:pt x="7426703" y="1762373"/>
                </a:cubicBezTo>
                <a:cubicBezTo>
                  <a:pt x="7426703" y="1731892"/>
                  <a:pt x="7451413" y="1707182"/>
                  <a:pt x="7481895" y="1707182"/>
                </a:cubicBezTo>
                <a:close/>
                <a:moveTo>
                  <a:pt x="7341579" y="1707182"/>
                </a:moveTo>
                <a:cubicBezTo>
                  <a:pt x="7372061" y="1707182"/>
                  <a:pt x="7396771" y="1731892"/>
                  <a:pt x="7396771" y="1762373"/>
                </a:cubicBezTo>
                <a:cubicBezTo>
                  <a:pt x="7396771" y="1792854"/>
                  <a:pt x="7372061" y="1817564"/>
                  <a:pt x="7341579" y="1817564"/>
                </a:cubicBezTo>
                <a:cubicBezTo>
                  <a:pt x="7311097" y="1817564"/>
                  <a:pt x="7286387" y="1792854"/>
                  <a:pt x="7286387" y="1762373"/>
                </a:cubicBezTo>
                <a:cubicBezTo>
                  <a:pt x="7286387" y="1731892"/>
                  <a:pt x="7311097" y="1707182"/>
                  <a:pt x="7341579" y="1707182"/>
                </a:cubicBezTo>
                <a:close/>
                <a:moveTo>
                  <a:pt x="7211286" y="1707182"/>
                </a:moveTo>
                <a:cubicBezTo>
                  <a:pt x="7241768" y="1707182"/>
                  <a:pt x="7266478" y="1731892"/>
                  <a:pt x="7266478" y="1762373"/>
                </a:cubicBezTo>
                <a:cubicBezTo>
                  <a:pt x="7266478" y="1792854"/>
                  <a:pt x="7241768" y="1817564"/>
                  <a:pt x="7211286" y="1817564"/>
                </a:cubicBezTo>
                <a:cubicBezTo>
                  <a:pt x="7180804" y="1817564"/>
                  <a:pt x="7156094" y="1792854"/>
                  <a:pt x="7156094" y="1762373"/>
                </a:cubicBezTo>
                <a:cubicBezTo>
                  <a:pt x="7156094" y="1731892"/>
                  <a:pt x="7180804" y="1707182"/>
                  <a:pt x="7211286" y="1707182"/>
                </a:cubicBezTo>
                <a:close/>
                <a:moveTo>
                  <a:pt x="7080993" y="1707182"/>
                </a:moveTo>
                <a:cubicBezTo>
                  <a:pt x="7111475" y="1707182"/>
                  <a:pt x="7136185" y="1731892"/>
                  <a:pt x="7136185" y="1762373"/>
                </a:cubicBezTo>
                <a:cubicBezTo>
                  <a:pt x="7136185" y="1792854"/>
                  <a:pt x="7111475" y="1817564"/>
                  <a:pt x="7080993" y="1817564"/>
                </a:cubicBezTo>
                <a:cubicBezTo>
                  <a:pt x="7050511" y="1817564"/>
                  <a:pt x="7025801" y="1792854"/>
                  <a:pt x="7025801" y="1762373"/>
                </a:cubicBezTo>
                <a:cubicBezTo>
                  <a:pt x="7025801" y="1731892"/>
                  <a:pt x="7050511" y="1707182"/>
                  <a:pt x="7080993" y="1707182"/>
                </a:cubicBezTo>
                <a:close/>
                <a:moveTo>
                  <a:pt x="6947357" y="1707182"/>
                </a:moveTo>
                <a:cubicBezTo>
                  <a:pt x="6977839" y="1707182"/>
                  <a:pt x="7002549" y="1731892"/>
                  <a:pt x="7002549" y="1762373"/>
                </a:cubicBezTo>
                <a:cubicBezTo>
                  <a:pt x="7002549" y="1792854"/>
                  <a:pt x="6977839" y="1817564"/>
                  <a:pt x="6947357" y="1817564"/>
                </a:cubicBezTo>
                <a:cubicBezTo>
                  <a:pt x="6916875" y="1817564"/>
                  <a:pt x="6892165" y="1792854"/>
                  <a:pt x="6892165" y="1762373"/>
                </a:cubicBezTo>
                <a:cubicBezTo>
                  <a:pt x="6892165" y="1731892"/>
                  <a:pt x="6916875" y="1707182"/>
                  <a:pt x="6947357" y="1707182"/>
                </a:cubicBezTo>
                <a:close/>
                <a:moveTo>
                  <a:pt x="6817063" y="1707182"/>
                </a:moveTo>
                <a:cubicBezTo>
                  <a:pt x="6847545" y="1707182"/>
                  <a:pt x="6872255" y="1731892"/>
                  <a:pt x="6872255" y="1762373"/>
                </a:cubicBezTo>
                <a:cubicBezTo>
                  <a:pt x="6872255" y="1792854"/>
                  <a:pt x="6847545" y="1817564"/>
                  <a:pt x="6817063" y="1817564"/>
                </a:cubicBezTo>
                <a:cubicBezTo>
                  <a:pt x="6786581" y="1817564"/>
                  <a:pt x="6761871" y="1792854"/>
                  <a:pt x="6761871" y="1762373"/>
                </a:cubicBezTo>
                <a:cubicBezTo>
                  <a:pt x="6761871" y="1731892"/>
                  <a:pt x="6786581" y="1707182"/>
                  <a:pt x="6817063" y="1707182"/>
                </a:cubicBezTo>
                <a:close/>
                <a:moveTo>
                  <a:pt x="6683431" y="1707182"/>
                </a:moveTo>
                <a:cubicBezTo>
                  <a:pt x="6713913" y="1707182"/>
                  <a:pt x="6738623" y="1731892"/>
                  <a:pt x="6738623" y="1762373"/>
                </a:cubicBezTo>
                <a:cubicBezTo>
                  <a:pt x="6738623" y="1792854"/>
                  <a:pt x="6713913" y="1817564"/>
                  <a:pt x="6683431" y="1817564"/>
                </a:cubicBezTo>
                <a:cubicBezTo>
                  <a:pt x="6652949" y="1817564"/>
                  <a:pt x="6628239" y="1792854"/>
                  <a:pt x="6628239" y="1762373"/>
                </a:cubicBezTo>
                <a:cubicBezTo>
                  <a:pt x="6628239" y="1731892"/>
                  <a:pt x="6652949" y="1707182"/>
                  <a:pt x="6683431" y="1707182"/>
                </a:cubicBezTo>
                <a:close/>
                <a:moveTo>
                  <a:pt x="6553137" y="1707182"/>
                </a:moveTo>
                <a:cubicBezTo>
                  <a:pt x="6583619" y="1707182"/>
                  <a:pt x="6608329" y="1731892"/>
                  <a:pt x="6608329" y="1762373"/>
                </a:cubicBezTo>
                <a:cubicBezTo>
                  <a:pt x="6608329" y="1792854"/>
                  <a:pt x="6583619" y="1817564"/>
                  <a:pt x="6553137" y="1817564"/>
                </a:cubicBezTo>
                <a:cubicBezTo>
                  <a:pt x="6522655" y="1817564"/>
                  <a:pt x="6497945" y="1792854"/>
                  <a:pt x="6497945" y="1762373"/>
                </a:cubicBezTo>
                <a:cubicBezTo>
                  <a:pt x="6497945" y="1731892"/>
                  <a:pt x="6522655" y="1707182"/>
                  <a:pt x="6553137" y="1707182"/>
                </a:cubicBezTo>
                <a:close/>
                <a:moveTo>
                  <a:pt x="6419502" y="1707182"/>
                </a:moveTo>
                <a:cubicBezTo>
                  <a:pt x="6449984" y="1707182"/>
                  <a:pt x="6474694" y="1731892"/>
                  <a:pt x="6474694" y="1762373"/>
                </a:cubicBezTo>
                <a:cubicBezTo>
                  <a:pt x="6474694" y="1792854"/>
                  <a:pt x="6449984" y="1817564"/>
                  <a:pt x="6419502" y="1817564"/>
                </a:cubicBezTo>
                <a:cubicBezTo>
                  <a:pt x="6389020" y="1817564"/>
                  <a:pt x="6364310" y="1792854"/>
                  <a:pt x="6364310" y="1762373"/>
                </a:cubicBezTo>
                <a:cubicBezTo>
                  <a:pt x="6364310" y="1731892"/>
                  <a:pt x="6389020" y="1707182"/>
                  <a:pt x="6419502" y="1707182"/>
                </a:cubicBezTo>
                <a:close/>
                <a:moveTo>
                  <a:pt x="6289207" y="1707182"/>
                </a:moveTo>
                <a:cubicBezTo>
                  <a:pt x="6319689" y="1707182"/>
                  <a:pt x="6344399" y="1731892"/>
                  <a:pt x="6344399" y="1762373"/>
                </a:cubicBezTo>
                <a:cubicBezTo>
                  <a:pt x="6344399" y="1792854"/>
                  <a:pt x="6319689" y="1817564"/>
                  <a:pt x="6289207" y="1817564"/>
                </a:cubicBezTo>
                <a:cubicBezTo>
                  <a:pt x="6258725" y="1817564"/>
                  <a:pt x="6234015" y="1792854"/>
                  <a:pt x="6234015" y="1762373"/>
                </a:cubicBezTo>
                <a:cubicBezTo>
                  <a:pt x="6234015" y="1731892"/>
                  <a:pt x="6258725" y="1707182"/>
                  <a:pt x="6289207" y="1707182"/>
                </a:cubicBezTo>
                <a:close/>
                <a:moveTo>
                  <a:pt x="6155572" y="1707182"/>
                </a:moveTo>
                <a:cubicBezTo>
                  <a:pt x="6186054" y="1707182"/>
                  <a:pt x="6210764" y="1731892"/>
                  <a:pt x="6210764" y="1762373"/>
                </a:cubicBezTo>
                <a:cubicBezTo>
                  <a:pt x="6210764" y="1792854"/>
                  <a:pt x="6186054" y="1817564"/>
                  <a:pt x="6155572" y="1817564"/>
                </a:cubicBezTo>
                <a:cubicBezTo>
                  <a:pt x="6125090" y="1817564"/>
                  <a:pt x="6100380" y="1792854"/>
                  <a:pt x="6100380" y="1762373"/>
                </a:cubicBezTo>
                <a:cubicBezTo>
                  <a:pt x="6100380" y="1731892"/>
                  <a:pt x="6125090" y="1707182"/>
                  <a:pt x="6155572" y="1707182"/>
                </a:cubicBezTo>
                <a:close/>
                <a:moveTo>
                  <a:pt x="6021938" y="1707182"/>
                </a:moveTo>
                <a:cubicBezTo>
                  <a:pt x="6052420" y="1707182"/>
                  <a:pt x="6077130" y="1731892"/>
                  <a:pt x="6077130" y="1762373"/>
                </a:cubicBezTo>
                <a:cubicBezTo>
                  <a:pt x="6077130" y="1792854"/>
                  <a:pt x="6052420" y="1817564"/>
                  <a:pt x="6021938" y="1817564"/>
                </a:cubicBezTo>
                <a:cubicBezTo>
                  <a:pt x="5991456" y="1817564"/>
                  <a:pt x="5966746" y="1792854"/>
                  <a:pt x="5966746" y="1762373"/>
                </a:cubicBezTo>
                <a:cubicBezTo>
                  <a:pt x="5966746" y="1731892"/>
                  <a:pt x="5991456" y="1707182"/>
                  <a:pt x="6021938" y="1707182"/>
                </a:cubicBezTo>
                <a:close/>
                <a:moveTo>
                  <a:pt x="5884964" y="1707182"/>
                </a:moveTo>
                <a:cubicBezTo>
                  <a:pt x="5915446" y="1707182"/>
                  <a:pt x="5940156" y="1731892"/>
                  <a:pt x="5940156" y="1762373"/>
                </a:cubicBezTo>
                <a:cubicBezTo>
                  <a:pt x="5940156" y="1792854"/>
                  <a:pt x="5915446" y="1817564"/>
                  <a:pt x="5884964" y="1817564"/>
                </a:cubicBezTo>
                <a:cubicBezTo>
                  <a:pt x="5854482" y="1817564"/>
                  <a:pt x="5829772" y="1792854"/>
                  <a:pt x="5829772" y="1762373"/>
                </a:cubicBezTo>
                <a:cubicBezTo>
                  <a:pt x="5829772" y="1731892"/>
                  <a:pt x="5854482" y="1707182"/>
                  <a:pt x="5884964" y="1707182"/>
                </a:cubicBezTo>
                <a:close/>
                <a:moveTo>
                  <a:pt x="5754670" y="1707182"/>
                </a:moveTo>
                <a:cubicBezTo>
                  <a:pt x="5785152" y="1707182"/>
                  <a:pt x="5809862" y="1731892"/>
                  <a:pt x="5809862" y="1762373"/>
                </a:cubicBezTo>
                <a:cubicBezTo>
                  <a:pt x="5809862" y="1792854"/>
                  <a:pt x="5785152" y="1817564"/>
                  <a:pt x="5754670" y="1817564"/>
                </a:cubicBezTo>
                <a:cubicBezTo>
                  <a:pt x="5724188" y="1817564"/>
                  <a:pt x="5699478" y="1792854"/>
                  <a:pt x="5699478" y="1762373"/>
                </a:cubicBezTo>
                <a:cubicBezTo>
                  <a:pt x="5699478" y="1731892"/>
                  <a:pt x="5724188" y="1707182"/>
                  <a:pt x="5754670" y="1707182"/>
                </a:cubicBezTo>
                <a:close/>
                <a:moveTo>
                  <a:pt x="5621035" y="1707182"/>
                </a:moveTo>
                <a:cubicBezTo>
                  <a:pt x="5651517" y="1707182"/>
                  <a:pt x="5676227" y="1731892"/>
                  <a:pt x="5676227" y="1762373"/>
                </a:cubicBezTo>
                <a:cubicBezTo>
                  <a:pt x="5676227" y="1792854"/>
                  <a:pt x="5651517" y="1817564"/>
                  <a:pt x="5621035" y="1817564"/>
                </a:cubicBezTo>
                <a:cubicBezTo>
                  <a:pt x="5590553" y="1817564"/>
                  <a:pt x="5565843" y="1792854"/>
                  <a:pt x="5565843" y="1762373"/>
                </a:cubicBezTo>
                <a:cubicBezTo>
                  <a:pt x="5565843" y="1731892"/>
                  <a:pt x="5590553" y="1707182"/>
                  <a:pt x="5621035" y="1707182"/>
                </a:cubicBezTo>
                <a:close/>
                <a:moveTo>
                  <a:pt x="5487399" y="1707182"/>
                </a:moveTo>
                <a:cubicBezTo>
                  <a:pt x="5517881" y="1707182"/>
                  <a:pt x="5542591" y="1731892"/>
                  <a:pt x="5542591" y="1762373"/>
                </a:cubicBezTo>
                <a:cubicBezTo>
                  <a:pt x="5542591" y="1792854"/>
                  <a:pt x="5517881" y="1817564"/>
                  <a:pt x="5487399" y="1817564"/>
                </a:cubicBezTo>
                <a:cubicBezTo>
                  <a:pt x="5456917" y="1817564"/>
                  <a:pt x="5432207" y="1792854"/>
                  <a:pt x="5432207" y="1762373"/>
                </a:cubicBezTo>
                <a:cubicBezTo>
                  <a:pt x="5432207" y="1731892"/>
                  <a:pt x="5456917" y="1707182"/>
                  <a:pt x="5487399" y="1707182"/>
                </a:cubicBezTo>
                <a:close/>
                <a:moveTo>
                  <a:pt x="5357105" y="1707182"/>
                </a:moveTo>
                <a:cubicBezTo>
                  <a:pt x="5387587" y="1707182"/>
                  <a:pt x="5412297" y="1731892"/>
                  <a:pt x="5412297" y="1762373"/>
                </a:cubicBezTo>
                <a:cubicBezTo>
                  <a:pt x="5412297" y="1792854"/>
                  <a:pt x="5387587" y="1817564"/>
                  <a:pt x="5357105" y="1817564"/>
                </a:cubicBezTo>
                <a:cubicBezTo>
                  <a:pt x="5326623" y="1817564"/>
                  <a:pt x="5301913" y="1792854"/>
                  <a:pt x="5301913" y="1762373"/>
                </a:cubicBezTo>
                <a:cubicBezTo>
                  <a:pt x="5301913" y="1731892"/>
                  <a:pt x="5326623" y="1707182"/>
                  <a:pt x="5357105" y="1707182"/>
                </a:cubicBezTo>
                <a:close/>
                <a:moveTo>
                  <a:pt x="5223473" y="1707182"/>
                </a:moveTo>
                <a:cubicBezTo>
                  <a:pt x="5253955" y="1707182"/>
                  <a:pt x="5278665" y="1731892"/>
                  <a:pt x="5278665" y="1762373"/>
                </a:cubicBezTo>
                <a:cubicBezTo>
                  <a:pt x="5278665" y="1792854"/>
                  <a:pt x="5253955" y="1817564"/>
                  <a:pt x="5223473" y="1817564"/>
                </a:cubicBezTo>
                <a:cubicBezTo>
                  <a:pt x="5192991" y="1817564"/>
                  <a:pt x="5168281" y="1792854"/>
                  <a:pt x="5168281" y="1762373"/>
                </a:cubicBezTo>
                <a:cubicBezTo>
                  <a:pt x="5168281" y="1731892"/>
                  <a:pt x="5192991" y="1707182"/>
                  <a:pt x="5223473" y="1707182"/>
                </a:cubicBezTo>
                <a:close/>
                <a:moveTo>
                  <a:pt x="5093178" y="1707182"/>
                </a:moveTo>
                <a:cubicBezTo>
                  <a:pt x="5123660" y="1707182"/>
                  <a:pt x="5148370" y="1731892"/>
                  <a:pt x="5148370" y="1762373"/>
                </a:cubicBezTo>
                <a:cubicBezTo>
                  <a:pt x="5148370" y="1792854"/>
                  <a:pt x="5123660" y="1817564"/>
                  <a:pt x="5093178" y="1817564"/>
                </a:cubicBezTo>
                <a:cubicBezTo>
                  <a:pt x="5062696" y="1817564"/>
                  <a:pt x="5037986" y="1792854"/>
                  <a:pt x="5037986" y="1762373"/>
                </a:cubicBezTo>
                <a:cubicBezTo>
                  <a:pt x="5037986" y="1731892"/>
                  <a:pt x="5062696" y="1707182"/>
                  <a:pt x="5093178" y="1707182"/>
                </a:cubicBezTo>
                <a:close/>
                <a:moveTo>
                  <a:pt x="4959543" y="1707182"/>
                </a:moveTo>
                <a:cubicBezTo>
                  <a:pt x="4990025" y="1707182"/>
                  <a:pt x="5014735" y="1731892"/>
                  <a:pt x="5014735" y="1762373"/>
                </a:cubicBezTo>
                <a:cubicBezTo>
                  <a:pt x="5014735" y="1792854"/>
                  <a:pt x="4990025" y="1817564"/>
                  <a:pt x="4959543" y="1817564"/>
                </a:cubicBezTo>
                <a:cubicBezTo>
                  <a:pt x="4929061" y="1817564"/>
                  <a:pt x="4904351" y="1792854"/>
                  <a:pt x="4904351" y="1762373"/>
                </a:cubicBezTo>
                <a:cubicBezTo>
                  <a:pt x="4904351" y="1731892"/>
                  <a:pt x="4929061" y="1707182"/>
                  <a:pt x="4959543" y="1707182"/>
                </a:cubicBezTo>
                <a:close/>
                <a:moveTo>
                  <a:pt x="4829251" y="1707182"/>
                </a:moveTo>
                <a:cubicBezTo>
                  <a:pt x="4859733" y="1707182"/>
                  <a:pt x="4884443" y="1731892"/>
                  <a:pt x="4884443" y="1762373"/>
                </a:cubicBezTo>
                <a:cubicBezTo>
                  <a:pt x="4884443" y="1792854"/>
                  <a:pt x="4859733" y="1817564"/>
                  <a:pt x="4829251" y="1817564"/>
                </a:cubicBezTo>
                <a:cubicBezTo>
                  <a:pt x="4798769" y="1817564"/>
                  <a:pt x="4774059" y="1792854"/>
                  <a:pt x="4774059" y="1762373"/>
                </a:cubicBezTo>
                <a:cubicBezTo>
                  <a:pt x="4774059" y="1731892"/>
                  <a:pt x="4798769" y="1707182"/>
                  <a:pt x="4829251" y="1707182"/>
                </a:cubicBezTo>
                <a:close/>
                <a:moveTo>
                  <a:pt x="4695613" y="1707182"/>
                </a:moveTo>
                <a:cubicBezTo>
                  <a:pt x="4726095" y="1707182"/>
                  <a:pt x="4750805" y="1731892"/>
                  <a:pt x="4750805" y="1762373"/>
                </a:cubicBezTo>
                <a:cubicBezTo>
                  <a:pt x="4750805" y="1792854"/>
                  <a:pt x="4726095" y="1817564"/>
                  <a:pt x="4695613" y="1817564"/>
                </a:cubicBezTo>
                <a:cubicBezTo>
                  <a:pt x="4665131" y="1817564"/>
                  <a:pt x="4640421" y="1792854"/>
                  <a:pt x="4640421" y="1762373"/>
                </a:cubicBezTo>
                <a:cubicBezTo>
                  <a:pt x="4640421" y="1731892"/>
                  <a:pt x="4665131" y="1707182"/>
                  <a:pt x="4695613" y="1707182"/>
                </a:cubicBezTo>
                <a:close/>
                <a:moveTo>
                  <a:pt x="3098681" y="1707182"/>
                </a:moveTo>
                <a:cubicBezTo>
                  <a:pt x="3129163" y="1707182"/>
                  <a:pt x="3153873" y="1731892"/>
                  <a:pt x="3153873" y="1762373"/>
                </a:cubicBezTo>
                <a:cubicBezTo>
                  <a:pt x="3153873" y="1792854"/>
                  <a:pt x="3129163" y="1817564"/>
                  <a:pt x="3098681" y="1817564"/>
                </a:cubicBezTo>
                <a:cubicBezTo>
                  <a:pt x="3068199" y="1817564"/>
                  <a:pt x="3043489" y="1792854"/>
                  <a:pt x="3043489" y="1762373"/>
                </a:cubicBezTo>
                <a:cubicBezTo>
                  <a:pt x="3043489" y="1731892"/>
                  <a:pt x="3068199" y="1707182"/>
                  <a:pt x="3098681" y="1707182"/>
                </a:cubicBezTo>
                <a:close/>
                <a:moveTo>
                  <a:pt x="2971729" y="1707182"/>
                </a:moveTo>
                <a:cubicBezTo>
                  <a:pt x="3002211" y="1707182"/>
                  <a:pt x="3026921" y="1731892"/>
                  <a:pt x="3026921" y="1762373"/>
                </a:cubicBezTo>
                <a:cubicBezTo>
                  <a:pt x="3026921" y="1792854"/>
                  <a:pt x="3002211" y="1817564"/>
                  <a:pt x="2971729" y="1817564"/>
                </a:cubicBezTo>
                <a:cubicBezTo>
                  <a:pt x="2941247" y="1817564"/>
                  <a:pt x="2916537" y="1792854"/>
                  <a:pt x="2916537" y="1762373"/>
                </a:cubicBezTo>
                <a:cubicBezTo>
                  <a:pt x="2916537" y="1731892"/>
                  <a:pt x="2941247" y="1707182"/>
                  <a:pt x="2971729" y="1707182"/>
                </a:cubicBezTo>
                <a:close/>
                <a:moveTo>
                  <a:pt x="2834772" y="1707182"/>
                </a:moveTo>
                <a:cubicBezTo>
                  <a:pt x="2865254" y="1707182"/>
                  <a:pt x="2889964" y="1731892"/>
                  <a:pt x="2889964" y="1762373"/>
                </a:cubicBezTo>
                <a:cubicBezTo>
                  <a:pt x="2889964" y="1792854"/>
                  <a:pt x="2865254" y="1817564"/>
                  <a:pt x="2834772" y="1817564"/>
                </a:cubicBezTo>
                <a:cubicBezTo>
                  <a:pt x="2804290" y="1817564"/>
                  <a:pt x="2779580" y="1792854"/>
                  <a:pt x="2779580" y="1762373"/>
                </a:cubicBezTo>
                <a:cubicBezTo>
                  <a:pt x="2779580" y="1731892"/>
                  <a:pt x="2804290" y="1707182"/>
                  <a:pt x="2834772" y="1707182"/>
                </a:cubicBezTo>
                <a:close/>
                <a:moveTo>
                  <a:pt x="2707817" y="1707182"/>
                </a:moveTo>
                <a:cubicBezTo>
                  <a:pt x="2738299" y="1707182"/>
                  <a:pt x="2763009" y="1731892"/>
                  <a:pt x="2763009" y="1762373"/>
                </a:cubicBezTo>
                <a:cubicBezTo>
                  <a:pt x="2763009" y="1792854"/>
                  <a:pt x="2738299" y="1817564"/>
                  <a:pt x="2707817" y="1817564"/>
                </a:cubicBezTo>
                <a:cubicBezTo>
                  <a:pt x="2677336" y="1817564"/>
                  <a:pt x="2652625" y="1792854"/>
                  <a:pt x="2652625" y="1762373"/>
                </a:cubicBezTo>
                <a:cubicBezTo>
                  <a:pt x="2652625" y="1731892"/>
                  <a:pt x="2677336" y="1707182"/>
                  <a:pt x="2707817" y="1707182"/>
                </a:cubicBezTo>
                <a:close/>
                <a:moveTo>
                  <a:pt x="2570843" y="1707182"/>
                </a:moveTo>
                <a:cubicBezTo>
                  <a:pt x="2601326" y="1707182"/>
                  <a:pt x="2626036" y="1731892"/>
                  <a:pt x="2626036" y="1762373"/>
                </a:cubicBezTo>
                <a:cubicBezTo>
                  <a:pt x="2626036" y="1792854"/>
                  <a:pt x="2601326" y="1817564"/>
                  <a:pt x="2570843" y="1817564"/>
                </a:cubicBezTo>
                <a:cubicBezTo>
                  <a:pt x="2540362" y="1817564"/>
                  <a:pt x="2515651" y="1792854"/>
                  <a:pt x="2515651" y="1762373"/>
                </a:cubicBezTo>
                <a:cubicBezTo>
                  <a:pt x="2515651" y="1731892"/>
                  <a:pt x="2540362" y="1707182"/>
                  <a:pt x="2570843" y="1707182"/>
                </a:cubicBezTo>
                <a:close/>
                <a:moveTo>
                  <a:pt x="2437207" y="1707182"/>
                </a:moveTo>
                <a:cubicBezTo>
                  <a:pt x="2467689" y="1707182"/>
                  <a:pt x="2492398" y="1731892"/>
                  <a:pt x="2492398" y="1762373"/>
                </a:cubicBezTo>
                <a:cubicBezTo>
                  <a:pt x="2492398" y="1792854"/>
                  <a:pt x="2467689" y="1817564"/>
                  <a:pt x="2437207" y="1817564"/>
                </a:cubicBezTo>
                <a:cubicBezTo>
                  <a:pt x="2406725" y="1817564"/>
                  <a:pt x="2382015" y="1792854"/>
                  <a:pt x="2382015" y="1762373"/>
                </a:cubicBezTo>
                <a:cubicBezTo>
                  <a:pt x="2382015" y="1731892"/>
                  <a:pt x="2406725" y="1707182"/>
                  <a:pt x="2437207" y="1707182"/>
                </a:cubicBezTo>
                <a:close/>
                <a:moveTo>
                  <a:pt x="2303575" y="1707182"/>
                </a:moveTo>
                <a:cubicBezTo>
                  <a:pt x="2334057" y="1707182"/>
                  <a:pt x="2358767" y="1731892"/>
                  <a:pt x="2358767" y="1762373"/>
                </a:cubicBezTo>
                <a:cubicBezTo>
                  <a:pt x="2358767" y="1792854"/>
                  <a:pt x="2334057" y="1817564"/>
                  <a:pt x="2303575" y="1817564"/>
                </a:cubicBezTo>
                <a:cubicBezTo>
                  <a:pt x="2273093" y="1817564"/>
                  <a:pt x="2248383" y="1792854"/>
                  <a:pt x="2248383" y="1762373"/>
                </a:cubicBezTo>
                <a:cubicBezTo>
                  <a:pt x="2248383" y="1731892"/>
                  <a:pt x="2273093" y="1707182"/>
                  <a:pt x="2303575" y="1707182"/>
                </a:cubicBezTo>
                <a:close/>
                <a:moveTo>
                  <a:pt x="2173282" y="1707182"/>
                </a:moveTo>
                <a:cubicBezTo>
                  <a:pt x="2203764" y="1707182"/>
                  <a:pt x="2228474" y="1731892"/>
                  <a:pt x="2228474" y="1762373"/>
                </a:cubicBezTo>
                <a:cubicBezTo>
                  <a:pt x="2228474" y="1792854"/>
                  <a:pt x="2203764" y="1817564"/>
                  <a:pt x="2173282" y="1817564"/>
                </a:cubicBezTo>
                <a:cubicBezTo>
                  <a:pt x="2142800" y="1817564"/>
                  <a:pt x="2118090" y="1792854"/>
                  <a:pt x="2118090" y="1762373"/>
                </a:cubicBezTo>
                <a:cubicBezTo>
                  <a:pt x="2118090" y="1731892"/>
                  <a:pt x="2142800" y="1707182"/>
                  <a:pt x="2173282" y="1707182"/>
                </a:cubicBezTo>
                <a:close/>
                <a:moveTo>
                  <a:pt x="2039648" y="1707182"/>
                </a:moveTo>
                <a:cubicBezTo>
                  <a:pt x="2070129" y="1707182"/>
                  <a:pt x="2094840" y="1731892"/>
                  <a:pt x="2094840" y="1762373"/>
                </a:cubicBezTo>
                <a:cubicBezTo>
                  <a:pt x="2094840" y="1792854"/>
                  <a:pt x="2070129" y="1817564"/>
                  <a:pt x="2039648" y="1817564"/>
                </a:cubicBezTo>
                <a:cubicBezTo>
                  <a:pt x="2009165" y="1817564"/>
                  <a:pt x="1984455" y="1792854"/>
                  <a:pt x="1984455" y="1762373"/>
                </a:cubicBezTo>
                <a:cubicBezTo>
                  <a:pt x="1984455" y="1731892"/>
                  <a:pt x="2009165" y="1707182"/>
                  <a:pt x="2039648" y="1707182"/>
                </a:cubicBezTo>
                <a:close/>
                <a:moveTo>
                  <a:pt x="1909353" y="1707182"/>
                </a:moveTo>
                <a:cubicBezTo>
                  <a:pt x="1939835" y="1707182"/>
                  <a:pt x="1964545" y="1731892"/>
                  <a:pt x="1964545" y="1762373"/>
                </a:cubicBezTo>
                <a:cubicBezTo>
                  <a:pt x="1964545" y="1792854"/>
                  <a:pt x="1939835" y="1817564"/>
                  <a:pt x="1909353" y="1817564"/>
                </a:cubicBezTo>
                <a:cubicBezTo>
                  <a:pt x="1878870" y="1817564"/>
                  <a:pt x="1854161" y="1792854"/>
                  <a:pt x="1854161" y="1762373"/>
                </a:cubicBezTo>
                <a:cubicBezTo>
                  <a:pt x="1854161" y="1731892"/>
                  <a:pt x="1878870" y="1707182"/>
                  <a:pt x="1909353" y="1707182"/>
                </a:cubicBezTo>
                <a:close/>
                <a:moveTo>
                  <a:pt x="1779058" y="1707182"/>
                </a:moveTo>
                <a:cubicBezTo>
                  <a:pt x="1809540" y="1707182"/>
                  <a:pt x="1834251" y="1731892"/>
                  <a:pt x="1834251" y="1762373"/>
                </a:cubicBezTo>
                <a:cubicBezTo>
                  <a:pt x="1834251" y="1792854"/>
                  <a:pt x="1809540" y="1817564"/>
                  <a:pt x="1779058" y="1817564"/>
                </a:cubicBezTo>
                <a:cubicBezTo>
                  <a:pt x="1748577" y="1817564"/>
                  <a:pt x="1723867" y="1792854"/>
                  <a:pt x="1723867" y="1762373"/>
                </a:cubicBezTo>
                <a:cubicBezTo>
                  <a:pt x="1723867" y="1731892"/>
                  <a:pt x="1748577" y="1707182"/>
                  <a:pt x="1779058" y="1707182"/>
                </a:cubicBezTo>
                <a:close/>
                <a:moveTo>
                  <a:pt x="1645422" y="1707182"/>
                </a:moveTo>
                <a:cubicBezTo>
                  <a:pt x="1675906" y="1707182"/>
                  <a:pt x="1700617" y="1731892"/>
                  <a:pt x="1700617" y="1762373"/>
                </a:cubicBezTo>
                <a:cubicBezTo>
                  <a:pt x="1700617" y="1792854"/>
                  <a:pt x="1675906" y="1817564"/>
                  <a:pt x="1645422" y="1817564"/>
                </a:cubicBezTo>
                <a:cubicBezTo>
                  <a:pt x="1614940" y="1817564"/>
                  <a:pt x="1590230" y="1792854"/>
                  <a:pt x="1590230" y="1762373"/>
                </a:cubicBezTo>
                <a:cubicBezTo>
                  <a:pt x="1590230" y="1731892"/>
                  <a:pt x="1614940" y="1707182"/>
                  <a:pt x="1645422" y="1707182"/>
                </a:cubicBezTo>
                <a:close/>
                <a:moveTo>
                  <a:pt x="1515130" y="1707182"/>
                </a:moveTo>
                <a:cubicBezTo>
                  <a:pt x="1545612" y="1707182"/>
                  <a:pt x="1570322" y="1731892"/>
                  <a:pt x="1570322" y="1762373"/>
                </a:cubicBezTo>
                <a:cubicBezTo>
                  <a:pt x="1570322" y="1792854"/>
                  <a:pt x="1545612" y="1817564"/>
                  <a:pt x="1515130" y="1817564"/>
                </a:cubicBezTo>
                <a:cubicBezTo>
                  <a:pt x="1484648" y="1817564"/>
                  <a:pt x="1459938" y="1792854"/>
                  <a:pt x="1459938" y="1762373"/>
                </a:cubicBezTo>
                <a:cubicBezTo>
                  <a:pt x="1459938" y="1731892"/>
                  <a:pt x="1484648" y="1707182"/>
                  <a:pt x="1515130" y="1707182"/>
                </a:cubicBezTo>
                <a:close/>
                <a:moveTo>
                  <a:pt x="1381494" y="1707182"/>
                </a:moveTo>
                <a:cubicBezTo>
                  <a:pt x="1411978" y="1707182"/>
                  <a:pt x="1436688" y="1731892"/>
                  <a:pt x="1436688" y="1762373"/>
                </a:cubicBezTo>
                <a:cubicBezTo>
                  <a:pt x="1436688" y="1792854"/>
                  <a:pt x="1411978" y="1817564"/>
                  <a:pt x="1381494" y="1817564"/>
                </a:cubicBezTo>
                <a:cubicBezTo>
                  <a:pt x="1351014" y="1817564"/>
                  <a:pt x="1326303" y="1792854"/>
                  <a:pt x="1326303" y="1762373"/>
                </a:cubicBezTo>
                <a:cubicBezTo>
                  <a:pt x="1326303" y="1731892"/>
                  <a:pt x="1351014" y="1707182"/>
                  <a:pt x="1381494" y="1707182"/>
                </a:cubicBezTo>
                <a:close/>
                <a:moveTo>
                  <a:pt x="1251201" y="1707182"/>
                </a:moveTo>
                <a:cubicBezTo>
                  <a:pt x="1281685" y="1707182"/>
                  <a:pt x="1306393" y="1731892"/>
                  <a:pt x="1306393" y="1762373"/>
                </a:cubicBezTo>
                <a:cubicBezTo>
                  <a:pt x="1306393" y="1792854"/>
                  <a:pt x="1281685" y="1817564"/>
                  <a:pt x="1251201" y="1817564"/>
                </a:cubicBezTo>
                <a:cubicBezTo>
                  <a:pt x="1220721" y="1817564"/>
                  <a:pt x="1196010" y="1792854"/>
                  <a:pt x="1196010" y="1762373"/>
                </a:cubicBezTo>
                <a:cubicBezTo>
                  <a:pt x="1196010" y="1731892"/>
                  <a:pt x="1220721" y="1707182"/>
                  <a:pt x="1251201" y="1707182"/>
                </a:cubicBezTo>
                <a:close/>
                <a:moveTo>
                  <a:pt x="1909361" y="1580232"/>
                </a:moveTo>
                <a:cubicBezTo>
                  <a:pt x="1939843" y="1580232"/>
                  <a:pt x="1964554" y="1604942"/>
                  <a:pt x="1964554" y="1635423"/>
                </a:cubicBezTo>
                <a:cubicBezTo>
                  <a:pt x="1964554" y="1665904"/>
                  <a:pt x="1939843" y="1690614"/>
                  <a:pt x="1909361" y="1690614"/>
                </a:cubicBezTo>
                <a:cubicBezTo>
                  <a:pt x="1878879" y="1690614"/>
                  <a:pt x="1854168" y="1665904"/>
                  <a:pt x="1854168" y="1635423"/>
                </a:cubicBezTo>
                <a:cubicBezTo>
                  <a:pt x="1854168" y="1604942"/>
                  <a:pt x="1878879" y="1580232"/>
                  <a:pt x="1909361" y="1580232"/>
                </a:cubicBezTo>
                <a:close/>
                <a:moveTo>
                  <a:pt x="1779065" y="1580232"/>
                </a:moveTo>
                <a:cubicBezTo>
                  <a:pt x="1809547" y="1580232"/>
                  <a:pt x="1834257" y="1604942"/>
                  <a:pt x="1834257" y="1635423"/>
                </a:cubicBezTo>
                <a:cubicBezTo>
                  <a:pt x="1834257" y="1665904"/>
                  <a:pt x="1809547" y="1690614"/>
                  <a:pt x="1779065" y="1690614"/>
                </a:cubicBezTo>
                <a:cubicBezTo>
                  <a:pt x="1748583" y="1690614"/>
                  <a:pt x="1723872" y="1665904"/>
                  <a:pt x="1723872" y="1635423"/>
                </a:cubicBezTo>
                <a:cubicBezTo>
                  <a:pt x="1723872" y="1604942"/>
                  <a:pt x="1748583" y="1580232"/>
                  <a:pt x="1779065" y="1580232"/>
                </a:cubicBezTo>
                <a:close/>
                <a:moveTo>
                  <a:pt x="1645431" y="1580232"/>
                </a:moveTo>
                <a:cubicBezTo>
                  <a:pt x="1675914" y="1580232"/>
                  <a:pt x="1700623" y="1604942"/>
                  <a:pt x="1700623" y="1635423"/>
                </a:cubicBezTo>
                <a:cubicBezTo>
                  <a:pt x="1700623" y="1665904"/>
                  <a:pt x="1675914" y="1690614"/>
                  <a:pt x="1645431" y="1690614"/>
                </a:cubicBezTo>
                <a:cubicBezTo>
                  <a:pt x="1614950" y="1690614"/>
                  <a:pt x="1590238" y="1665904"/>
                  <a:pt x="1590238" y="1635423"/>
                </a:cubicBezTo>
                <a:cubicBezTo>
                  <a:pt x="1590238" y="1604942"/>
                  <a:pt x="1614950" y="1580232"/>
                  <a:pt x="1645431" y="1580232"/>
                </a:cubicBezTo>
                <a:close/>
                <a:moveTo>
                  <a:pt x="1515140" y="1580232"/>
                </a:moveTo>
                <a:cubicBezTo>
                  <a:pt x="1545619" y="1580232"/>
                  <a:pt x="1570329" y="1604942"/>
                  <a:pt x="1570329" y="1635423"/>
                </a:cubicBezTo>
                <a:cubicBezTo>
                  <a:pt x="1570329" y="1665904"/>
                  <a:pt x="1545619" y="1690614"/>
                  <a:pt x="1515140" y="1690614"/>
                </a:cubicBezTo>
                <a:cubicBezTo>
                  <a:pt x="1484656" y="1690614"/>
                  <a:pt x="1459945" y="1665904"/>
                  <a:pt x="1459945" y="1635423"/>
                </a:cubicBezTo>
                <a:cubicBezTo>
                  <a:pt x="1459945" y="1604942"/>
                  <a:pt x="1484656" y="1580232"/>
                  <a:pt x="1515140" y="1580232"/>
                </a:cubicBezTo>
                <a:close/>
                <a:moveTo>
                  <a:pt x="1381504" y="1580232"/>
                </a:moveTo>
                <a:cubicBezTo>
                  <a:pt x="1411984" y="1580232"/>
                  <a:pt x="1436697" y="1604942"/>
                  <a:pt x="1436697" y="1635423"/>
                </a:cubicBezTo>
                <a:cubicBezTo>
                  <a:pt x="1436697" y="1665904"/>
                  <a:pt x="1411984" y="1690614"/>
                  <a:pt x="1381504" y="1690614"/>
                </a:cubicBezTo>
                <a:cubicBezTo>
                  <a:pt x="1351022" y="1690614"/>
                  <a:pt x="1326312" y="1665904"/>
                  <a:pt x="1326312" y="1635423"/>
                </a:cubicBezTo>
                <a:cubicBezTo>
                  <a:pt x="1326312" y="1604942"/>
                  <a:pt x="1351022" y="1580232"/>
                  <a:pt x="1381504" y="1580232"/>
                </a:cubicBezTo>
                <a:close/>
                <a:moveTo>
                  <a:pt x="1251210" y="1580232"/>
                </a:moveTo>
                <a:cubicBezTo>
                  <a:pt x="1281690" y="1580232"/>
                  <a:pt x="1306401" y="1604942"/>
                  <a:pt x="1306401" y="1635423"/>
                </a:cubicBezTo>
                <a:cubicBezTo>
                  <a:pt x="1306401" y="1665904"/>
                  <a:pt x="1281690" y="1690614"/>
                  <a:pt x="1251210" y="1690614"/>
                </a:cubicBezTo>
                <a:cubicBezTo>
                  <a:pt x="1220727" y="1690614"/>
                  <a:pt x="1196016" y="1665904"/>
                  <a:pt x="1196016" y="1635423"/>
                </a:cubicBezTo>
                <a:cubicBezTo>
                  <a:pt x="1196016" y="1604942"/>
                  <a:pt x="1220727" y="1580232"/>
                  <a:pt x="1251210" y="1580232"/>
                </a:cubicBezTo>
                <a:close/>
                <a:moveTo>
                  <a:pt x="9068806" y="1580228"/>
                </a:moveTo>
                <a:cubicBezTo>
                  <a:pt x="9099288" y="1580228"/>
                  <a:pt x="9123998" y="1604938"/>
                  <a:pt x="9123998" y="1635419"/>
                </a:cubicBezTo>
                <a:cubicBezTo>
                  <a:pt x="9123998" y="1665900"/>
                  <a:pt x="9099288" y="1690610"/>
                  <a:pt x="9068806" y="1690610"/>
                </a:cubicBezTo>
                <a:cubicBezTo>
                  <a:pt x="9038324" y="1690610"/>
                  <a:pt x="9013614" y="1665900"/>
                  <a:pt x="9013614" y="1635419"/>
                </a:cubicBezTo>
                <a:cubicBezTo>
                  <a:pt x="9013614" y="1604938"/>
                  <a:pt x="9038324" y="1580228"/>
                  <a:pt x="9068806" y="1580228"/>
                </a:cubicBezTo>
                <a:close/>
                <a:moveTo>
                  <a:pt x="8671243" y="1580228"/>
                </a:moveTo>
                <a:cubicBezTo>
                  <a:pt x="8701725" y="1580228"/>
                  <a:pt x="8726435" y="1604938"/>
                  <a:pt x="8726435" y="1635419"/>
                </a:cubicBezTo>
                <a:cubicBezTo>
                  <a:pt x="8726435" y="1665900"/>
                  <a:pt x="8701725" y="1690610"/>
                  <a:pt x="8671243" y="1690610"/>
                </a:cubicBezTo>
                <a:cubicBezTo>
                  <a:pt x="8640761" y="1690610"/>
                  <a:pt x="8616051" y="1665900"/>
                  <a:pt x="8616051" y="1635419"/>
                </a:cubicBezTo>
                <a:cubicBezTo>
                  <a:pt x="8616051" y="1604938"/>
                  <a:pt x="8640761" y="1580228"/>
                  <a:pt x="8671243" y="1580228"/>
                </a:cubicBezTo>
                <a:close/>
                <a:moveTo>
                  <a:pt x="8537609" y="1580228"/>
                </a:moveTo>
                <a:cubicBezTo>
                  <a:pt x="8568091" y="1580228"/>
                  <a:pt x="8592801" y="1604938"/>
                  <a:pt x="8592801" y="1635419"/>
                </a:cubicBezTo>
                <a:cubicBezTo>
                  <a:pt x="8592801" y="1665900"/>
                  <a:pt x="8568091" y="1690610"/>
                  <a:pt x="8537609" y="1690610"/>
                </a:cubicBezTo>
                <a:cubicBezTo>
                  <a:pt x="8507127" y="1690610"/>
                  <a:pt x="8482417" y="1665900"/>
                  <a:pt x="8482417" y="1635419"/>
                </a:cubicBezTo>
                <a:cubicBezTo>
                  <a:pt x="8482417" y="1604938"/>
                  <a:pt x="8507127" y="1580228"/>
                  <a:pt x="8537609" y="1580228"/>
                </a:cubicBezTo>
                <a:close/>
                <a:moveTo>
                  <a:pt x="8407318" y="1580228"/>
                </a:moveTo>
                <a:cubicBezTo>
                  <a:pt x="8437800" y="1580228"/>
                  <a:pt x="8462510" y="1604938"/>
                  <a:pt x="8462510" y="1635419"/>
                </a:cubicBezTo>
                <a:cubicBezTo>
                  <a:pt x="8462510" y="1665900"/>
                  <a:pt x="8437800" y="1690610"/>
                  <a:pt x="8407318" y="1690610"/>
                </a:cubicBezTo>
                <a:cubicBezTo>
                  <a:pt x="8376836" y="1690610"/>
                  <a:pt x="8352126" y="1665900"/>
                  <a:pt x="8352126" y="1635419"/>
                </a:cubicBezTo>
                <a:cubicBezTo>
                  <a:pt x="8352126" y="1604938"/>
                  <a:pt x="8376836" y="1580228"/>
                  <a:pt x="8407318" y="1580228"/>
                </a:cubicBezTo>
                <a:close/>
                <a:moveTo>
                  <a:pt x="8273682" y="1580228"/>
                </a:moveTo>
                <a:cubicBezTo>
                  <a:pt x="8304164" y="1580228"/>
                  <a:pt x="8328874" y="1604938"/>
                  <a:pt x="8328874" y="1635419"/>
                </a:cubicBezTo>
                <a:cubicBezTo>
                  <a:pt x="8328874" y="1665900"/>
                  <a:pt x="8304164" y="1690610"/>
                  <a:pt x="8273682" y="1690610"/>
                </a:cubicBezTo>
                <a:cubicBezTo>
                  <a:pt x="8243200" y="1690610"/>
                  <a:pt x="8218490" y="1665900"/>
                  <a:pt x="8218490" y="1635419"/>
                </a:cubicBezTo>
                <a:cubicBezTo>
                  <a:pt x="8218490" y="1604938"/>
                  <a:pt x="8243200" y="1580228"/>
                  <a:pt x="8273682" y="1580228"/>
                </a:cubicBezTo>
                <a:close/>
                <a:moveTo>
                  <a:pt x="8143386" y="1580228"/>
                </a:moveTo>
                <a:cubicBezTo>
                  <a:pt x="8173868" y="1580228"/>
                  <a:pt x="8198578" y="1604938"/>
                  <a:pt x="8198578" y="1635419"/>
                </a:cubicBezTo>
                <a:cubicBezTo>
                  <a:pt x="8198578" y="1665900"/>
                  <a:pt x="8173868" y="1690610"/>
                  <a:pt x="8143386" y="1690610"/>
                </a:cubicBezTo>
                <a:cubicBezTo>
                  <a:pt x="8112904" y="1690610"/>
                  <a:pt x="8088194" y="1665900"/>
                  <a:pt x="8088194" y="1635419"/>
                </a:cubicBezTo>
                <a:cubicBezTo>
                  <a:pt x="8088194" y="1604938"/>
                  <a:pt x="8112904" y="1580228"/>
                  <a:pt x="8143386" y="1580228"/>
                </a:cubicBezTo>
                <a:close/>
                <a:moveTo>
                  <a:pt x="8009752" y="1580228"/>
                </a:moveTo>
                <a:cubicBezTo>
                  <a:pt x="8040234" y="1580228"/>
                  <a:pt x="8064944" y="1604938"/>
                  <a:pt x="8064944" y="1635419"/>
                </a:cubicBezTo>
                <a:cubicBezTo>
                  <a:pt x="8064944" y="1665900"/>
                  <a:pt x="8040234" y="1690610"/>
                  <a:pt x="8009752" y="1690610"/>
                </a:cubicBezTo>
                <a:cubicBezTo>
                  <a:pt x="7979270" y="1690610"/>
                  <a:pt x="7954560" y="1665900"/>
                  <a:pt x="7954560" y="1635419"/>
                </a:cubicBezTo>
                <a:cubicBezTo>
                  <a:pt x="7954560" y="1604938"/>
                  <a:pt x="7979270" y="1580228"/>
                  <a:pt x="8009752" y="1580228"/>
                </a:cubicBezTo>
                <a:close/>
                <a:moveTo>
                  <a:pt x="7876117" y="1580228"/>
                </a:moveTo>
                <a:cubicBezTo>
                  <a:pt x="7906599" y="1580228"/>
                  <a:pt x="7931309" y="1604938"/>
                  <a:pt x="7931309" y="1635419"/>
                </a:cubicBezTo>
                <a:cubicBezTo>
                  <a:pt x="7931309" y="1665900"/>
                  <a:pt x="7906599" y="1690610"/>
                  <a:pt x="7876117" y="1690610"/>
                </a:cubicBezTo>
                <a:cubicBezTo>
                  <a:pt x="7845635" y="1690610"/>
                  <a:pt x="7820925" y="1665900"/>
                  <a:pt x="7820925" y="1635419"/>
                </a:cubicBezTo>
                <a:cubicBezTo>
                  <a:pt x="7820925" y="1604938"/>
                  <a:pt x="7845635" y="1580228"/>
                  <a:pt x="7876117" y="1580228"/>
                </a:cubicBezTo>
                <a:close/>
                <a:moveTo>
                  <a:pt x="7745824" y="1580228"/>
                </a:moveTo>
                <a:cubicBezTo>
                  <a:pt x="7776306" y="1580228"/>
                  <a:pt x="7801016" y="1604938"/>
                  <a:pt x="7801016" y="1635419"/>
                </a:cubicBezTo>
                <a:cubicBezTo>
                  <a:pt x="7801016" y="1665900"/>
                  <a:pt x="7776306" y="1690610"/>
                  <a:pt x="7745824" y="1690610"/>
                </a:cubicBezTo>
                <a:cubicBezTo>
                  <a:pt x="7715342" y="1690610"/>
                  <a:pt x="7690632" y="1665900"/>
                  <a:pt x="7690632" y="1635419"/>
                </a:cubicBezTo>
                <a:cubicBezTo>
                  <a:pt x="7690632" y="1604938"/>
                  <a:pt x="7715342" y="1580228"/>
                  <a:pt x="7745824" y="1580228"/>
                </a:cubicBezTo>
                <a:close/>
                <a:moveTo>
                  <a:pt x="7608849" y="1580228"/>
                </a:moveTo>
                <a:cubicBezTo>
                  <a:pt x="7639331" y="1580228"/>
                  <a:pt x="7664041" y="1604938"/>
                  <a:pt x="7664041" y="1635419"/>
                </a:cubicBezTo>
                <a:cubicBezTo>
                  <a:pt x="7664041" y="1665900"/>
                  <a:pt x="7639331" y="1690610"/>
                  <a:pt x="7608849" y="1690610"/>
                </a:cubicBezTo>
                <a:cubicBezTo>
                  <a:pt x="7578367" y="1690610"/>
                  <a:pt x="7553657" y="1665900"/>
                  <a:pt x="7553657" y="1635419"/>
                </a:cubicBezTo>
                <a:cubicBezTo>
                  <a:pt x="7553657" y="1604938"/>
                  <a:pt x="7578367" y="1580228"/>
                  <a:pt x="7608849" y="1580228"/>
                </a:cubicBezTo>
                <a:close/>
                <a:moveTo>
                  <a:pt x="7481895" y="1580228"/>
                </a:moveTo>
                <a:cubicBezTo>
                  <a:pt x="7512377" y="1580228"/>
                  <a:pt x="7537087" y="1604938"/>
                  <a:pt x="7537087" y="1635419"/>
                </a:cubicBezTo>
                <a:cubicBezTo>
                  <a:pt x="7537087" y="1665900"/>
                  <a:pt x="7512377" y="1690610"/>
                  <a:pt x="7481895" y="1690610"/>
                </a:cubicBezTo>
                <a:cubicBezTo>
                  <a:pt x="7451413" y="1690610"/>
                  <a:pt x="7426703" y="1665900"/>
                  <a:pt x="7426703" y="1635419"/>
                </a:cubicBezTo>
                <a:cubicBezTo>
                  <a:pt x="7426703" y="1604938"/>
                  <a:pt x="7451413" y="1580228"/>
                  <a:pt x="7481895" y="1580228"/>
                </a:cubicBezTo>
                <a:close/>
                <a:moveTo>
                  <a:pt x="7341579" y="1580228"/>
                </a:moveTo>
                <a:cubicBezTo>
                  <a:pt x="7372061" y="1580228"/>
                  <a:pt x="7396771" y="1604938"/>
                  <a:pt x="7396771" y="1635419"/>
                </a:cubicBezTo>
                <a:cubicBezTo>
                  <a:pt x="7396771" y="1665900"/>
                  <a:pt x="7372061" y="1690610"/>
                  <a:pt x="7341579" y="1690610"/>
                </a:cubicBezTo>
                <a:cubicBezTo>
                  <a:pt x="7311097" y="1690610"/>
                  <a:pt x="7286387" y="1665900"/>
                  <a:pt x="7286387" y="1635419"/>
                </a:cubicBezTo>
                <a:cubicBezTo>
                  <a:pt x="7286387" y="1604938"/>
                  <a:pt x="7311097" y="1580228"/>
                  <a:pt x="7341579" y="1580228"/>
                </a:cubicBezTo>
                <a:close/>
                <a:moveTo>
                  <a:pt x="7211286" y="1580228"/>
                </a:moveTo>
                <a:cubicBezTo>
                  <a:pt x="7241768" y="1580228"/>
                  <a:pt x="7266478" y="1604938"/>
                  <a:pt x="7266478" y="1635419"/>
                </a:cubicBezTo>
                <a:cubicBezTo>
                  <a:pt x="7266478" y="1665900"/>
                  <a:pt x="7241768" y="1690610"/>
                  <a:pt x="7211286" y="1690610"/>
                </a:cubicBezTo>
                <a:cubicBezTo>
                  <a:pt x="7180804" y="1690610"/>
                  <a:pt x="7156094" y="1665900"/>
                  <a:pt x="7156094" y="1635419"/>
                </a:cubicBezTo>
                <a:cubicBezTo>
                  <a:pt x="7156094" y="1604938"/>
                  <a:pt x="7180804" y="1580228"/>
                  <a:pt x="7211286" y="1580228"/>
                </a:cubicBezTo>
                <a:close/>
                <a:moveTo>
                  <a:pt x="7080993" y="1580228"/>
                </a:moveTo>
                <a:cubicBezTo>
                  <a:pt x="7111475" y="1580228"/>
                  <a:pt x="7136185" y="1604938"/>
                  <a:pt x="7136185" y="1635419"/>
                </a:cubicBezTo>
                <a:cubicBezTo>
                  <a:pt x="7136185" y="1665900"/>
                  <a:pt x="7111475" y="1690610"/>
                  <a:pt x="7080993" y="1690610"/>
                </a:cubicBezTo>
                <a:cubicBezTo>
                  <a:pt x="7050511" y="1690610"/>
                  <a:pt x="7025801" y="1665900"/>
                  <a:pt x="7025801" y="1635419"/>
                </a:cubicBezTo>
                <a:cubicBezTo>
                  <a:pt x="7025801" y="1604938"/>
                  <a:pt x="7050511" y="1580228"/>
                  <a:pt x="7080993" y="1580228"/>
                </a:cubicBezTo>
                <a:close/>
                <a:moveTo>
                  <a:pt x="6947357" y="1580228"/>
                </a:moveTo>
                <a:cubicBezTo>
                  <a:pt x="6977839" y="1580228"/>
                  <a:pt x="7002549" y="1604938"/>
                  <a:pt x="7002549" y="1635419"/>
                </a:cubicBezTo>
                <a:cubicBezTo>
                  <a:pt x="7002549" y="1665900"/>
                  <a:pt x="6977839" y="1690610"/>
                  <a:pt x="6947357" y="1690610"/>
                </a:cubicBezTo>
                <a:cubicBezTo>
                  <a:pt x="6916875" y="1690610"/>
                  <a:pt x="6892165" y="1665900"/>
                  <a:pt x="6892165" y="1635419"/>
                </a:cubicBezTo>
                <a:cubicBezTo>
                  <a:pt x="6892165" y="1604938"/>
                  <a:pt x="6916875" y="1580228"/>
                  <a:pt x="6947357" y="1580228"/>
                </a:cubicBezTo>
                <a:close/>
                <a:moveTo>
                  <a:pt x="6817063" y="1580228"/>
                </a:moveTo>
                <a:cubicBezTo>
                  <a:pt x="6847545" y="1580228"/>
                  <a:pt x="6872255" y="1604938"/>
                  <a:pt x="6872255" y="1635419"/>
                </a:cubicBezTo>
                <a:cubicBezTo>
                  <a:pt x="6872255" y="1665900"/>
                  <a:pt x="6847545" y="1690610"/>
                  <a:pt x="6817063" y="1690610"/>
                </a:cubicBezTo>
                <a:cubicBezTo>
                  <a:pt x="6786581" y="1690610"/>
                  <a:pt x="6761871" y="1665900"/>
                  <a:pt x="6761871" y="1635419"/>
                </a:cubicBezTo>
                <a:cubicBezTo>
                  <a:pt x="6761871" y="1604938"/>
                  <a:pt x="6786581" y="1580228"/>
                  <a:pt x="6817063" y="1580228"/>
                </a:cubicBezTo>
                <a:close/>
                <a:moveTo>
                  <a:pt x="6683431" y="1580228"/>
                </a:moveTo>
                <a:cubicBezTo>
                  <a:pt x="6713913" y="1580228"/>
                  <a:pt x="6738623" y="1604938"/>
                  <a:pt x="6738623" y="1635419"/>
                </a:cubicBezTo>
                <a:cubicBezTo>
                  <a:pt x="6738623" y="1665900"/>
                  <a:pt x="6713913" y="1690610"/>
                  <a:pt x="6683431" y="1690610"/>
                </a:cubicBezTo>
                <a:cubicBezTo>
                  <a:pt x="6652949" y="1690610"/>
                  <a:pt x="6628239" y="1665900"/>
                  <a:pt x="6628239" y="1635419"/>
                </a:cubicBezTo>
                <a:cubicBezTo>
                  <a:pt x="6628239" y="1604938"/>
                  <a:pt x="6652949" y="1580228"/>
                  <a:pt x="6683431" y="1580228"/>
                </a:cubicBezTo>
                <a:close/>
                <a:moveTo>
                  <a:pt x="6553137" y="1580228"/>
                </a:moveTo>
                <a:cubicBezTo>
                  <a:pt x="6583619" y="1580228"/>
                  <a:pt x="6608329" y="1604938"/>
                  <a:pt x="6608329" y="1635419"/>
                </a:cubicBezTo>
                <a:cubicBezTo>
                  <a:pt x="6608329" y="1665900"/>
                  <a:pt x="6583619" y="1690610"/>
                  <a:pt x="6553137" y="1690610"/>
                </a:cubicBezTo>
                <a:cubicBezTo>
                  <a:pt x="6522655" y="1690610"/>
                  <a:pt x="6497945" y="1665900"/>
                  <a:pt x="6497945" y="1635419"/>
                </a:cubicBezTo>
                <a:cubicBezTo>
                  <a:pt x="6497945" y="1604938"/>
                  <a:pt x="6522655" y="1580228"/>
                  <a:pt x="6553137" y="1580228"/>
                </a:cubicBezTo>
                <a:close/>
                <a:moveTo>
                  <a:pt x="6419502" y="1580228"/>
                </a:moveTo>
                <a:cubicBezTo>
                  <a:pt x="6449984" y="1580228"/>
                  <a:pt x="6474694" y="1604938"/>
                  <a:pt x="6474694" y="1635419"/>
                </a:cubicBezTo>
                <a:cubicBezTo>
                  <a:pt x="6474694" y="1665900"/>
                  <a:pt x="6449984" y="1690610"/>
                  <a:pt x="6419502" y="1690610"/>
                </a:cubicBezTo>
                <a:cubicBezTo>
                  <a:pt x="6389020" y="1690610"/>
                  <a:pt x="6364310" y="1665900"/>
                  <a:pt x="6364310" y="1635419"/>
                </a:cubicBezTo>
                <a:cubicBezTo>
                  <a:pt x="6364310" y="1604938"/>
                  <a:pt x="6389020" y="1580228"/>
                  <a:pt x="6419502" y="1580228"/>
                </a:cubicBezTo>
                <a:close/>
                <a:moveTo>
                  <a:pt x="6289208" y="1580228"/>
                </a:moveTo>
                <a:cubicBezTo>
                  <a:pt x="6319690" y="1580228"/>
                  <a:pt x="6344400" y="1604938"/>
                  <a:pt x="6344400" y="1635419"/>
                </a:cubicBezTo>
                <a:cubicBezTo>
                  <a:pt x="6344400" y="1665900"/>
                  <a:pt x="6319690" y="1690610"/>
                  <a:pt x="6289208" y="1690610"/>
                </a:cubicBezTo>
                <a:cubicBezTo>
                  <a:pt x="6258726" y="1690610"/>
                  <a:pt x="6234016" y="1665900"/>
                  <a:pt x="6234016" y="1635419"/>
                </a:cubicBezTo>
                <a:cubicBezTo>
                  <a:pt x="6234016" y="1604938"/>
                  <a:pt x="6258726" y="1580228"/>
                  <a:pt x="6289208" y="1580228"/>
                </a:cubicBezTo>
                <a:close/>
                <a:moveTo>
                  <a:pt x="6155572" y="1580228"/>
                </a:moveTo>
                <a:cubicBezTo>
                  <a:pt x="6186054" y="1580228"/>
                  <a:pt x="6210764" y="1604938"/>
                  <a:pt x="6210764" y="1635419"/>
                </a:cubicBezTo>
                <a:cubicBezTo>
                  <a:pt x="6210764" y="1665900"/>
                  <a:pt x="6186054" y="1690610"/>
                  <a:pt x="6155572" y="1690610"/>
                </a:cubicBezTo>
                <a:cubicBezTo>
                  <a:pt x="6125090" y="1690610"/>
                  <a:pt x="6100380" y="1665900"/>
                  <a:pt x="6100380" y="1635419"/>
                </a:cubicBezTo>
                <a:cubicBezTo>
                  <a:pt x="6100380" y="1604938"/>
                  <a:pt x="6125090" y="1580228"/>
                  <a:pt x="6155572" y="1580228"/>
                </a:cubicBezTo>
                <a:close/>
                <a:moveTo>
                  <a:pt x="6021938" y="1580228"/>
                </a:moveTo>
                <a:cubicBezTo>
                  <a:pt x="6052420" y="1580228"/>
                  <a:pt x="6077130" y="1604938"/>
                  <a:pt x="6077130" y="1635419"/>
                </a:cubicBezTo>
                <a:cubicBezTo>
                  <a:pt x="6077130" y="1665900"/>
                  <a:pt x="6052420" y="1690610"/>
                  <a:pt x="6021938" y="1690610"/>
                </a:cubicBezTo>
                <a:cubicBezTo>
                  <a:pt x="5991456" y="1690610"/>
                  <a:pt x="5966746" y="1665900"/>
                  <a:pt x="5966746" y="1635419"/>
                </a:cubicBezTo>
                <a:cubicBezTo>
                  <a:pt x="5966746" y="1604938"/>
                  <a:pt x="5991456" y="1580228"/>
                  <a:pt x="6021938" y="1580228"/>
                </a:cubicBezTo>
                <a:close/>
                <a:moveTo>
                  <a:pt x="5884964" y="1580228"/>
                </a:moveTo>
                <a:cubicBezTo>
                  <a:pt x="5915446" y="1580228"/>
                  <a:pt x="5940156" y="1604938"/>
                  <a:pt x="5940156" y="1635419"/>
                </a:cubicBezTo>
                <a:cubicBezTo>
                  <a:pt x="5940156" y="1665900"/>
                  <a:pt x="5915446" y="1690610"/>
                  <a:pt x="5884964" y="1690610"/>
                </a:cubicBezTo>
                <a:cubicBezTo>
                  <a:pt x="5854482" y="1690610"/>
                  <a:pt x="5829772" y="1665900"/>
                  <a:pt x="5829772" y="1635419"/>
                </a:cubicBezTo>
                <a:cubicBezTo>
                  <a:pt x="5829772" y="1604938"/>
                  <a:pt x="5854482" y="1580228"/>
                  <a:pt x="5884964" y="1580228"/>
                </a:cubicBezTo>
                <a:close/>
                <a:moveTo>
                  <a:pt x="5754670" y="1580228"/>
                </a:moveTo>
                <a:cubicBezTo>
                  <a:pt x="5785152" y="1580228"/>
                  <a:pt x="5809862" y="1604938"/>
                  <a:pt x="5809862" y="1635419"/>
                </a:cubicBezTo>
                <a:cubicBezTo>
                  <a:pt x="5809862" y="1665900"/>
                  <a:pt x="5785152" y="1690610"/>
                  <a:pt x="5754670" y="1690610"/>
                </a:cubicBezTo>
                <a:cubicBezTo>
                  <a:pt x="5724188" y="1690610"/>
                  <a:pt x="5699478" y="1665900"/>
                  <a:pt x="5699478" y="1635419"/>
                </a:cubicBezTo>
                <a:cubicBezTo>
                  <a:pt x="5699478" y="1604938"/>
                  <a:pt x="5724188" y="1580228"/>
                  <a:pt x="5754670" y="1580228"/>
                </a:cubicBezTo>
                <a:close/>
                <a:moveTo>
                  <a:pt x="5621035" y="1580228"/>
                </a:moveTo>
                <a:cubicBezTo>
                  <a:pt x="5651517" y="1580228"/>
                  <a:pt x="5676227" y="1604938"/>
                  <a:pt x="5676227" y="1635419"/>
                </a:cubicBezTo>
                <a:cubicBezTo>
                  <a:pt x="5676227" y="1665900"/>
                  <a:pt x="5651517" y="1690610"/>
                  <a:pt x="5621035" y="1690610"/>
                </a:cubicBezTo>
                <a:cubicBezTo>
                  <a:pt x="5590553" y="1690610"/>
                  <a:pt x="5565843" y="1665900"/>
                  <a:pt x="5565843" y="1635419"/>
                </a:cubicBezTo>
                <a:cubicBezTo>
                  <a:pt x="5565843" y="1604938"/>
                  <a:pt x="5590553" y="1580228"/>
                  <a:pt x="5621035" y="1580228"/>
                </a:cubicBezTo>
                <a:close/>
                <a:moveTo>
                  <a:pt x="5357105" y="1580228"/>
                </a:moveTo>
                <a:cubicBezTo>
                  <a:pt x="5387587" y="1580228"/>
                  <a:pt x="5412297" y="1604938"/>
                  <a:pt x="5412297" y="1635419"/>
                </a:cubicBezTo>
                <a:cubicBezTo>
                  <a:pt x="5412297" y="1665900"/>
                  <a:pt x="5387587" y="1690610"/>
                  <a:pt x="5357105" y="1690610"/>
                </a:cubicBezTo>
                <a:cubicBezTo>
                  <a:pt x="5326623" y="1690610"/>
                  <a:pt x="5301913" y="1665900"/>
                  <a:pt x="5301913" y="1635419"/>
                </a:cubicBezTo>
                <a:cubicBezTo>
                  <a:pt x="5301913" y="1604938"/>
                  <a:pt x="5326623" y="1580228"/>
                  <a:pt x="5357105" y="1580228"/>
                </a:cubicBezTo>
                <a:close/>
                <a:moveTo>
                  <a:pt x="5223473" y="1580228"/>
                </a:moveTo>
                <a:cubicBezTo>
                  <a:pt x="5253955" y="1580228"/>
                  <a:pt x="5278665" y="1604938"/>
                  <a:pt x="5278665" y="1635419"/>
                </a:cubicBezTo>
                <a:cubicBezTo>
                  <a:pt x="5278665" y="1665900"/>
                  <a:pt x="5253955" y="1690610"/>
                  <a:pt x="5223473" y="1690610"/>
                </a:cubicBezTo>
                <a:cubicBezTo>
                  <a:pt x="5192991" y="1690610"/>
                  <a:pt x="5168281" y="1665900"/>
                  <a:pt x="5168281" y="1635419"/>
                </a:cubicBezTo>
                <a:cubicBezTo>
                  <a:pt x="5168281" y="1604938"/>
                  <a:pt x="5192991" y="1580228"/>
                  <a:pt x="5223473" y="1580228"/>
                </a:cubicBezTo>
                <a:close/>
                <a:moveTo>
                  <a:pt x="5093178" y="1580228"/>
                </a:moveTo>
                <a:cubicBezTo>
                  <a:pt x="5123660" y="1580228"/>
                  <a:pt x="5148370" y="1604938"/>
                  <a:pt x="5148370" y="1635419"/>
                </a:cubicBezTo>
                <a:cubicBezTo>
                  <a:pt x="5148370" y="1665900"/>
                  <a:pt x="5123660" y="1690610"/>
                  <a:pt x="5093178" y="1690610"/>
                </a:cubicBezTo>
                <a:cubicBezTo>
                  <a:pt x="5062696" y="1690610"/>
                  <a:pt x="5037986" y="1665900"/>
                  <a:pt x="5037986" y="1635419"/>
                </a:cubicBezTo>
                <a:cubicBezTo>
                  <a:pt x="5037986" y="1604938"/>
                  <a:pt x="5062696" y="1580228"/>
                  <a:pt x="5093178" y="1580228"/>
                </a:cubicBezTo>
                <a:close/>
                <a:moveTo>
                  <a:pt x="4959543" y="1580228"/>
                </a:moveTo>
                <a:cubicBezTo>
                  <a:pt x="4990025" y="1580228"/>
                  <a:pt x="5014735" y="1604938"/>
                  <a:pt x="5014735" y="1635419"/>
                </a:cubicBezTo>
                <a:cubicBezTo>
                  <a:pt x="5014735" y="1665900"/>
                  <a:pt x="4990025" y="1690610"/>
                  <a:pt x="4959543" y="1690610"/>
                </a:cubicBezTo>
                <a:cubicBezTo>
                  <a:pt x="4929061" y="1690610"/>
                  <a:pt x="4904351" y="1665900"/>
                  <a:pt x="4904351" y="1635419"/>
                </a:cubicBezTo>
                <a:cubicBezTo>
                  <a:pt x="4904351" y="1604938"/>
                  <a:pt x="4929061" y="1580228"/>
                  <a:pt x="4959543" y="1580228"/>
                </a:cubicBezTo>
                <a:close/>
                <a:moveTo>
                  <a:pt x="4829251" y="1580228"/>
                </a:moveTo>
                <a:cubicBezTo>
                  <a:pt x="4859733" y="1580228"/>
                  <a:pt x="4884443" y="1604938"/>
                  <a:pt x="4884443" y="1635419"/>
                </a:cubicBezTo>
                <a:cubicBezTo>
                  <a:pt x="4884443" y="1665900"/>
                  <a:pt x="4859733" y="1690610"/>
                  <a:pt x="4829251" y="1690610"/>
                </a:cubicBezTo>
                <a:cubicBezTo>
                  <a:pt x="4798769" y="1690610"/>
                  <a:pt x="4774059" y="1665900"/>
                  <a:pt x="4774059" y="1635419"/>
                </a:cubicBezTo>
                <a:cubicBezTo>
                  <a:pt x="4774059" y="1604938"/>
                  <a:pt x="4798769" y="1580228"/>
                  <a:pt x="4829251" y="1580228"/>
                </a:cubicBezTo>
                <a:close/>
                <a:moveTo>
                  <a:pt x="4695613" y="1580228"/>
                </a:moveTo>
                <a:cubicBezTo>
                  <a:pt x="4726095" y="1580228"/>
                  <a:pt x="4750805" y="1604938"/>
                  <a:pt x="4750805" y="1635419"/>
                </a:cubicBezTo>
                <a:cubicBezTo>
                  <a:pt x="4750805" y="1665900"/>
                  <a:pt x="4726095" y="1690610"/>
                  <a:pt x="4695613" y="1690610"/>
                </a:cubicBezTo>
                <a:cubicBezTo>
                  <a:pt x="4665131" y="1690610"/>
                  <a:pt x="4640421" y="1665900"/>
                  <a:pt x="4640421" y="1635419"/>
                </a:cubicBezTo>
                <a:cubicBezTo>
                  <a:pt x="4640421" y="1604938"/>
                  <a:pt x="4665131" y="1580228"/>
                  <a:pt x="4695613" y="1580228"/>
                </a:cubicBezTo>
                <a:close/>
                <a:moveTo>
                  <a:pt x="4565322" y="1580228"/>
                </a:moveTo>
                <a:cubicBezTo>
                  <a:pt x="4595804" y="1580228"/>
                  <a:pt x="4620514" y="1604938"/>
                  <a:pt x="4620514" y="1635419"/>
                </a:cubicBezTo>
                <a:cubicBezTo>
                  <a:pt x="4620514" y="1665900"/>
                  <a:pt x="4595804" y="1690610"/>
                  <a:pt x="4565322" y="1690610"/>
                </a:cubicBezTo>
                <a:cubicBezTo>
                  <a:pt x="4534840" y="1690610"/>
                  <a:pt x="4510130" y="1665900"/>
                  <a:pt x="4510130" y="1635419"/>
                </a:cubicBezTo>
                <a:cubicBezTo>
                  <a:pt x="4510130" y="1604938"/>
                  <a:pt x="4534840" y="1580228"/>
                  <a:pt x="4565322" y="1580228"/>
                </a:cubicBezTo>
                <a:close/>
                <a:moveTo>
                  <a:pt x="3098681" y="1580228"/>
                </a:moveTo>
                <a:cubicBezTo>
                  <a:pt x="3129163" y="1580228"/>
                  <a:pt x="3153873" y="1604938"/>
                  <a:pt x="3153873" y="1635419"/>
                </a:cubicBezTo>
                <a:cubicBezTo>
                  <a:pt x="3153873" y="1665900"/>
                  <a:pt x="3129163" y="1690610"/>
                  <a:pt x="3098681" y="1690610"/>
                </a:cubicBezTo>
                <a:cubicBezTo>
                  <a:pt x="3068199" y="1690610"/>
                  <a:pt x="3043489" y="1665900"/>
                  <a:pt x="3043489" y="1635419"/>
                </a:cubicBezTo>
                <a:cubicBezTo>
                  <a:pt x="3043489" y="1604938"/>
                  <a:pt x="3068199" y="1580228"/>
                  <a:pt x="3098681" y="1580228"/>
                </a:cubicBezTo>
                <a:close/>
                <a:moveTo>
                  <a:pt x="2971729" y="1580228"/>
                </a:moveTo>
                <a:cubicBezTo>
                  <a:pt x="3002211" y="1580228"/>
                  <a:pt x="3026921" y="1604938"/>
                  <a:pt x="3026921" y="1635419"/>
                </a:cubicBezTo>
                <a:cubicBezTo>
                  <a:pt x="3026921" y="1665900"/>
                  <a:pt x="3002211" y="1690610"/>
                  <a:pt x="2971729" y="1690610"/>
                </a:cubicBezTo>
                <a:cubicBezTo>
                  <a:pt x="2941247" y="1690610"/>
                  <a:pt x="2916537" y="1665900"/>
                  <a:pt x="2916537" y="1635419"/>
                </a:cubicBezTo>
                <a:cubicBezTo>
                  <a:pt x="2916537" y="1604938"/>
                  <a:pt x="2941247" y="1580228"/>
                  <a:pt x="2971729" y="1580228"/>
                </a:cubicBezTo>
                <a:close/>
                <a:moveTo>
                  <a:pt x="2834783" y="1580228"/>
                </a:moveTo>
                <a:cubicBezTo>
                  <a:pt x="2865264" y="1580228"/>
                  <a:pt x="2889974" y="1604938"/>
                  <a:pt x="2889974" y="1635419"/>
                </a:cubicBezTo>
                <a:cubicBezTo>
                  <a:pt x="2889974" y="1665900"/>
                  <a:pt x="2865264" y="1690610"/>
                  <a:pt x="2834783" y="1690610"/>
                </a:cubicBezTo>
                <a:cubicBezTo>
                  <a:pt x="2804300" y="1690610"/>
                  <a:pt x="2779590" y="1665900"/>
                  <a:pt x="2779590" y="1635419"/>
                </a:cubicBezTo>
                <a:cubicBezTo>
                  <a:pt x="2779590" y="1604938"/>
                  <a:pt x="2804300" y="1580228"/>
                  <a:pt x="2834783" y="1580228"/>
                </a:cubicBezTo>
                <a:close/>
                <a:moveTo>
                  <a:pt x="2707828" y="1580228"/>
                </a:moveTo>
                <a:cubicBezTo>
                  <a:pt x="2738310" y="1580228"/>
                  <a:pt x="2763021" y="1604938"/>
                  <a:pt x="2763021" y="1635419"/>
                </a:cubicBezTo>
                <a:cubicBezTo>
                  <a:pt x="2763021" y="1665900"/>
                  <a:pt x="2738310" y="1690610"/>
                  <a:pt x="2707828" y="1690610"/>
                </a:cubicBezTo>
                <a:cubicBezTo>
                  <a:pt x="2677345" y="1690610"/>
                  <a:pt x="2652636" y="1665900"/>
                  <a:pt x="2652636" y="1635419"/>
                </a:cubicBezTo>
                <a:cubicBezTo>
                  <a:pt x="2652636" y="1604938"/>
                  <a:pt x="2677345" y="1580228"/>
                  <a:pt x="2707828" y="1580228"/>
                </a:cubicBezTo>
                <a:close/>
                <a:moveTo>
                  <a:pt x="2570854" y="1580228"/>
                </a:moveTo>
                <a:cubicBezTo>
                  <a:pt x="2601336" y="1580228"/>
                  <a:pt x="2626046" y="1604938"/>
                  <a:pt x="2626046" y="1635419"/>
                </a:cubicBezTo>
                <a:cubicBezTo>
                  <a:pt x="2626046" y="1665900"/>
                  <a:pt x="2601336" y="1690610"/>
                  <a:pt x="2570854" y="1690610"/>
                </a:cubicBezTo>
                <a:cubicBezTo>
                  <a:pt x="2540372" y="1690610"/>
                  <a:pt x="2515662" y="1665900"/>
                  <a:pt x="2515662" y="1635419"/>
                </a:cubicBezTo>
                <a:cubicBezTo>
                  <a:pt x="2515662" y="1604938"/>
                  <a:pt x="2540372" y="1580228"/>
                  <a:pt x="2570854" y="1580228"/>
                </a:cubicBezTo>
                <a:close/>
                <a:moveTo>
                  <a:pt x="2437218" y="1580228"/>
                </a:moveTo>
                <a:cubicBezTo>
                  <a:pt x="2467700" y="1580228"/>
                  <a:pt x="2492409" y="1604938"/>
                  <a:pt x="2492409" y="1635419"/>
                </a:cubicBezTo>
                <a:cubicBezTo>
                  <a:pt x="2492409" y="1665900"/>
                  <a:pt x="2467700" y="1690610"/>
                  <a:pt x="2437218" y="1690610"/>
                </a:cubicBezTo>
                <a:cubicBezTo>
                  <a:pt x="2406736" y="1690610"/>
                  <a:pt x="2382026" y="1665900"/>
                  <a:pt x="2382026" y="1635419"/>
                </a:cubicBezTo>
                <a:cubicBezTo>
                  <a:pt x="2382026" y="1604938"/>
                  <a:pt x="2406736" y="1580228"/>
                  <a:pt x="2437218" y="1580228"/>
                </a:cubicBezTo>
                <a:close/>
                <a:moveTo>
                  <a:pt x="2303586" y="1580228"/>
                </a:moveTo>
                <a:cubicBezTo>
                  <a:pt x="2334067" y="1580228"/>
                  <a:pt x="2358778" y="1604938"/>
                  <a:pt x="2358778" y="1635419"/>
                </a:cubicBezTo>
                <a:cubicBezTo>
                  <a:pt x="2358778" y="1665900"/>
                  <a:pt x="2334067" y="1690610"/>
                  <a:pt x="2303586" y="1690610"/>
                </a:cubicBezTo>
                <a:cubicBezTo>
                  <a:pt x="2273104" y="1690610"/>
                  <a:pt x="2248394" y="1665900"/>
                  <a:pt x="2248394" y="1635419"/>
                </a:cubicBezTo>
                <a:cubicBezTo>
                  <a:pt x="2248394" y="1604938"/>
                  <a:pt x="2273104" y="1580228"/>
                  <a:pt x="2303586" y="1580228"/>
                </a:cubicBezTo>
                <a:close/>
                <a:moveTo>
                  <a:pt x="2173293" y="1580228"/>
                </a:moveTo>
                <a:cubicBezTo>
                  <a:pt x="2203775" y="1580228"/>
                  <a:pt x="2228486" y="1604938"/>
                  <a:pt x="2228486" y="1635419"/>
                </a:cubicBezTo>
                <a:cubicBezTo>
                  <a:pt x="2228486" y="1665900"/>
                  <a:pt x="2203775" y="1690610"/>
                  <a:pt x="2173293" y="1690610"/>
                </a:cubicBezTo>
                <a:cubicBezTo>
                  <a:pt x="2142811" y="1690610"/>
                  <a:pt x="2118101" y="1665900"/>
                  <a:pt x="2118101" y="1635419"/>
                </a:cubicBezTo>
                <a:cubicBezTo>
                  <a:pt x="2118101" y="1604938"/>
                  <a:pt x="2142811" y="1580228"/>
                  <a:pt x="2173293" y="1580228"/>
                </a:cubicBezTo>
                <a:close/>
                <a:moveTo>
                  <a:pt x="2039658" y="1580228"/>
                </a:moveTo>
                <a:cubicBezTo>
                  <a:pt x="2070140" y="1580228"/>
                  <a:pt x="2094851" y="1604938"/>
                  <a:pt x="2094851" y="1635419"/>
                </a:cubicBezTo>
                <a:cubicBezTo>
                  <a:pt x="2094851" y="1665900"/>
                  <a:pt x="2070140" y="1690610"/>
                  <a:pt x="2039658" y="1690610"/>
                </a:cubicBezTo>
                <a:cubicBezTo>
                  <a:pt x="2009176" y="1690610"/>
                  <a:pt x="1984465" y="1665900"/>
                  <a:pt x="1984465" y="1635419"/>
                </a:cubicBezTo>
                <a:cubicBezTo>
                  <a:pt x="1984465" y="1604938"/>
                  <a:pt x="2009176" y="1580228"/>
                  <a:pt x="2039658" y="1580228"/>
                </a:cubicBezTo>
                <a:close/>
                <a:moveTo>
                  <a:pt x="9068807" y="1459958"/>
                </a:moveTo>
                <a:cubicBezTo>
                  <a:pt x="9099289" y="1459958"/>
                  <a:pt x="9123999" y="1484668"/>
                  <a:pt x="9123999" y="1515149"/>
                </a:cubicBezTo>
                <a:cubicBezTo>
                  <a:pt x="9123999" y="1545630"/>
                  <a:pt x="9099289" y="1570340"/>
                  <a:pt x="9068807" y="1570340"/>
                </a:cubicBezTo>
                <a:cubicBezTo>
                  <a:pt x="9038325" y="1570340"/>
                  <a:pt x="9013615" y="1545630"/>
                  <a:pt x="9013615" y="1515149"/>
                </a:cubicBezTo>
                <a:cubicBezTo>
                  <a:pt x="9013615" y="1484668"/>
                  <a:pt x="9038325" y="1459958"/>
                  <a:pt x="9068807" y="1459958"/>
                </a:cubicBezTo>
                <a:close/>
                <a:moveTo>
                  <a:pt x="8671244" y="1459958"/>
                </a:moveTo>
                <a:cubicBezTo>
                  <a:pt x="8701726" y="1459958"/>
                  <a:pt x="8726436" y="1484668"/>
                  <a:pt x="8726436" y="1515149"/>
                </a:cubicBezTo>
                <a:cubicBezTo>
                  <a:pt x="8726436" y="1545630"/>
                  <a:pt x="8701726" y="1570340"/>
                  <a:pt x="8671244" y="1570340"/>
                </a:cubicBezTo>
                <a:cubicBezTo>
                  <a:pt x="8640762" y="1570340"/>
                  <a:pt x="8616052" y="1545630"/>
                  <a:pt x="8616052" y="1515149"/>
                </a:cubicBezTo>
                <a:cubicBezTo>
                  <a:pt x="8616052" y="1484668"/>
                  <a:pt x="8640762" y="1459958"/>
                  <a:pt x="8671244" y="1459958"/>
                </a:cubicBezTo>
                <a:close/>
                <a:moveTo>
                  <a:pt x="8537612" y="1459958"/>
                </a:moveTo>
                <a:cubicBezTo>
                  <a:pt x="8568094" y="1459958"/>
                  <a:pt x="8592804" y="1484668"/>
                  <a:pt x="8592804" y="1515149"/>
                </a:cubicBezTo>
                <a:cubicBezTo>
                  <a:pt x="8592804" y="1545630"/>
                  <a:pt x="8568094" y="1570340"/>
                  <a:pt x="8537612" y="1570340"/>
                </a:cubicBezTo>
                <a:cubicBezTo>
                  <a:pt x="8507130" y="1570340"/>
                  <a:pt x="8482420" y="1545630"/>
                  <a:pt x="8482420" y="1515149"/>
                </a:cubicBezTo>
                <a:cubicBezTo>
                  <a:pt x="8482420" y="1484668"/>
                  <a:pt x="8507130" y="1459958"/>
                  <a:pt x="8537612" y="1459958"/>
                </a:cubicBezTo>
                <a:close/>
                <a:moveTo>
                  <a:pt x="8407316" y="1459958"/>
                </a:moveTo>
                <a:cubicBezTo>
                  <a:pt x="8437798" y="1459958"/>
                  <a:pt x="8462508" y="1484668"/>
                  <a:pt x="8462508" y="1515149"/>
                </a:cubicBezTo>
                <a:cubicBezTo>
                  <a:pt x="8462508" y="1545630"/>
                  <a:pt x="8437798" y="1570340"/>
                  <a:pt x="8407316" y="1570340"/>
                </a:cubicBezTo>
                <a:cubicBezTo>
                  <a:pt x="8376834" y="1570340"/>
                  <a:pt x="8352124" y="1545630"/>
                  <a:pt x="8352124" y="1515149"/>
                </a:cubicBezTo>
                <a:cubicBezTo>
                  <a:pt x="8352124" y="1484668"/>
                  <a:pt x="8376834" y="1459958"/>
                  <a:pt x="8407316" y="1459958"/>
                </a:cubicBezTo>
                <a:close/>
                <a:moveTo>
                  <a:pt x="8273682" y="1459958"/>
                </a:moveTo>
                <a:cubicBezTo>
                  <a:pt x="8304164" y="1459958"/>
                  <a:pt x="8328874" y="1484668"/>
                  <a:pt x="8328874" y="1515149"/>
                </a:cubicBezTo>
                <a:cubicBezTo>
                  <a:pt x="8328874" y="1545630"/>
                  <a:pt x="8304164" y="1570340"/>
                  <a:pt x="8273682" y="1570340"/>
                </a:cubicBezTo>
                <a:cubicBezTo>
                  <a:pt x="8243200" y="1570340"/>
                  <a:pt x="8218490" y="1545630"/>
                  <a:pt x="8218490" y="1515149"/>
                </a:cubicBezTo>
                <a:cubicBezTo>
                  <a:pt x="8218490" y="1484668"/>
                  <a:pt x="8243200" y="1459958"/>
                  <a:pt x="8273682" y="1459958"/>
                </a:cubicBezTo>
                <a:close/>
                <a:moveTo>
                  <a:pt x="8143388" y="1459958"/>
                </a:moveTo>
                <a:cubicBezTo>
                  <a:pt x="8173870" y="1459958"/>
                  <a:pt x="8198580" y="1484668"/>
                  <a:pt x="8198580" y="1515149"/>
                </a:cubicBezTo>
                <a:cubicBezTo>
                  <a:pt x="8198580" y="1545630"/>
                  <a:pt x="8173870" y="1570340"/>
                  <a:pt x="8143388" y="1570340"/>
                </a:cubicBezTo>
                <a:cubicBezTo>
                  <a:pt x="8112906" y="1570340"/>
                  <a:pt x="8088196" y="1545630"/>
                  <a:pt x="8088196" y="1515149"/>
                </a:cubicBezTo>
                <a:cubicBezTo>
                  <a:pt x="8088196" y="1484668"/>
                  <a:pt x="8112906" y="1459958"/>
                  <a:pt x="8143388" y="1459958"/>
                </a:cubicBezTo>
                <a:close/>
                <a:moveTo>
                  <a:pt x="8009753" y="1459958"/>
                </a:moveTo>
                <a:cubicBezTo>
                  <a:pt x="8040235" y="1459958"/>
                  <a:pt x="8064945" y="1484668"/>
                  <a:pt x="8064945" y="1515149"/>
                </a:cubicBezTo>
                <a:cubicBezTo>
                  <a:pt x="8064945" y="1545630"/>
                  <a:pt x="8040235" y="1570340"/>
                  <a:pt x="8009753" y="1570340"/>
                </a:cubicBezTo>
                <a:cubicBezTo>
                  <a:pt x="7979271" y="1570340"/>
                  <a:pt x="7954561" y="1545630"/>
                  <a:pt x="7954561" y="1515149"/>
                </a:cubicBezTo>
                <a:cubicBezTo>
                  <a:pt x="7954561" y="1484668"/>
                  <a:pt x="7979271" y="1459958"/>
                  <a:pt x="8009753" y="1459958"/>
                </a:cubicBezTo>
                <a:close/>
                <a:moveTo>
                  <a:pt x="7876118" y="1459958"/>
                </a:moveTo>
                <a:cubicBezTo>
                  <a:pt x="7906600" y="1459958"/>
                  <a:pt x="7931310" y="1484668"/>
                  <a:pt x="7931310" y="1515149"/>
                </a:cubicBezTo>
                <a:cubicBezTo>
                  <a:pt x="7931310" y="1545630"/>
                  <a:pt x="7906600" y="1570340"/>
                  <a:pt x="7876118" y="1570340"/>
                </a:cubicBezTo>
                <a:cubicBezTo>
                  <a:pt x="7845636" y="1570340"/>
                  <a:pt x="7820926" y="1545630"/>
                  <a:pt x="7820926" y="1515149"/>
                </a:cubicBezTo>
                <a:cubicBezTo>
                  <a:pt x="7820926" y="1484668"/>
                  <a:pt x="7845636" y="1459958"/>
                  <a:pt x="7876118" y="1459958"/>
                </a:cubicBezTo>
                <a:close/>
                <a:moveTo>
                  <a:pt x="7745823" y="1459958"/>
                </a:moveTo>
                <a:cubicBezTo>
                  <a:pt x="7776305" y="1459958"/>
                  <a:pt x="7801015" y="1484668"/>
                  <a:pt x="7801015" y="1515149"/>
                </a:cubicBezTo>
                <a:cubicBezTo>
                  <a:pt x="7801015" y="1545630"/>
                  <a:pt x="7776305" y="1570340"/>
                  <a:pt x="7745823" y="1570340"/>
                </a:cubicBezTo>
                <a:cubicBezTo>
                  <a:pt x="7715341" y="1570340"/>
                  <a:pt x="7690631" y="1545630"/>
                  <a:pt x="7690631" y="1515149"/>
                </a:cubicBezTo>
                <a:cubicBezTo>
                  <a:pt x="7690631" y="1484668"/>
                  <a:pt x="7715341" y="1459958"/>
                  <a:pt x="7745823" y="1459958"/>
                </a:cubicBezTo>
                <a:close/>
                <a:moveTo>
                  <a:pt x="7608849" y="1459958"/>
                </a:moveTo>
                <a:cubicBezTo>
                  <a:pt x="7639331" y="1459958"/>
                  <a:pt x="7664041" y="1484668"/>
                  <a:pt x="7664041" y="1515149"/>
                </a:cubicBezTo>
                <a:cubicBezTo>
                  <a:pt x="7664041" y="1545630"/>
                  <a:pt x="7639331" y="1570340"/>
                  <a:pt x="7608849" y="1570340"/>
                </a:cubicBezTo>
                <a:cubicBezTo>
                  <a:pt x="7578367" y="1570340"/>
                  <a:pt x="7553657" y="1545630"/>
                  <a:pt x="7553657" y="1515149"/>
                </a:cubicBezTo>
                <a:cubicBezTo>
                  <a:pt x="7553657" y="1484668"/>
                  <a:pt x="7578367" y="1459958"/>
                  <a:pt x="7608849" y="1459958"/>
                </a:cubicBezTo>
                <a:close/>
                <a:moveTo>
                  <a:pt x="7481897" y="1459958"/>
                </a:moveTo>
                <a:cubicBezTo>
                  <a:pt x="7512379" y="1459958"/>
                  <a:pt x="7537089" y="1484668"/>
                  <a:pt x="7537089" y="1515149"/>
                </a:cubicBezTo>
                <a:cubicBezTo>
                  <a:pt x="7537089" y="1545630"/>
                  <a:pt x="7512379" y="1570340"/>
                  <a:pt x="7481897" y="1570340"/>
                </a:cubicBezTo>
                <a:cubicBezTo>
                  <a:pt x="7451415" y="1570340"/>
                  <a:pt x="7426705" y="1545630"/>
                  <a:pt x="7426705" y="1515149"/>
                </a:cubicBezTo>
                <a:cubicBezTo>
                  <a:pt x="7426705" y="1484668"/>
                  <a:pt x="7451415" y="1459958"/>
                  <a:pt x="7481897" y="1459958"/>
                </a:cubicBezTo>
                <a:close/>
                <a:moveTo>
                  <a:pt x="7341579" y="1459958"/>
                </a:moveTo>
                <a:cubicBezTo>
                  <a:pt x="7372061" y="1459958"/>
                  <a:pt x="7396771" y="1484668"/>
                  <a:pt x="7396771" y="1515149"/>
                </a:cubicBezTo>
                <a:cubicBezTo>
                  <a:pt x="7396771" y="1545630"/>
                  <a:pt x="7372061" y="1570340"/>
                  <a:pt x="7341579" y="1570340"/>
                </a:cubicBezTo>
                <a:cubicBezTo>
                  <a:pt x="7311097" y="1570340"/>
                  <a:pt x="7286387" y="1545630"/>
                  <a:pt x="7286387" y="1515149"/>
                </a:cubicBezTo>
                <a:cubicBezTo>
                  <a:pt x="7286387" y="1484668"/>
                  <a:pt x="7311097" y="1459958"/>
                  <a:pt x="7341579" y="1459958"/>
                </a:cubicBezTo>
                <a:close/>
                <a:moveTo>
                  <a:pt x="7211286" y="1459958"/>
                </a:moveTo>
                <a:cubicBezTo>
                  <a:pt x="7241768" y="1459958"/>
                  <a:pt x="7266478" y="1484668"/>
                  <a:pt x="7266478" y="1515149"/>
                </a:cubicBezTo>
                <a:cubicBezTo>
                  <a:pt x="7266478" y="1545630"/>
                  <a:pt x="7241768" y="1570340"/>
                  <a:pt x="7211286" y="1570340"/>
                </a:cubicBezTo>
                <a:cubicBezTo>
                  <a:pt x="7180804" y="1570340"/>
                  <a:pt x="7156094" y="1545630"/>
                  <a:pt x="7156094" y="1515149"/>
                </a:cubicBezTo>
                <a:cubicBezTo>
                  <a:pt x="7156094" y="1484668"/>
                  <a:pt x="7180804" y="1459958"/>
                  <a:pt x="7211286" y="1459958"/>
                </a:cubicBezTo>
                <a:close/>
                <a:moveTo>
                  <a:pt x="7080993" y="1459958"/>
                </a:moveTo>
                <a:cubicBezTo>
                  <a:pt x="7111475" y="1459958"/>
                  <a:pt x="7136185" y="1484668"/>
                  <a:pt x="7136185" y="1515149"/>
                </a:cubicBezTo>
                <a:cubicBezTo>
                  <a:pt x="7136185" y="1545630"/>
                  <a:pt x="7111475" y="1570340"/>
                  <a:pt x="7080993" y="1570340"/>
                </a:cubicBezTo>
                <a:cubicBezTo>
                  <a:pt x="7050511" y="1570340"/>
                  <a:pt x="7025801" y="1545630"/>
                  <a:pt x="7025801" y="1515149"/>
                </a:cubicBezTo>
                <a:cubicBezTo>
                  <a:pt x="7025801" y="1484668"/>
                  <a:pt x="7050511" y="1459958"/>
                  <a:pt x="7080993" y="1459958"/>
                </a:cubicBezTo>
                <a:close/>
                <a:moveTo>
                  <a:pt x="6947357" y="1459958"/>
                </a:moveTo>
                <a:cubicBezTo>
                  <a:pt x="6977839" y="1459958"/>
                  <a:pt x="7002549" y="1484668"/>
                  <a:pt x="7002549" y="1515149"/>
                </a:cubicBezTo>
                <a:cubicBezTo>
                  <a:pt x="7002549" y="1545630"/>
                  <a:pt x="6977839" y="1570340"/>
                  <a:pt x="6947357" y="1570340"/>
                </a:cubicBezTo>
                <a:cubicBezTo>
                  <a:pt x="6916875" y="1570340"/>
                  <a:pt x="6892165" y="1545630"/>
                  <a:pt x="6892165" y="1515149"/>
                </a:cubicBezTo>
                <a:cubicBezTo>
                  <a:pt x="6892165" y="1484668"/>
                  <a:pt x="6916875" y="1459958"/>
                  <a:pt x="6947357" y="1459958"/>
                </a:cubicBezTo>
                <a:close/>
                <a:moveTo>
                  <a:pt x="6817064" y="1459958"/>
                </a:moveTo>
                <a:cubicBezTo>
                  <a:pt x="6847546" y="1459958"/>
                  <a:pt x="6872256" y="1484668"/>
                  <a:pt x="6872256" y="1515149"/>
                </a:cubicBezTo>
                <a:cubicBezTo>
                  <a:pt x="6872256" y="1545630"/>
                  <a:pt x="6847546" y="1570340"/>
                  <a:pt x="6817064" y="1570340"/>
                </a:cubicBezTo>
                <a:cubicBezTo>
                  <a:pt x="6786582" y="1570340"/>
                  <a:pt x="6761872" y="1545630"/>
                  <a:pt x="6761872" y="1515149"/>
                </a:cubicBezTo>
                <a:cubicBezTo>
                  <a:pt x="6761872" y="1484668"/>
                  <a:pt x="6786582" y="1459958"/>
                  <a:pt x="6817064" y="1459958"/>
                </a:cubicBezTo>
                <a:close/>
                <a:moveTo>
                  <a:pt x="6683431" y="1459958"/>
                </a:moveTo>
                <a:cubicBezTo>
                  <a:pt x="6713913" y="1459958"/>
                  <a:pt x="6738623" y="1484668"/>
                  <a:pt x="6738623" y="1515149"/>
                </a:cubicBezTo>
                <a:cubicBezTo>
                  <a:pt x="6738623" y="1545630"/>
                  <a:pt x="6713913" y="1570340"/>
                  <a:pt x="6683431" y="1570340"/>
                </a:cubicBezTo>
                <a:cubicBezTo>
                  <a:pt x="6652949" y="1570340"/>
                  <a:pt x="6628239" y="1545630"/>
                  <a:pt x="6628239" y="1515149"/>
                </a:cubicBezTo>
                <a:cubicBezTo>
                  <a:pt x="6628239" y="1484668"/>
                  <a:pt x="6652949" y="1459958"/>
                  <a:pt x="6683431" y="1459958"/>
                </a:cubicBezTo>
                <a:close/>
                <a:moveTo>
                  <a:pt x="6553137" y="1459958"/>
                </a:moveTo>
                <a:cubicBezTo>
                  <a:pt x="6583619" y="1459958"/>
                  <a:pt x="6608329" y="1484668"/>
                  <a:pt x="6608329" y="1515149"/>
                </a:cubicBezTo>
                <a:cubicBezTo>
                  <a:pt x="6608329" y="1545630"/>
                  <a:pt x="6583619" y="1570340"/>
                  <a:pt x="6553137" y="1570340"/>
                </a:cubicBezTo>
                <a:cubicBezTo>
                  <a:pt x="6522655" y="1570340"/>
                  <a:pt x="6497945" y="1545630"/>
                  <a:pt x="6497945" y="1515149"/>
                </a:cubicBezTo>
                <a:cubicBezTo>
                  <a:pt x="6497945" y="1484668"/>
                  <a:pt x="6522655" y="1459958"/>
                  <a:pt x="6553137" y="1459958"/>
                </a:cubicBezTo>
                <a:close/>
                <a:moveTo>
                  <a:pt x="6419502" y="1459958"/>
                </a:moveTo>
                <a:cubicBezTo>
                  <a:pt x="6449984" y="1459958"/>
                  <a:pt x="6474694" y="1484668"/>
                  <a:pt x="6474694" y="1515149"/>
                </a:cubicBezTo>
                <a:cubicBezTo>
                  <a:pt x="6474694" y="1545630"/>
                  <a:pt x="6449984" y="1570340"/>
                  <a:pt x="6419502" y="1570340"/>
                </a:cubicBezTo>
                <a:cubicBezTo>
                  <a:pt x="6389020" y="1570340"/>
                  <a:pt x="6364310" y="1545630"/>
                  <a:pt x="6364310" y="1515149"/>
                </a:cubicBezTo>
                <a:cubicBezTo>
                  <a:pt x="6364310" y="1484668"/>
                  <a:pt x="6389020" y="1459958"/>
                  <a:pt x="6419502" y="1459958"/>
                </a:cubicBezTo>
                <a:close/>
                <a:moveTo>
                  <a:pt x="6289207" y="1459958"/>
                </a:moveTo>
                <a:cubicBezTo>
                  <a:pt x="6319689" y="1459958"/>
                  <a:pt x="6344399" y="1484668"/>
                  <a:pt x="6344399" y="1515149"/>
                </a:cubicBezTo>
                <a:cubicBezTo>
                  <a:pt x="6344399" y="1545630"/>
                  <a:pt x="6319689" y="1570340"/>
                  <a:pt x="6289207" y="1570340"/>
                </a:cubicBezTo>
                <a:cubicBezTo>
                  <a:pt x="6258725" y="1570340"/>
                  <a:pt x="6234015" y="1545630"/>
                  <a:pt x="6234015" y="1515149"/>
                </a:cubicBezTo>
                <a:cubicBezTo>
                  <a:pt x="6234015" y="1484668"/>
                  <a:pt x="6258725" y="1459958"/>
                  <a:pt x="6289207" y="1459958"/>
                </a:cubicBezTo>
                <a:close/>
                <a:moveTo>
                  <a:pt x="6155573" y="1459958"/>
                </a:moveTo>
                <a:cubicBezTo>
                  <a:pt x="6186055" y="1459958"/>
                  <a:pt x="6210765" y="1484668"/>
                  <a:pt x="6210765" y="1515149"/>
                </a:cubicBezTo>
                <a:cubicBezTo>
                  <a:pt x="6210765" y="1545630"/>
                  <a:pt x="6186055" y="1570340"/>
                  <a:pt x="6155573" y="1570340"/>
                </a:cubicBezTo>
                <a:cubicBezTo>
                  <a:pt x="6125091" y="1570340"/>
                  <a:pt x="6100381" y="1545630"/>
                  <a:pt x="6100381" y="1515149"/>
                </a:cubicBezTo>
                <a:cubicBezTo>
                  <a:pt x="6100381" y="1484668"/>
                  <a:pt x="6125091" y="1459958"/>
                  <a:pt x="6155573" y="1459958"/>
                </a:cubicBezTo>
                <a:close/>
                <a:moveTo>
                  <a:pt x="6021939" y="1459958"/>
                </a:moveTo>
                <a:cubicBezTo>
                  <a:pt x="6052421" y="1459958"/>
                  <a:pt x="6077131" y="1484668"/>
                  <a:pt x="6077131" y="1515149"/>
                </a:cubicBezTo>
                <a:cubicBezTo>
                  <a:pt x="6077131" y="1545630"/>
                  <a:pt x="6052421" y="1570340"/>
                  <a:pt x="6021939" y="1570340"/>
                </a:cubicBezTo>
                <a:cubicBezTo>
                  <a:pt x="5991457" y="1570340"/>
                  <a:pt x="5966747" y="1545630"/>
                  <a:pt x="5966747" y="1515149"/>
                </a:cubicBezTo>
                <a:cubicBezTo>
                  <a:pt x="5966747" y="1484668"/>
                  <a:pt x="5991457" y="1459958"/>
                  <a:pt x="6021939" y="1459958"/>
                </a:cubicBezTo>
                <a:close/>
                <a:moveTo>
                  <a:pt x="5884964" y="1459958"/>
                </a:moveTo>
                <a:cubicBezTo>
                  <a:pt x="5915446" y="1459958"/>
                  <a:pt x="5940156" y="1484668"/>
                  <a:pt x="5940156" y="1515149"/>
                </a:cubicBezTo>
                <a:cubicBezTo>
                  <a:pt x="5940156" y="1545630"/>
                  <a:pt x="5915446" y="1570340"/>
                  <a:pt x="5884964" y="1570340"/>
                </a:cubicBezTo>
                <a:cubicBezTo>
                  <a:pt x="5854482" y="1570340"/>
                  <a:pt x="5829772" y="1545630"/>
                  <a:pt x="5829772" y="1515149"/>
                </a:cubicBezTo>
                <a:cubicBezTo>
                  <a:pt x="5829772" y="1484668"/>
                  <a:pt x="5854482" y="1459958"/>
                  <a:pt x="5884964" y="1459958"/>
                </a:cubicBezTo>
                <a:close/>
                <a:moveTo>
                  <a:pt x="5754668" y="1459958"/>
                </a:moveTo>
                <a:cubicBezTo>
                  <a:pt x="5785150" y="1459958"/>
                  <a:pt x="5809860" y="1484668"/>
                  <a:pt x="5809860" y="1515149"/>
                </a:cubicBezTo>
                <a:cubicBezTo>
                  <a:pt x="5809860" y="1545630"/>
                  <a:pt x="5785150" y="1570340"/>
                  <a:pt x="5754668" y="1570340"/>
                </a:cubicBezTo>
                <a:cubicBezTo>
                  <a:pt x="5724186" y="1570340"/>
                  <a:pt x="5699476" y="1545630"/>
                  <a:pt x="5699476" y="1515149"/>
                </a:cubicBezTo>
                <a:cubicBezTo>
                  <a:pt x="5699476" y="1484668"/>
                  <a:pt x="5724186" y="1459958"/>
                  <a:pt x="5754668" y="1459958"/>
                </a:cubicBezTo>
                <a:close/>
                <a:moveTo>
                  <a:pt x="5621034" y="1459958"/>
                </a:moveTo>
                <a:cubicBezTo>
                  <a:pt x="5651516" y="1459958"/>
                  <a:pt x="5676226" y="1484668"/>
                  <a:pt x="5676226" y="1515149"/>
                </a:cubicBezTo>
                <a:cubicBezTo>
                  <a:pt x="5676226" y="1545630"/>
                  <a:pt x="5651516" y="1570340"/>
                  <a:pt x="5621034" y="1570340"/>
                </a:cubicBezTo>
                <a:cubicBezTo>
                  <a:pt x="5590552" y="1570340"/>
                  <a:pt x="5565842" y="1545630"/>
                  <a:pt x="5565842" y="1515149"/>
                </a:cubicBezTo>
                <a:cubicBezTo>
                  <a:pt x="5565842" y="1484668"/>
                  <a:pt x="5590552" y="1459958"/>
                  <a:pt x="5621034" y="1459958"/>
                </a:cubicBezTo>
                <a:close/>
                <a:moveTo>
                  <a:pt x="5487399" y="1459958"/>
                </a:moveTo>
                <a:cubicBezTo>
                  <a:pt x="5517881" y="1459958"/>
                  <a:pt x="5542591" y="1484668"/>
                  <a:pt x="5542591" y="1515149"/>
                </a:cubicBezTo>
                <a:cubicBezTo>
                  <a:pt x="5542591" y="1545630"/>
                  <a:pt x="5517881" y="1570340"/>
                  <a:pt x="5487399" y="1570340"/>
                </a:cubicBezTo>
                <a:cubicBezTo>
                  <a:pt x="5456917" y="1570340"/>
                  <a:pt x="5432207" y="1545630"/>
                  <a:pt x="5432207" y="1515149"/>
                </a:cubicBezTo>
                <a:cubicBezTo>
                  <a:pt x="5432207" y="1484668"/>
                  <a:pt x="5456917" y="1459958"/>
                  <a:pt x="5487399" y="1459958"/>
                </a:cubicBezTo>
                <a:close/>
                <a:moveTo>
                  <a:pt x="5357106" y="1459958"/>
                </a:moveTo>
                <a:cubicBezTo>
                  <a:pt x="5387588" y="1459958"/>
                  <a:pt x="5412298" y="1484668"/>
                  <a:pt x="5412298" y="1515149"/>
                </a:cubicBezTo>
                <a:cubicBezTo>
                  <a:pt x="5412298" y="1545630"/>
                  <a:pt x="5387588" y="1570340"/>
                  <a:pt x="5357106" y="1570340"/>
                </a:cubicBezTo>
                <a:cubicBezTo>
                  <a:pt x="5326624" y="1570340"/>
                  <a:pt x="5301914" y="1545630"/>
                  <a:pt x="5301914" y="1515149"/>
                </a:cubicBezTo>
                <a:cubicBezTo>
                  <a:pt x="5301914" y="1484668"/>
                  <a:pt x="5326624" y="1459958"/>
                  <a:pt x="5357106" y="1459958"/>
                </a:cubicBezTo>
                <a:close/>
                <a:moveTo>
                  <a:pt x="5223473" y="1459958"/>
                </a:moveTo>
                <a:cubicBezTo>
                  <a:pt x="5253955" y="1459958"/>
                  <a:pt x="5278665" y="1484668"/>
                  <a:pt x="5278665" y="1515149"/>
                </a:cubicBezTo>
                <a:cubicBezTo>
                  <a:pt x="5278665" y="1545630"/>
                  <a:pt x="5253955" y="1570340"/>
                  <a:pt x="5223473" y="1570340"/>
                </a:cubicBezTo>
                <a:cubicBezTo>
                  <a:pt x="5192991" y="1570340"/>
                  <a:pt x="5168281" y="1545630"/>
                  <a:pt x="5168281" y="1515149"/>
                </a:cubicBezTo>
                <a:cubicBezTo>
                  <a:pt x="5168281" y="1484668"/>
                  <a:pt x="5192991" y="1459958"/>
                  <a:pt x="5223473" y="1459958"/>
                </a:cubicBezTo>
                <a:close/>
                <a:moveTo>
                  <a:pt x="5093178" y="1459958"/>
                </a:moveTo>
                <a:cubicBezTo>
                  <a:pt x="5123660" y="1459958"/>
                  <a:pt x="5148370" y="1484668"/>
                  <a:pt x="5148370" y="1515149"/>
                </a:cubicBezTo>
                <a:cubicBezTo>
                  <a:pt x="5148370" y="1545630"/>
                  <a:pt x="5123660" y="1570340"/>
                  <a:pt x="5093178" y="1570340"/>
                </a:cubicBezTo>
                <a:cubicBezTo>
                  <a:pt x="5062696" y="1570340"/>
                  <a:pt x="5037986" y="1545630"/>
                  <a:pt x="5037986" y="1515149"/>
                </a:cubicBezTo>
                <a:cubicBezTo>
                  <a:pt x="5037986" y="1484668"/>
                  <a:pt x="5062696" y="1459958"/>
                  <a:pt x="5093178" y="1459958"/>
                </a:cubicBezTo>
                <a:close/>
                <a:moveTo>
                  <a:pt x="4959542" y="1459958"/>
                </a:moveTo>
                <a:cubicBezTo>
                  <a:pt x="4990024" y="1459958"/>
                  <a:pt x="5014734" y="1484668"/>
                  <a:pt x="5014734" y="1515149"/>
                </a:cubicBezTo>
                <a:cubicBezTo>
                  <a:pt x="5014734" y="1545630"/>
                  <a:pt x="4990024" y="1570340"/>
                  <a:pt x="4959542" y="1570340"/>
                </a:cubicBezTo>
                <a:cubicBezTo>
                  <a:pt x="4929060" y="1570340"/>
                  <a:pt x="4904350" y="1545630"/>
                  <a:pt x="4904350" y="1515149"/>
                </a:cubicBezTo>
                <a:cubicBezTo>
                  <a:pt x="4904350" y="1484668"/>
                  <a:pt x="4929060" y="1459958"/>
                  <a:pt x="4959542" y="1459958"/>
                </a:cubicBezTo>
                <a:close/>
                <a:moveTo>
                  <a:pt x="4829250" y="1459958"/>
                </a:moveTo>
                <a:cubicBezTo>
                  <a:pt x="4859732" y="1459958"/>
                  <a:pt x="4884442" y="1484668"/>
                  <a:pt x="4884442" y="1515149"/>
                </a:cubicBezTo>
                <a:cubicBezTo>
                  <a:pt x="4884442" y="1545630"/>
                  <a:pt x="4859732" y="1570340"/>
                  <a:pt x="4829250" y="1570340"/>
                </a:cubicBezTo>
                <a:cubicBezTo>
                  <a:pt x="4798768" y="1570340"/>
                  <a:pt x="4774058" y="1545630"/>
                  <a:pt x="4774058" y="1515149"/>
                </a:cubicBezTo>
                <a:cubicBezTo>
                  <a:pt x="4774058" y="1484668"/>
                  <a:pt x="4798768" y="1459958"/>
                  <a:pt x="4829250" y="1459958"/>
                </a:cubicBezTo>
                <a:close/>
                <a:moveTo>
                  <a:pt x="4695614" y="1459958"/>
                </a:moveTo>
                <a:cubicBezTo>
                  <a:pt x="4726096" y="1459958"/>
                  <a:pt x="4750806" y="1484668"/>
                  <a:pt x="4750806" y="1515149"/>
                </a:cubicBezTo>
                <a:cubicBezTo>
                  <a:pt x="4750806" y="1545630"/>
                  <a:pt x="4726096" y="1570340"/>
                  <a:pt x="4695614" y="1570340"/>
                </a:cubicBezTo>
                <a:cubicBezTo>
                  <a:pt x="4665132" y="1570340"/>
                  <a:pt x="4640422" y="1545630"/>
                  <a:pt x="4640422" y="1515149"/>
                </a:cubicBezTo>
                <a:cubicBezTo>
                  <a:pt x="4640422" y="1484668"/>
                  <a:pt x="4665132" y="1459958"/>
                  <a:pt x="4695614" y="1459958"/>
                </a:cubicBezTo>
                <a:close/>
                <a:moveTo>
                  <a:pt x="4565322" y="1459958"/>
                </a:moveTo>
                <a:cubicBezTo>
                  <a:pt x="4595804" y="1459958"/>
                  <a:pt x="4620514" y="1484668"/>
                  <a:pt x="4620514" y="1515149"/>
                </a:cubicBezTo>
                <a:cubicBezTo>
                  <a:pt x="4620514" y="1545630"/>
                  <a:pt x="4595804" y="1570340"/>
                  <a:pt x="4565322" y="1570340"/>
                </a:cubicBezTo>
                <a:cubicBezTo>
                  <a:pt x="4534840" y="1570340"/>
                  <a:pt x="4510130" y="1545630"/>
                  <a:pt x="4510130" y="1515149"/>
                </a:cubicBezTo>
                <a:cubicBezTo>
                  <a:pt x="4510130" y="1484668"/>
                  <a:pt x="4534840" y="1459958"/>
                  <a:pt x="4565322" y="1459958"/>
                </a:cubicBezTo>
                <a:close/>
                <a:moveTo>
                  <a:pt x="4431687" y="1459958"/>
                </a:moveTo>
                <a:cubicBezTo>
                  <a:pt x="4462169" y="1459958"/>
                  <a:pt x="4486879" y="1484668"/>
                  <a:pt x="4486879" y="1515149"/>
                </a:cubicBezTo>
                <a:cubicBezTo>
                  <a:pt x="4486879" y="1545630"/>
                  <a:pt x="4462169" y="1570340"/>
                  <a:pt x="4431687" y="1570340"/>
                </a:cubicBezTo>
                <a:cubicBezTo>
                  <a:pt x="4401205" y="1570340"/>
                  <a:pt x="4376495" y="1545630"/>
                  <a:pt x="4376495" y="1515149"/>
                </a:cubicBezTo>
                <a:cubicBezTo>
                  <a:pt x="4376495" y="1484668"/>
                  <a:pt x="4401205" y="1459958"/>
                  <a:pt x="4431687" y="1459958"/>
                </a:cubicBezTo>
                <a:close/>
                <a:moveTo>
                  <a:pt x="3098681" y="1459958"/>
                </a:moveTo>
                <a:cubicBezTo>
                  <a:pt x="3129163" y="1459958"/>
                  <a:pt x="3153873" y="1484668"/>
                  <a:pt x="3153873" y="1515149"/>
                </a:cubicBezTo>
                <a:cubicBezTo>
                  <a:pt x="3153873" y="1545630"/>
                  <a:pt x="3129163" y="1570340"/>
                  <a:pt x="3098681" y="1570340"/>
                </a:cubicBezTo>
                <a:cubicBezTo>
                  <a:pt x="3068199" y="1570340"/>
                  <a:pt x="3043489" y="1545630"/>
                  <a:pt x="3043489" y="1515149"/>
                </a:cubicBezTo>
                <a:cubicBezTo>
                  <a:pt x="3043489" y="1484668"/>
                  <a:pt x="3068199" y="1459958"/>
                  <a:pt x="3098681" y="1459958"/>
                </a:cubicBezTo>
                <a:close/>
                <a:moveTo>
                  <a:pt x="2971729" y="1459958"/>
                </a:moveTo>
                <a:cubicBezTo>
                  <a:pt x="3002211" y="1459958"/>
                  <a:pt x="3026921" y="1484668"/>
                  <a:pt x="3026921" y="1515149"/>
                </a:cubicBezTo>
                <a:cubicBezTo>
                  <a:pt x="3026921" y="1545630"/>
                  <a:pt x="3002211" y="1570340"/>
                  <a:pt x="2971729" y="1570340"/>
                </a:cubicBezTo>
                <a:cubicBezTo>
                  <a:pt x="2941247" y="1570340"/>
                  <a:pt x="2916537" y="1545630"/>
                  <a:pt x="2916537" y="1515149"/>
                </a:cubicBezTo>
                <a:cubicBezTo>
                  <a:pt x="2916537" y="1484668"/>
                  <a:pt x="2941247" y="1459958"/>
                  <a:pt x="2971729" y="1459958"/>
                </a:cubicBezTo>
                <a:close/>
                <a:moveTo>
                  <a:pt x="2834792" y="1459958"/>
                </a:moveTo>
                <a:cubicBezTo>
                  <a:pt x="2865274" y="1459958"/>
                  <a:pt x="2889984" y="1484668"/>
                  <a:pt x="2889984" y="1515149"/>
                </a:cubicBezTo>
                <a:cubicBezTo>
                  <a:pt x="2889984" y="1545630"/>
                  <a:pt x="2865274" y="1570340"/>
                  <a:pt x="2834792" y="1570340"/>
                </a:cubicBezTo>
                <a:cubicBezTo>
                  <a:pt x="2804310" y="1570340"/>
                  <a:pt x="2779600" y="1545630"/>
                  <a:pt x="2779600" y="1515149"/>
                </a:cubicBezTo>
                <a:cubicBezTo>
                  <a:pt x="2779600" y="1484668"/>
                  <a:pt x="2804310" y="1459958"/>
                  <a:pt x="2834792" y="1459958"/>
                </a:cubicBezTo>
                <a:close/>
                <a:moveTo>
                  <a:pt x="2707839" y="1459958"/>
                </a:moveTo>
                <a:cubicBezTo>
                  <a:pt x="2738320" y="1459958"/>
                  <a:pt x="2763031" y="1484668"/>
                  <a:pt x="2763031" y="1515149"/>
                </a:cubicBezTo>
                <a:cubicBezTo>
                  <a:pt x="2763031" y="1545630"/>
                  <a:pt x="2738320" y="1570340"/>
                  <a:pt x="2707839" y="1570340"/>
                </a:cubicBezTo>
                <a:cubicBezTo>
                  <a:pt x="2677357" y="1570340"/>
                  <a:pt x="2652646" y="1545630"/>
                  <a:pt x="2652646" y="1515149"/>
                </a:cubicBezTo>
                <a:cubicBezTo>
                  <a:pt x="2652646" y="1484668"/>
                  <a:pt x="2677357" y="1459958"/>
                  <a:pt x="2707839" y="1459958"/>
                </a:cubicBezTo>
                <a:close/>
                <a:moveTo>
                  <a:pt x="2570864" y="1459958"/>
                </a:moveTo>
                <a:cubicBezTo>
                  <a:pt x="2601346" y="1459958"/>
                  <a:pt x="2626056" y="1484668"/>
                  <a:pt x="2626056" y="1515149"/>
                </a:cubicBezTo>
                <a:cubicBezTo>
                  <a:pt x="2626056" y="1545630"/>
                  <a:pt x="2601346" y="1570340"/>
                  <a:pt x="2570864" y="1570340"/>
                </a:cubicBezTo>
                <a:cubicBezTo>
                  <a:pt x="2540381" y="1570340"/>
                  <a:pt x="2515671" y="1545630"/>
                  <a:pt x="2515671" y="1515149"/>
                </a:cubicBezTo>
                <a:cubicBezTo>
                  <a:pt x="2515671" y="1484668"/>
                  <a:pt x="2540381" y="1459958"/>
                  <a:pt x="2570864" y="1459958"/>
                </a:cubicBezTo>
                <a:close/>
                <a:moveTo>
                  <a:pt x="2437228" y="1459958"/>
                </a:moveTo>
                <a:cubicBezTo>
                  <a:pt x="2467711" y="1459958"/>
                  <a:pt x="2492419" y="1484668"/>
                  <a:pt x="2492419" y="1515149"/>
                </a:cubicBezTo>
                <a:cubicBezTo>
                  <a:pt x="2492419" y="1545630"/>
                  <a:pt x="2467711" y="1570340"/>
                  <a:pt x="2437228" y="1570340"/>
                </a:cubicBezTo>
                <a:cubicBezTo>
                  <a:pt x="2406748" y="1570340"/>
                  <a:pt x="2382037" y="1545630"/>
                  <a:pt x="2382037" y="1515149"/>
                </a:cubicBezTo>
                <a:cubicBezTo>
                  <a:pt x="2382037" y="1484668"/>
                  <a:pt x="2406748" y="1459958"/>
                  <a:pt x="2437228" y="1459958"/>
                </a:cubicBezTo>
                <a:close/>
                <a:moveTo>
                  <a:pt x="2303596" y="1459958"/>
                </a:moveTo>
                <a:cubicBezTo>
                  <a:pt x="2334078" y="1459958"/>
                  <a:pt x="2358787" y="1484668"/>
                  <a:pt x="2358787" y="1515149"/>
                </a:cubicBezTo>
                <a:cubicBezTo>
                  <a:pt x="2358787" y="1545630"/>
                  <a:pt x="2334078" y="1570340"/>
                  <a:pt x="2303596" y="1570340"/>
                </a:cubicBezTo>
                <a:cubicBezTo>
                  <a:pt x="2273113" y="1570340"/>
                  <a:pt x="2248404" y="1545630"/>
                  <a:pt x="2248404" y="1515149"/>
                </a:cubicBezTo>
                <a:cubicBezTo>
                  <a:pt x="2248404" y="1484668"/>
                  <a:pt x="2273113" y="1459958"/>
                  <a:pt x="2303596" y="1459958"/>
                </a:cubicBezTo>
                <a:close/>
                <a:moveTo>
                  <a:pt x="2173305" y="1459958"/>
                </a:moveTo>
                <a:cubicBezTo>
                  <a:pt x="2203787" y="1459958"/>
                  <a:pt x="2228497" y="1484668"/>
                  <a:pt x="2228497" y="1515149"/>
                </a:cubicBezTo>
                <a:cubicBezTo>
                  <a:pt x="2228497" y="1545630"/>
                  <a:pt x="2203787" y="1570340"/>
                  <a:pt x="2173305" y="1570340"/>
                </a:cubicBezTo>
                <a:cubicBezTo>
                  <a:pt x="2142822" y="1570340"/>
                  <a:pt x="2118111" y="1545630"/>
                  <a:pt x="2118111" y="1515149"/>
                </a:cubicBezTo>
                <a:cubicBezTo>
                  <a:pt x="2118111" y="1484668"/>
                  <a:pt x="2142822" y="1459958"/>
                  <a:pt x="2173305" y="1459958"/>
                </a:cubicBezTo>
                <a:close/>
                <a:moveTo>
                  <a:pt x="2039668" y="1459958"/>
                </a:moveTo>
                <a:cubicBezTo>
                  <a:pt x="2070150" y="1459958"/>
                  <a:pt x="2094860" y="1484668"/>
                  <a:pt x="2094860" y="1515149"/>
                </a:cubicBezTo>
                <a:cubicBezTo>
                  <a:pt x="2094860" y="1545630"/>
                  <a:pt x="2070150" y="1570340"/>
                  <a:pt x="2039668" y="1570340"/>
                </a:cubicBezTo>
                <a:cubicBezTo>
                  <a:pt x="2009185" y="1570340"/>
                  <a:pt x="1984475" y="1545630"/>
                  <a:pt x="1984475" y="1515149"/>
                </a:cubicBezTo>
                <a:cubicBezTo>
                  <a:pt x="1984475" y="1484668"/>
                  <a:pt x="2009185" y="1459958"/>
                  <a:pt x="2039668" y="1459958"/>
                </a:cubicBezTo>
                <a:close/>
                <a:moveTo>
                  <a:pt x="1909371" y="1459958"/>
                </a:moveTo>
                <a:cubicBezTo>
                  <a:pt x="1939853" y="1459958"/>
                  <a:pt x="1964564" y="1484668"/>
                  <a:pt x="1964564" y="1515149"/>
                </a:cubicBezTo>
                <a:cubicBezTo>
                  <a:pt x="1964564" y="1545630"/>
                  <a:pt x="1939853" y="1570340"/>
                  <a:pt x="1909371" y="1570340"/>
                </a:cubicBezTo>
                <a:cubicBezTo>
                  <a:pt x="1878889" y="1570340"/>
                  <a:pt x="1854178" y="1545630"/>
                  <a:pt x="1854178" y="1515149"/>
                </a:cubicBezTo>
                <a:cubicBezTo>
                  <a:pt x="1854178" y="1484668"/>
                  <a:pt x="1878889" y="1459958"/>
                  <a:pt x="1909371" y="1459958"/>
                </a:cubicBezTo>
                <a:close/>
                <a:moveTo>
                  <a:pt x="1779076" y="1459958"/>
                </a:moveTo>
                <a:cubicBezTo>
                  <a:pt x="1809559" y="1459958"/>
                  <a:pt x="1834269" y="1484668"/>
                  <a:pt x="1834269" y="1515149"/>
                </a:cubicBezTo>
                <a:cubicBezTo>
                  <a:pt x="1834269" y="1545630"/>
                  <a:pt x="1809559" y="1570340"/>
                  <a:pt x="1779076" y="1570340"/>
                </a:cubicBezTo>
                <a:cubicBezTo>
                  <a:pt x="1748595" y="1570340"/>
                  <a:pt x="1723884" y="1545630"/>
                  <a:pt x="1723884" y="1515149"/>
                </a:cubicBezTo>
                <a:cubicBezTo>
                  <a:pt x="1723884" y="1484668"/>
                  <a:pt x="1748595" y="1459958"/>
                  <a:pt x="1779076" y="1459958"/>
                </a:cubicBezTo>
                <a:close/>
                <a:moveTo>
                  <a:pt x="1645440" y="1459958"/>
                </a:moveTo>
                <a:cubicBezTo>
                  <a:pt x="1675922" y="1459958"/>
                  <a:pt x="1700637" y="1484668"/>
                  <a:pt x="1700637" y="1515149"/>
                </a:cubicBezTo>
                <a:cubicBezTo>
                  <a:pt x="1700637" y="1545630"/>
                  <a:pt x="1675922" y="1570340"/>
                  <a:pt x="1645440" y="1570340"/>
                </a:cubicBezTo>
                <a:cubicBezTo>
                  <a:pt x="1614959" y="1570340"/>
                  <a:pt x="1590248" y="1545630"/>
                  <a:pt x="1590248" y="1515149"/>
                </a:cubicBezTo>
                <a:cubicBezTo>
                  <a:pt x="1590248" y="1484668"/>
                  <a:pt x="1614959" y="1459958"/>
                  <a:pt x="1645440" y="1459958"/>
                </a:cubicBezTo>
                <a:close/>
                <a:moveTo>
                  <a:pt x="1515149" y="1459958"/>
                </a:moveTo>
                <a:cubicBezTo>
                  <a:pt x="1545630" y="1459958"/>
                  <a:pt x="1570338" y="1484668"/>
                  <a:pt x="1570338" y="1515149"/>
                </a:cubicBezTo>
                <a:cubicBezTo>
                  <a:pt x="1570338" y="1545630"/>
                  <a:pt x="1545630" y="1570340"/>
                  <a:pt x="1515149" y="1570340"/>
                </a:cubicBezTo>
                <a:cubicBezTo>
                  <a:pt x="1484666" y="1570340"/>
                  <a:pt x="1459956" y="1545630"/>
                  <a:pt x="1459956" y="1515149"/>
                </a:cubicBezTo>
                <a:cubicBezTo>
                  <a:pt x="1459956" y="1484668"/>
                  <a:pt x="1484666" y="1459958"/>
                  <a:pt x="1515149" y="1459958"/>
                </a:cubicBezTo>
                <a:close/>
                <a:moveTo>
                  <a:pt x="1381511" y="1459958"/>
                </a:moveTo>
                <a:cubicBezTo>
                  <a:pt x="1411994" y="1459958"/>
                  <a:pt x="1436705" y="1484668"/>
                  <a:pt x="1436705" y="1515149"/>
                </a:cubicBezTo>
                <a:cubicBezTo>
                  <a:pt x="1436705" y="1545630"/>
                  <a:pt x="1411994" y="1570340"/>
                  <a:pt x="1381511" y="1570340"/>
                </a:cubicBezTo>
                <a:cubicBezTo>
                  <a:pt x="1351035" y="1570340"/>
                  <a:pt x="1326322" y="1545630"/>
                  <a:pt x="1326322" y="1515149"/>
                </a:cubicBezTo>
                <a:cubicBezTo>
                  <a:pt x="1326322" y="1484668"/>
                  <a:pt x="1351035" y="1459958"/>
                  <a:pt x="1381511" y="1459958"/>
                </a:cubicBezTo>
                <a:close/>
                <a:moveTo>
                  <a:pt x="1251220" y="1459958"/>
                </a:moveTo>
                <a:cubicBezTo>
                  <a:pt x="1281702" y="1459958"/>
                  <a:pt x="1306413" y="1484668"/>
                  <a:pt x="1306413" y="1515149"/>
                </a:cubicBezTo>
                <a:cubicBezTo>
                  <a:pt x="1306413" y="1545630"/>
                  <a:pt x="1281702" y="1570340"/>
                  <a:pt x="1251220" y="1570340"/>
                </a:cubicBezTo>
                <a:cubicBezTo>
                  <a:pt x="1220737" y="1570340"/>
                  <a:pt x="1196028" y="1545630"/>
                  <a:pt x="1196028" y="1515149"/>
                </a:cubicBezTo>
                <a:cubicBezTo>
                  <a:pt x="1196028" y="1484668"/>
                  <a:pt x="1220737" y="1459958"/>
                  <a:pt x="1251220" y="1459958"/>
                </a:cubicBezTo>
                <a:close/>
                <a:moveTo>
                  <a:pt x="1117583" y="1459958"/>
                </a:moveTo>
                <a:cubicBezTo>
                  <a:pt x="1148066" y="1459958"/>
                  <a:pt x="1172776" y="1484668"/>
                  <a:pt x="1172776" y="1515149"/>
                </a:cubicBezTo>
                <a:cubicBezTo>
                  <a:pt x="1172776" y="1545630"/>
                  <a:pt x="1148066" y="1570340"/>
                  <a:pt x="1117583" y="1570340"/>
                </a:cubicBezTo>
                <a:cubicBezTo>
                  <a:pt x="1087101" y="1570340"/>
                  <a:pt x="1062390" y="1545630"/>
                  <a:pt x="1062390" y="1515149"/>
                </a:cubicBezTo>
                <a:cubicBezTo>
                  <a:pt x="1062390" y="1484668"/>
                  <a:pt x="1087101" y="1459958"/>
                  <a:pt x="1117583" y="1459958"/>
                </a:cubicBezTo>
                <a:close/>
                <a:moveTo>
                  <a:pt x="980607" y="1459958"/>
                </a:moveTo>
                <a:cubicBezTo>
                  <a:pt x="1011090" y="1459958"/>
                  <a:pt x="1035800" y="1484668"/>
                  <a:pt x="1035800" y="1515149"/>
                </a:cubicBezTo>
                <a:cubicBezTo>
                  <a:pt x="1035800" y="1545630"/>
                  <a:pt x="1011090" y="1570340"/>
                  <a:pt x="980607" y="1570340"/>
                </a:cubicBezTo>
                <a:cubicBezTo>
                  <a:pt x="950125" y="1570340"/>
                  <a:pt x="925415" y="1545630"/>
                  <a:pt x="925415" y="1515149"/>
                </a:cubicBezTo>
                <a:cubicBezTo>
                  <a:pt x="925415" y="1484668"/>
                  <a:pt x="950125" y="1459958"/>
                  <a:pt x="980607" y="1459958"/>
                </a:cubicBezTo>
                <a:close/>
                <a:moveTo>
                  <a:pt x="7608849" y="1336350"/>
                </a:moveTo>
                <a:cubicBezTo>
                  <a:pt x="7639331" y="1336350"/>
                  <a:pt x="7664041" y="1361060"/>
                  <a:pt x="7664041" y="1391541"/>
                </a:cubicBezTo>
                <a:cubicBezTo>
                  <a:pt x="7664041" y="1422022"/>
                  <a:pt x="7639331" y="1446732"/>
                  <a:pt x="7608849" y="1446732"/>
                </a:cubicBezTo>
                <a:cubicBezTo>
                  <a:pt x="7578367" y="1446732"/>
                  <a:pt x="7553657" y="1422022"/>
                  <a:pt x="7553657" y="1391541"/>
                </a:cubicBezTo>
                <a:cubicBezTo>
                  <a:pt x="7553657" y="1361060"/>
                  <a:pt x="7578367" y="1336350"/>
                  <a:pt x="7608849" y="1336350"/>
                </a:cubicBezTo>
                <a:close/>
                <a:moveTo>
                  <a:pt x="7481897" y="1336350"/>
                </a:moveTo>
                <a:cubicBezTo>
                  <a:pt x="7512379" y="1336350"/>
                  <a:pt x="7537089" y="1361060"/>
                  <a:pt x="7537089" y="1391541"/>
                </a:cubicBezTo>
                <a:cubicBezTo>
                  <a:pt x="7537089" y="1422022"/>
                  <a:pt x="7512379" y="1446732"/>
                  <a:pt x="7481897" y="1446732"/>
                </a:cubicBezTo>
                <a:cubicBezTo>
                  <a:pt x="7451415" y="1446732"/>
                  <a:pt x="7426705" y="1422022"/>
                  <a:pt x="7426705" y="1391541"/>
                </a:cubicBezTo>
                <a:cubicBezTo>
                  <a:pt x="7426705" y="1361060"/>
                  <a:pt x="7451415" y="1336350"/>
                  <a:pt x="7481897" y="1336350"/>
                </a:cubicBezTo>
                <a:close/>
                <a:moveTo>
                  <a:pt x="7341579" y="1336350"/>
                </a:moveTo>
                <a:cubicBezTo>
                  <a:pt x="7372061" y="1336350"/>
                  <a:pt x="7396771" y="1361060"/>
                  <a:pt x="7396771" y="1391541"/>
                </a:cubicBezTo>
                <a:cubicBezTo>
                  <a:pt x="7396771" y="1422022"/>
                  <a:pt x="7372061" y="1446732"/>
                  <a:pt x="7341579" y="1446732"/>
                </a:cubicBezTo>
                <a:cubicBezTo>
                  <a:pt x="7311097" y="1446732"/>
                  <a:pt x="7286387" y="1422022"/>
                  <a:pt x="7286387" y="1391541"/>
                </a:cubicBezTo>
                <a:cubicBezTo>
                  <a:pt x="7286387" y="1361060"/>
                  <a:pt x="7311097" y="1336350"/>
                  <a:pt x="7341579" y="1336350"/>
                </a:cubicBezTo>
                <a:close/>
                <a:moveTo>
                  <a:pt x="7211286" y="1336350"/>
                </a:moveTo>
                <a:cubicBezTo>
                  <a:pt x="7241768" y="1336350"/>
                  <a:pt x="7266478" y="1361060"/>
                  <a:pt x="7266478" y="1391541"/>
                </a:cubicBezTo>
                <a:cubicBezTo>
                  <a:pt x="7266478" y="1422022"/>
                  <a:pt x="7241768" y="1446732"/>
                  <a:pt x="7211286" y="1446732"/>
                </a:cubicBezTo>
                <a:cubicBezTo>
                  <a:pt x="7180804" y="1446732"/>
                  <a:pt x="7156094" y="1422022"/>
                  <a:pt x="7156094" y="1391541"/>
                </a:cubicBezTo>
                <a:cubicBezTo>
                  <a:pt x="7156094" y="1361060"/>
                  <a:pt x="7180804" y="1336350"/>
                  <a:pt x="7211286" y="1336350"/>
                </a:cubicBezTo>
                <a:close/>
                <a:moveTo>
                  <a:pt x="7080993" y="1336350"/>
                </a:moveTo>
                <a:cubicBezTo>
                  <a:pt x="7111475" y="1336350"/>
                  <a:pt x="7136185" y="1361060"/>
                  <a:pt x="7136185" y="1391541"/>
                </a:cubicBezTo>
                <a:cubicBezTo>
                  <a:pt x="7136185" y="1422022"/>
                  <a:pt x="7111475" y="1446732"/>
                  <a:pt x="7080993" y="1446732"/>
                </a:cubicBezTo>
                <a:cubicBezTo>
                  <a:pt x="7050511" y="1446732"/>
                  <a:pt x="7025801" y="1422022"/>
                  <a:pt x="7025801" y="1391541"/>
                </a:cubicBezTo>
                <a:cubicBezTo>
                  <a:pt x="7025801" y="1361060"/>
                  <a:pt x="7050511" y="1336350"/>
                  <a:pt x="7080993" y="1336350"/>
                </a:cubicBezTo>
                <a:close/>
                <a:moveTo>
                  <a:pt x="6947357" y="1336350"/>
                </a:moveTo>
                <a:cubicBezTo>
                  <a:pt x="6977839" y="1336350"/>
                  <a:pt x="7002549" y="1361060"/>
                  <a:pt x="7002549" y="1391541"/>
                </a:cubicBezTo>
                <a:cubicBezTo>
                  <a:pt x="7002549" y="1422022"/>
                  <a:pt x="6977839" y="1446732"/>
                  <a:pt x="6947357" y="1446732"/>
                </a:cubicBezTo>
                <a:cubicBezTo>
                  <a:pt x="6916875" y="1446732"/>
                  <a:pt x="6892165" y="1422022"/>
                  <a:pt x="6892165" y="1391541"/>
                </a:cubicBezTo>
                <a:cubicBezTo>
                  <a:pt x="6892165" y="1361060"/>
                  <a:pt x="6916875" y="1336350"/>
                  <a:pt x="6947357" y="1336350"/>
                </a:cubicBezTo>
                <a:close/>
                <a:moveTo>
                  <a:pt x="6817064" y="1336350"/>
                </a:moveTo>
                <a:cubicBezTo>
                  <a:pt x="6847546" y="1336350"/>
                  <a:pt x="6872256" y="1361060"/>
                  <a:pt x="6872256" y="1391541"/>
                </a:cubicBezTo>
                <a:cubicBezTo>
                  <a:pt x="6872256" y="1422022"/>
                  <a:pt x="6847546" y="1446732"/>
                  <a:pt x="6817064" y="1446732"/>
                </a:cubicBezTo>
                <a:cubicBezTo>
                  <a:pt x="6786582" y="1446732"/>
                  <a:pt x="6761872" y="1422022"/>
                  <a:pt x="6761872" y="1391541"/>
                </a:cubicBezTo>
                <a:cubicBezTo>
                  <a:pt x="6761872" y="1361060"/>
                  <a:pt x="6786582" y="1336350"/>
                  <a:pt x="6817064" y="1336350"/>
                </a:cubicBezTo>
                <a:close/>
                <a:moveTo>
                  <a:pt x="6683431" y="1336350"/>
                </a:moveTo>
                <a:cubicBezTo>
                  <a:pt x="6713913" y="1336350"/>
                  <a:pt x="6738623" y="1361060"/>
                  <a:pt x="6738623" y="1391541"/>
                </a:cubicBezTo>
                <a:cubicBezTo>
                  <a:pt x="6738623" y="1422022"/>
                  <a:pt x="6713913" y="1446732"/>
                  <a:pt x="6683431" y="1446732"/>
                </a:cubicBezTo>
                <a:cubicBezTo>
                  <a:pt x="6652949" y="1446732"/>
                  <a:pt x="6628239" y="1422022"/>
                  <a:pt x="6628239" y="1391541"/>
                </a:cubicBezTo>
                <a:cubicBezTo>
                  <a:pt x="6628239" y="1361060"/>
                  <a:pt x="6652949" y="1336350"/>
                  <a:pt x="6683431" y="1336350"/>
                </a:cubicBezTo>
                <a:close/>
                <a:moveTo>
                  <a:pt x="6553137" y="1336350"/>
                </a:moveTo>
                <a:cubicBezTo>
                  <a:pt x="6583619" y="1336350"/>
                  <a:pt x="6608329" y="1361060"/>
                  <a:pt x="6608329" y="1391541"/>
                </a:cubicBezTo>
                <a:cubicBezTo>
                  <a:pt x="6608329" y="1422022"/>
                  <a:pt x="6583619" y="1446732"/>
                  <a:pt x="6553137" y="1446732"/>
                </a:cubicBezTo>
                <a:cubicBezTo>
                  <a:pt x="6522655" y="1446732"/>
                  <a:pt x="6497945" y="1422022"/>
                  <a:pt x="6497945" y="1391541"/>
                </a:cubicBezTo>
                <a:cubicBezTo>
                  <a:pt x="6497945" y="1361060"/>
                  <a:pt x="6522655" y="1336350"/>
                  <a:pt x="6553137" y="1336350"/>
                </a:cubicBezTo>
                <a:close/>
                <a:moveTo>
                  <a:pt x="6419502" y="1336350"/>
                </a:moveTo>
                <a:cubicBezTo>
                  <a:pt x="6449984" y="1336350"/>
                  <a:pt x="6474694" y="1361060"/>
                  <a:pt x="6474694" y="1391541"/>
                </a:cubicBezTo>
                <a:cubicBezTo>
                  <a:pt x="6474694" y="1422022"/>
                  <a:pt x="6449984" y="1446732"/>
                  <a:pt x="6419502" y="1446732"/>
                </a:cubicBezTo>
                <a:cubicBezTo>
                  <a:pt x="6389020" y="1446732"/>
                  <a:pt x="6364310" y="1422022"/>
                  <a:pt x="6364310" y="1391541"/>
                </a:cubicBezTo>
                <a:cubicBezTo>
                  <a:pt x="6364310" y="1361060"/>
                  <a:pt x="6389020" y="1336350"/>
                  <a:pt x="6419502" y="1336350"/>
                </a:cubicBezTo>
                <a:close/>
                <a:moveTo>
                  <a:pt x="6289207" y="1336350"/>
                </a:moveTo>
                <a:cubicBezTo>
                  <a:pt x="6319689" y="1336350"/>
                  <a:pt x="6344399" y="1361060"/>
                  <a:pt x="6344399" y="1391541"/>
                </a:cubicBezTo>
                <a:cubicBezTo>
                  <a:pt x="6344399" y="1422022"/>
                  <a:pt x="6319689" y="1446732"/>
                  <a:pt x="6289207" y="1446732"/>
                </a:cubicBezTo>
                <a:cubicBezTo>
                  <a:pt x="6258725" y="1446732"/>
                  <a:pt x="6234015" y="1422022"/>
                  <a:pt x="6234015" y="1391541"/>
                </a:cubicBezTo>
                <a:cubicBezTo>
                  <a:pt x="6234015" y="1361060"/>
                  <a:pt x="6258725" y="1336350"/>
                  <a:pt x="6289207" y="1336350"/>
                </a:cubicBezTo>
                <a:close/>
                <a:moveTo>
                  <a:pt x="6155573" y="1336350"/>
                </a:moveTo>
                <a:cubicBezTo>
                  <a:pt x="6186055" y="1336350"/>
                  <a:pt x="6210765" y="1361060"/>
                  <a:pt x="6210765" y="1391541"/>
                </a:cubicBezTo>
                <a:cubicBezTo>
                  <a:pt x="6210765" y="1422022"/>
                  <a:pt x="6186055" y="1446732"/>
                  <a:pt x="6155573" y="1446732"/>
                </a:cubicBezTo>
                <a:cubicBezTo>
                  <a:pt x="6125091" y="1446732"/>
                  <a:pt x="6100381" y="1422022"/>
                  <a:pt x="6100381" y="1391541"/>
                </a:cubicBezTo>
                <a:cubicBezTo>
                  <a:pt x="6100381" y="1361060"/>
                  <a:pt x="6125091" y="1336350"/>
                  <a:pt x="6155573" y="1336350"/>
                </a:cubicBezTo>
                <a:close/>
                <a:moveTo>
                  <a:pt x="6021939" y="1336350"/>
                </a:moveTo>
                <a:cubicBezTo>
                  <a:pt x="6052421" y="1336350"/>
                  <a:pt x="6077131" y="1361060"/>
                  <a:pt x="6077131" y="1391541"/>
                </a:cubicBezTo>
                <a:cubicBezTo>
                  <a:pt x="6077131" y="1422022"/>
                  <a:pt x="6052421" y="1446732"/>
                  <a:pt x="6021939" y="1446732"/>
                </a:cubicBezTo>
                <a:cubicBezTo>
                  <a:pt x="5991457" y="1446732"/>
                  <a:pt x="5966747" y="1422022"/>
                  <a:pt x="5966747" y="1391541"/>
                </a:cubicBezTo>
                <a:cubicBezTo>
                  <a:pt x="5966747" y="1361060"/>
                  <a:pt x="5991457" y="1336350"/>
                  <a:pt x="6021939" y="1336350"/>
                </a:cubicBezTo>
                <a:close/>
                <a:moveTo>
                  <a:pt x="5884964" y="1336350"/>
                </a:moveTo>
                <a:cubicBezTo>
                  <a:pt x="5915446" y="1336350"/>
                  <a:pt x="5940156" y="1361060"/>
                  <a:pt x="5940156" y="1391541"/>
                </a:cubicBezTo>
                <a:cubicBezTo>
                  <a:pt x="5940156" y="1422022"/>
                  <a:pt x="5915446" y="1446732"/>
                  <a:pt x="5884964" y="1446732"/>
                </a:cubicBezTo>
                <a:cubicBezTo>
                  <a:pt x="5854482" y="1446732"/>
                  <a:pt x="5829772" y="1422022"/>
                  <a:pt x="5829772" y="1391541"/>
                </a:cubicBezTo>
                <a:cubicBezTo>
                  <a:pt x="5829772" y="1361060"/>
                  <a:pt x="5854482" y="1336350"/>
                  <a:pt x="5884964" y="1336350"/>
                </a:cubicBezTo>
                <a:close/>
                <a:moveTo>
                  <a:pt x="5754668" y="1336350"/>
                </a:moveTo>
                <a:cubicBezTo>
                  <a:pt x="5785150" y="1336350"/>
                  <a:pt x="5809860" y="1361060"/>
                  <a:pt x="5809860" y="1391541"/>
                </a:cubicBezTo>
                <a:cubicBezTo>
                  <a:pt x="5809860" y="1422022"/>
                  <a:pt x="5785150" y="1446732"/>
                  <a:pt x="5754668" y="1446732"/>
                </a:cubicBezTo>
                <a:cubicBezTo>
                  <a:pt x="5724186" y="1446732"/>
                  <a:pt x="5699476" y="1422022"/>
                  <a:pt x="5699476" y="1391541"/>
                </a:cubicBezTo>
                <a:cubicBezTo>
                  <a:pt x="5699476" y="1361060"/>
                  <a:pt x="5724186" y="1336350"/>
                  <a:pt x="5754668" y="1336350"/>
                </a:cubicBezTo>
                <a:close/>
                <a:moveTo>
                  <a:pt x="5621035" y="1336350"/>
                </a:moveTo>
                <a:cubicBezTo>
                  <a:pt x="5651517" y="1336350"/>
                  <a:pt x="5676227" y="1361060"/>
                  <a:pt x="5676227" y="1391541"/>
                </a:cubicBezTo>
                <a:cubicBezTo>
                  <a:pt x="5676227" y="1422022"/>
                  <a:pt x="5651517" y="1446732"/>
                  <a:pt x="5621035" y="1446732"/>
                </a:cubicBezTo>
                <a:cubicBezTo>
                  <a:pt x="5590553" y="1446732"/>
                  <a:pt x="5565843" y="1422022"/>
                  <a:pt x="5565843" y="1391541"/>
                </a:cubicBezTo>
                <a:cubicBezTo>
                  <a:pt x="5565843" y="1361060"/>
                  <a:pt x="5590553" y="1336350"/>
                  <a:pt x="5621035" y="1336350"/>
                </a:cubicBezTo>
                <a:close/>
                <a:moveTo>
                  <a:pt x="5487399" y="1336350"/>
                </a:moveTo>
                <a:cubicBezTo>
                  <a:pt x="5517881" y="1336350"/>
                  <a:pt x="5542591" y="1361060"/>
                  <a:pt x="5542591" y="1391541"/>
                </a:cubicBezTo>
                <a:cubicBezTo>
                  <a:pt x="5542591" y="1422022"/>
                  <a:pt x="5517881" y="1446732"/>
                  <a:pt x="5487399" y="1446732"/>
                </a:cubicBezTo>
                <a:cubicBezTo>
                  <a:pt x="5456917" y="1446732"/>
                  <a:pt x="5432207" y="1422022"/>
                  <a:pt x="5432207" y="1391541"/>
                </a:cubicBezTo>
                <a:cubicBezTo>
                  <a:pt x="5432207" y="1361060"/>
                  <a:pt x="5456917" y="1336350"/>
                  <a:pt x="5487399" y="1336350"/>
                </a:cubicBezTo>
                <a:close/>
                <a:moveTo>
                  <a:pt x="5357106" y="1336350"/>
                </a:moveTo>
                <a:cubicBezTo>
                  <a:pt x="5387588" y="1336350"/>
                  <a:pt x="5412298" y="1361060"/>
                  <a:pt x="5412298" y="1391541"/>
                </a:cubicBezTo>
                <a:cubicBezTo>
                  <a:pt x="5412298" y="1422022"/>
                  <a:pt x="5387588" y="1446732"/>
                  <a:pt x="5357106" y="1446732"/>
                </a:cubicBezTo>
                <a:cubicBezTo>
                  <a:pt x="5326624" y="1446732"/>
                  <a:pt x="5301914" y="1422022"/>
                  <a:pt x="5301914" y="1391541"/>
                </a:cubicBezTo>
                <a:cubicBezTo>
                  <a:pt x="5301914" y="1361060"/>
                  <a:pt x="5326624" y="1336350"/>
                  <a:pt x="5357106" y="1336350"/>
                </a:cubicBezTo>
                <a:close/>
                <a:moveTo>
                  <a:pt x="4959543" y="1336350"/>
                </a:moveTo>
                <a:cubicBezTo>
                  <a:pt x="4990025" y="1336350"/>
                  <a:pt x="5014735" y="1361060"/>
                  <a:pt x="5014735" y="1391541"/>
                </a:cubicBezTo>
                <a:cubicBezTo>
                  <a:pt x="5014735" y="1422022"/>
                  <a:pt x="4990025" y="1446732"/>
                  <a:pt x="4959543" y="1446732"/>
                </a:cubicBezTo>
                <a:cubicBezTo>
                  <a:pt x="4929061" y="1446732"/>
                  <a:pt x="4904351" y="1422022"/>
                  <a:pt x="4904351" y="1391541"/>
                </a:cubicBezTo>
                <a:cubicBezTo>
                  <a:pt x="4904351" y="1361060"/>
                  <a:pt x="4929061" y="1336350"/>
                  <a:pt x="4959543" y="1336350"/>
                </a:cubicBezTo>
                <a:close/>
                <a:moveTo>
                  <a:pt x="4565322" y="1336350"/>
                </a:moveTo>
                <a:cubicBezTo>
                  <a:pt x="4595804" y="1336350"/>
                  <a:pt x="4620514" y="1361060"/>
                  <a:pt x="4620514" y="1391541"/>
                </a:cubicBezTo>
                <a:cubicBezTo>
                  <a:pt x="4620514" y="1422022"/>
                  <a:pt x="4595804" y="1446732"/>
                  <a:pt x="4565322" y="1446732"/>
                </a:cubicBezTo>
                <a:cubicBezTo>
                  <a:pt x="4534840" y="1446732"/>
                  <a:pt x="4510130" y="1422022"/>
                  <a:pt x="4510130" y="1391541"/>
                </a:cubicBezTo>
                <a:cubicBezTo>
                  <a:pt x="4510130" y="1361060"/>
                  <a:pt x="4534840" y="1336350"/>
                  <a:pt x="4565322" y="1336350"/>
                </a:cubicBezTo>
                <a:close/>
                <a:moveTo>
                  <a:pt x="2971729" y="1336350"/>
                </a:moveTo>
                <a:cubicBezTo>
                  <a:pt x="3002211" y="1336350"/>
                  <a:pt x="3026921" y="1361060"/>
                  <a:pt x="3026921" y="1391541"/>
                </a:cubicBezTo>
                <a:cubicBezTo>
                  <a:pt x="3026921" y="1422022"/>
                  <a:pt x="3002211" y="1446732"/>
                  <a:pt x="2971729" y="1446732"/>
                </a:cubicBezTo>
                <a:cubicBezTo>
                  <a:pt x="2941247" y="1446732"/>
                  <a:pt x="2916537" y="1422022"/>
                  <a:pt x="2916537" y="1391541"/>
                </a:cubicBezTo>
                <a:cubicBezTo>
                  <a:pt x="2916537" y="1361060"/>
                  <a:pt x="2941247" y="1336350"/>
                  <a:pt x="2971729" y="1336350"/>
                </a:cubicBezTo>
                <a:close/>
                <a:moveTo>
                  <a:pt x="2834801" y="1336350"/>
                </a:moveTo>
                <a:cubicBezTo>
                  <a:pt x="2865283" y="1336350"/>
                  <a:pt x="2889994" y="1361060"/>
                  <a:pt x="2889994" y="1391541"/>
                </a:cubicBezTo>
                <a:cubicBezTo>
                  <a:pt x="2889994" y="1422022"/>
                  <a:pt x="2865283" y="1446732"/>
                  <a:pt x="2834801" y="1446732"/>
                </a:cubicBezTo>
                <a:cubicBezTo>
                  <a:pt x="2804320" y="1446732"/>
                  <a:pt x="2779610" y="1422022"/>
                  <a:pt x="2779610" y="1391541"/>
                </a:cubicBezTo>
                <a:cubicBezTo>
                  <a:pt x="2779610" y="1361060"/>
                  <a:pt x="2804320" y="1336350"/>
                  <a:pt x="2834801" y="1336350"/>
                </a:cubicBezTo>
                <a:close/>
                <a:moveTo>
                  <a:pt x="2707848" y="1336350"/>
                </a:moveTo>
                <a:cubicBezTo>
                  <a:pt x="2738330" y="1336350"/>
                  <a:pt x="2763042" y="1361060"/>
                  <a:pt x="2763042" y="1391541"/>
                </a:cubicBezTo>
                <a:cubicBezTo>
                  <a:pt x="2763042" y="1422022"/>
                  <a:pt x="2738330" y="1446732"/>
                  <a:pt x="2707848" y="1446732"/>
                </a:cubicBezTo>
                <a:cubicBezTo>
                  <a:pt x="2677367" y="1446732"/>
                  <a:pt x="2652656" y="1422022"/>
                  <a:pt x="2652656" y="1391541"/>
                </a:cubicBezTo>
                <a:cubicBezTo>
                  <a:pt x="2652656" y="1361060"/>
                  <a:pt x="2677367" y="1336350"/>
                  <a:pt x="2707848" y="1336350"/>
                </a:cubicBezTo>
                <a:close/>
                <a:moveTo>
                  <a:pt x="2570875" y="1336350"/>
                </a:moveTo>
                <a:cubicBezTo>
                  <a:pt x="2601357" y="1336350"/>
                  <a:pt x="2626067" y="1361060"/>
                  <a:pt x="2626067" y="1391541"/>
                </a:cubicBezTo>
                <a:cubicBezTo>
                  <a:pt x="2626067" y="1422022"/>
                  <a:pt x="2601357" y="1446732"/>
                  <a:pt x="2570875" y="1446732"/>
                </a:cubicBezTo>
                <a:cubicBezTo>
                  <a:pt x="2540392" y="1446732"/>
                  <a:pt x="2515683" y="1422022"/>
                  <a:pt x="2515683" y="1391541"/>
                </a:cubicBezTo>
                <a:cubicBezTo>
                  <a:pt x="2515683" y="1361060"/>
                  <a:pt x="2540392" y="1336350"/>
                  <a:pt x="2570875" y="1336350"/>
                </a:cubicBezTo>
                <a:close/>
                <a:moveTo>
                  <a:pt x="2173314" y="1336350"/>
                </a:moveTo>
                <a:cubicBezTo>
                  <a:pt x="2203797" y="1336350"/>
                  <a:pt x="2228507" y="1361060"/>
                  <a:pt x="2228507" y="1391541"/>
                </a:cubicBezTo>
                <a:cubicBezTo>
                  <a:pt x="2228507" y="1422022"/>
                  <a:pt x="2203797" y="1446732"/>
                  <a:pt x="2173314" y="1446732"/>
                </a:cubicBezTo>
                <a:cubicBezTo>
                  <a:pt x="2142832" y="1446732"/>
                  <a:pt x="2118122" y="1422022"/>
                  <a:pt x="2118122" y="1391541"/>
                </a:cubicBezTo>
                <a:cubicBezTo>
                  <a:pt x="2118122" y="1361060"/>
                  <a:pt x="2142832" y="1336350"/>
                  <a:pt x="2173314" y="1336350"/>
                </a:cubicBezTo>
                <a:close/>
                <a:moveTo>
                  <a:pt x="2039678" y="1336350"/>
                </a:moveTo>
                <a:cubicBezTo>
                  <a:pt x="2070160" y="1336350"/>
                  <a:pt x="2094870" y="1361060"/>
                  <a:pt x="2094870" y="1391541"/>
                </a:cubicBezTo>
                <a:cubicBezTo>
                  <a:pt x="2094870" y="1422022"/>
                  <a:pt x="2070160" y="1446732"/>
                  <a:pt x="2039678" y="1446732"/>
                </a:cubicBezTo>
                <a:cubicBezTo>
                  <a:pt x="2009195" y="1446732"/>
                  <a:pt x="1984484" y="1422022"/>
                  <a:pt x="1984484" y="1391541"/>
                </a:cubicBezTo>
                <a:cubicBezTo>
                  <a:pt x="1984484" y="1361060"/>
                  <a:pt x="2009195" y="1336350"/>
                  <a:pt x="2039678" y="1336350"/>
                </a:cubicBezTo>
                <a:close/>
                <a:moveTo>
                  <a:pt x="1909381" y="1336350"/>
                </a:moveTo>
                <a:cubicBezTo>
                  <a:pt x="1939864" y="1336350"/>
                  <a:pt x="1964575" y="1361060"/>
                  <a:pt x="1964575" y="1391541"/>
                </a:cubicBezTo>
                <a:cubicBezTo>
                  <a:pt x="1964575" y="1422022"/>
                  <a:pt x="1939864" y="1446732"/>
                  <a:pt x="1909381" y="1446732"/>
                </a:cubicBezTo>
                <a:cubicBezTo>
                  <a:pt x="1878899" y="1446732"/>
                  <a:pt x="1854188" y="1422022"/>
                  <a:pt x="1854188" y="1391541"/>
                </a:cubicBezTo>
                <a:cubicBezTo>
                  <a:pt x="1854188" y="1361060"/>
                  <a:pt x="1878899" y="1336350"/>
                  <a:pt x="1909381" y="1336350"/>
                </a:cubicBezTo>
                <a:close/>
                <a:moveTo>
                  <a:pt x="1779086" y="1336350"/>
                </a:moveTo>
                <a:cubicBezTo>
                  <a:pt x="1809568" y="1336350"/>
                  <a:pt x="1834278" y="1361060"/>
                  <a:pt x="1834278" y="1391541"/>
                </a:cubicBezTo>
                <a:cubicBezTo>
                  <a:pt x="1834278" y="1422022"/>
                  <a:pt x="1809568" y="1446732"/>
                  <a:pt x="1779086" y="1446732"/>
                </a:cubicBezTo>
                <a:cubicBezTo>
                  <a:pt x="1748603" y="1446732"/>
                  <a:pt x="1723892" y="1422022"/>
                  <a:pt x="1723892" y="1391541"/>
                </a:cubicBezTo>
                <a:cubicBezTo>
                  <a:pt x="1723892" y="1361060"/>
                  <a:pt x="1748603" y="1336350"/>
                  <a:pt x="1779086" y="1336350"/>
                </a:cubicBezTo>
                <a:close/>
                <a:moveTo>
                  <a:pt x="1645448" y="1336350"/>
                </a:moveTo>
                <a:cubicBezTo>
                  <a:pt x="1675933" y="1336350"/>
                  <a:pt x="1700644" y="1361060"/>
                  <a:pt x="1700644" y="1391541"/>
                </a:cubicBezTo>
                <a:cubicBezTo>
                  <a:pt x="1700644" y="1422022"/>
                  <a:pt x="1675933" y="1446732"/>
                  <a:pt x="1645448" y="1446732"/>
                </a:cubicBezTo>
                <a:cubicBezTo>
                  <a:pt x="1614967" y="1446732"/>
                  <a:pt x="1590256" y="1422022"/>
                  <a:pt x="1590256" y="1391541"/>
                </a:cubicBezTo>
                <a:cubicBezTo>
                  <a:pt x="1590256" y="1361060"/>
                  <a:pt x="1614967" y="1336350"/>
                  <a:pt x="1645448" y="1336350"/>
                </a:cubicBezTo>
                <a:close/>
                <a:moveTo>
                  <a:pt x="1515160" y="1336350"/>
                </a:moveTo>
                <a:cubicBezTo>
                  <a:pt x="1545636" y="1336350"/>
                  <a:pt x="1570346" y="1361060"/>
                  <a:pt x="1570346" y="1391541"/>
                </a:cubicBezTo>
                <a:cubicBezTo>
                  <a:pt x="1570346" y="1422022"/>
                  <a:pt x="1545636" y="1446732"/>
                  <a:pt x="1515160" y="1446732"/>
                </a:cubicBezTo>
                <a:cubicBezTo>
                  <a:pt x="1484676" y="1446732"/>
                  <a:pt x="1459963" y="1422022"/>
                  <a:pt x="1459963" y="1391541"/>
                </a:cubicBezTo>
                <a:cubicBezTo>
                  <a:pt x="1459963" y="1361060"/>
                  <a:pt x="1484676" y="1336350"/>
                  <a:pt x="1515160" y="1336350"/>
                </a:cubicBezTo>
                <a:close/>
                <a:moveTo>
                  <a:pt x="1381522" y="1336350"/>
                </a:moveTo>
                <a:cubicBezTo>
                  <a:pt x="1412004" y="1336350"/>
                  <a:pt x="1436714" y="1361060"/>
                  <a:pt x="1436714" y="1391541"/>
                </a:cubicBezTo>
                <a:cubicBezTo>
                  <a:pt x="1436714" y="1422022"/>
                  <a:pt x="1412004" y="1446732"/>
                  <a:pt x="1381522" y="1446732"/>
                </a:cubicBezTo>
                <a:cubicBezTo>
                  <a:pt x="1351043" y="1446732"/>
                  <a:pt x="1326330" y="1422022"/>
                  <a:pt x="1326330" y="1391541"/>
                </a:cubicBezTo>
                <a:cubicBezTo>
                  <a:pt x="1326330" y="1361060"/>
                  <a:pt x="1351043" y="1336350"/>
                  <a:pt x="1381522" y="1336350"/>
                </a:cubicBezTo>
                <a:close/>
                <a:moveTo>
                  <a:pt x="1251229" y="1336350"/>
                </a:moveTo>
                <a:cubicBezTo>
                  <a:pt x="1281711" y="1336350"/>
                  <a:pt x="1306421" y="1361060"/>
                  <a:pt x="1306421" y="1391541"/>
                </a:cubicBezTo>
                <a:cubicBezTo>
                  <a:pt x="1306421" y="1422022"/>
                  <a:pt x="1281711" y="1446732"/>
                  <a:pt x="1251229" y="1446732"/>
                </a:cubicBezTo>
                <a:cubicBezTo>
                  <a:pt x="1220747" y="1446732"/>
                  <a:pt x="1196037" y="1422022"/>
                  <a:pt x="1196037" y="1391541"/>
                </a:cubicBezTo>
                <a:cubicBezTo>
                  <a:pt x="1196037" y="1361060"/>
                  <a:pt x="1220747" y="1336350"/>
                  <a:pt x="1251229" y="1336350"/>
                </a:cubicBezTo>
                <a:close/>
                <a:moveTo>
                  <a:pt x="1117592" y="1336350"/>
                </a:moveTo>
                <a:cubicBezTo>
                  <a:pt x="1148075" y="1336350"/>
                  <a:pt x="1172785" y="1361060"/>
                  <a:pt x="1172785" y="1391541"/>
                </a:cubicBezTo>
                <a:cubicBezTo>
                  <a:pt x="1172785" y="1422022"/>
                  <a:pt x="1148075" y="1446732"/>
                  <a:pt x="1117592" y="1446732"/>
                </a:cubicBezTo>
                <a:cubicBezTo>
                  <a:pt x="1087110" y="1446732"/>
                  <a:pt x="1062400" y="1422022"/>
                  <a:pt x="1062400" y="1391541"/>
                </a:cubicBezTo>
                <a:cubicBezTo>
                  <a:pt x="1062400" y="1361060"/>
                  <a:pt x="1087110" y="1336350"/>
                  <a:pt x="1117592" y="1336350"/>
                </a:cubicBezTo>
                <a:close/>
                <a:moveTo>
                  <a:pt x="980615" y="1336350"/>
                </a:moveTo>
                <a:cubicBezTo>
                  <a:pt x="1011098" y="1336350"/>
                  <a:pt x="1035808" y="1361060"/>
                  <a:pt x="1035808" y="1391541"/>
                </a:cubicBezTo>
                <a:cubicBezTo>
                  <a:pt x="1035808" y="1422022"/>
                  <a:pt x="1011098" y="1446732"/>
                  <a:pt x="980615" y="1446732"/>
                </a:cubicBezTo>
                <a:cubicBezTo>
                  <a:pt x="950133" y="1446732"/>
                  <a:pt x="925422" y="1422022"/>
                  <a:pt x="925422" y="1391541"/>
                </a:cubicBezTo>
                <a:cubicBezTo>
                  <a:pt x="925422" y="1361060"/>
                  <a:pt x="950133" y="1336350"/>
                  <a:pt x="980615" y="1336350"/>
                </a:cubicBezTo>
                <a:close/>
                <a:moveTo>
                  <a:pt x="9199101" y="1336348"/>
                </a:moveTo>
                <a:cubicBezTo>
                  <a:pt x="9229583" y="1336348"/>
                  <a:pt x="9254293" y="1361058"/>
                  <a:pt x="9254293" y="1391539"/>
                </a:cubicBezTo>
                <a:cubicBezTo>
                  <a:pt x="9254293" y="1422020"/>
                  <a:pt x="9229583" y="1446730"/>
                  <a:pt x="9199101" y="1446730"/>
                </a:cubicBezTo>
                <a:cubicBezTo>
                  <a:pt x="9168619" y="1446730"/>
                  <a:pt x="9143909" y="1422020"/>
                  <a:pt x="9143909" y="1391539"/>
                </a:cubicBezTo>
                <a:cubicBezTo>
                  <a:pt x="9143909" y="1361058"/>
                  <a:pt x="9168619" y="1336348"/>
                  <a:pt x="9199101" y="1336348"/>
                </a:cubicBezTo>
                <a:close/>
                <a:moveTo>
                  <a:pt x="9068807" y="1336348"/>
                </a:moveTo>
                <a:cubicBezTo>
                  <a:pt x="9099289" y="1336348"/>
                  <a:pt x="9123999" y="1361058"/>
                  <a:pt x="9123999" y="1391539"/>
                </a:cubicBezTo>
                <a:cubicBezTo>
                  <a:pt x="9123999" y="1422020"/>
                  <a:pt x="9099289" y="1446730"/>
                  <a:pt x="9068807" y="1446730"/>
                </a:cubicBezTo>
                <a:cubicBezTo>
                  <a:pt x="9038325" y="1446730"/>
                  <a:pt x="9013615" y="1422020"/>
                  <a:pt x="9013615" y="1391539"/>
                </a:cubicBezTo>
                <a:cubicBezTo>
                  <a:pt x="9013615" y="1361058"/>
                  <a:pt x="9038325" y="1336348"/>
                  <a:pt x="9068807" y="1336348"/>
                </a:cubicBezTo>
                <a:close/>
                <a:moveTo>
                  <a:pt x="8407316" y="1336348"/>
                </a:moveTo>
                <a:cubicBezTo>
                  <a:pt x="8437798" y="1336348"/>
                  <a:pt x="8462508" y="1361058"/>
                  <a:pt x="8462508" y="1391539"/>
                </a:cubicBezTo>
                <a:cubicBezTo>
                  <a:pt x="8462508" y="1422020"/>
                  <a:pt x="8437798" y="1446730"/>
                  <a:pt x="8407316" y="1446730"/>
                </a:cubicBezTo>
                <a:cubicBezTo>
                  <a:pt x="8376834" y="1446730"/>
                  <a:pt x="8352124" y="1422020"/>
                  <a:pt x="8352124" y="1391539"/>
                </a:cubicBezTo>
                <a:cubicBezTo>
                  <a:pt x="8352124" y="1361058"/>
                  <a:pt x="8376834" y="1336348"/>
                  <a:pt x="8407316" y="1336348"/>
                </a:cubicBezTo>
                <a:close/>
                <a:moveTo>
                  <a:pt x="8273682" y="1336348"/>
                </a:moveTo>
                <a:cubicBezTo>
                  <a:pt x="8304164" y="1336348"/>
                  <a:pt x="8328874" y="1361058"/>
                  <a:pt x="8328874" y="1391539"/>
                </a:cubicBezTo>
                <a:cubicBezTo>
                  <a:pt x="8328874" y="1422020"/>
                  <a:pt x="8304164" y="1446730"/>
                  <a:pt x="8273682" y="1446730"/>
                </a:cubicBezTo>
                <a:cubicBezTo>
                  <a:pt x="8243200" y="1446730"/>
                  <a:pt x="8218490" y="1422020"/>
                  <a:pt x="8218490" y="1391539"/>
                </a:cubicBezTo>
                <a:cubicBezTo>
                  <a:pt x="8218490" y="1361058"/>
                  <a:pt x="8243200" y="1336348"/>
                  <a:pt x="8273682" y="1336348"/>
                </a:cubicBezTo>
                <a:close/>
                <a:moveTo>
                  <a:pt x="8143388" y="1336348"/>
                </a:moveTo>
                <a:cubicBezTo>
                  <a:pt x="8173870" y="1336348"/>
                  <a:pt x="8198580" y="1361058"/>
                  <a:pt x="8198580" y="1391539"/>
                </a:cubicBezTo>
                <a:cubicBezTo>
                  <a:pt x="8198580" y="1422020"/>
                  <a:pt x="8173870" y="1446730"/>
                  <a:pt x="8143388" y="1446730"/>
                </a:cubicBezTo>
                <a:cubicBezTo>
                  <a:pt x="8112906" y="1446730"/>
                  <a:pt x="8088196" y="1422020"/>
                  <a:pt x="8088196" y="1391539"/>
                </a:cubicBezTo>
                <a:cubicBezTo>
                  <a:pt x="8088196" y="1361058"/>
                  <a:pt x="8112906" y="1336348"/>
                  <a:pt x="8143388" y="1336348"/>
                </a:cubicBezTo>
                <a:close/>
                <a:moveTo>
                  <a:pt x="8009753" y="1336348"/>
                </a:moveTo>
                <a:cubicBezTo>
                  <a:pt x="8040235" y="1336348"/>
                  <a:pt x="8064945" y="1361058"/>
                  <a:pt x="8064945" y="1391539"/>
                </a:cubicBezTo>
                <a:cubicBezTo>
                  <a:pt x="8064945" y="1422020"/>
                  <a:pt x="8040235" y="1446730"/>
                  <a:pt x="8009753" y="1446730"/>
                </a:cubicBezTo>
                <a:cubicBezTo>
                  <a:pt x="7979271" y="1446730"/>
                  <a:pt x="7954561" y="1422020"/>
                  <a:pt x="7954561" y="1391539"/>
                </a:cubicBezTo>
                <a:cubicBezTo>
                  <a:pt x="7954561" y="1361058"/>
                  <a:pt x="7979271" y="1336348"/>
                  <a:pt x="8009753" y="1336348"/>
                </a:cubicBezTo>
                <a:close/>
                <a:moveTo>
                  <a:pt x="7876118" y="1336348"/>
                </a:moveTo>
                <a:cubicBezTo>
                  <a:pt x="7906600" y="1336348"/>
                  <a:pt x="7931310" y="1361058"/>
                  <a:pt x="7931310" y="1391539"/>
                </a:cubicBezTo>
                <a:cubicBezTo>
                  <a:pt x="7931310" y="1422020"/>
                  <a:pt x="7906600" y="1446730"/>
                  <a:pt x="7876118" y="1446730"/>
                </a:cubicBezTo>
                <a:cubicBezTo>
                  <a:pt x="7845636" y="1446730"/>
                  <a:pt x="7820926" y="1422020"/>
                  <a:pt x="7820926" y="1391539"/>
                </a:cubicBezTo>
                <a:cubicBezTo>
                  <a:pt x="7820926" y="1361058"/>
                  <a:pt x="7845636" y="1336348"/>
                  <a:pt x="7876118" y="1336348"/>
                </a:cubicBezTo>
                <a:close/>
                <a:moveTo>
                  <a:pt x="7745823" y="1336348"/>
                </a:moveTo>
                <a:cubicBezTo>
                  <a:pt x="7776305" y="1336348"/>
                  <a:pt x="7801015" y="1361058"/>
                  <a:pt x="7801015" y="1391539"/>
                </a:cubicBezTo>
                <a:cubicBezTo>
                  <a:pt x="7801015" y="1422020"/>
                  <a:pt x="7776305" y="1446730"/>
                  <a:pt x="7745823" y="1446730"/>
                </a:cubicBezTo>
                <a:cubicBezTo>
                  <a:pt x="7715341" y="1446730"/>
                  <a:pt x="7690631" y="1422020"/>
                  <a:pt x="7690631" y="1391539"/>
                </a:cubicBezTo>
                <a:cubicBezTo>
                  <a:pt x="7690631" y="1361058"/>
                  <a:pt x="7715341" y="1336348"/>
                  <a:pt x="7745823" y="1336348"/>
                </a:cubicBezTo>
                <a:close/>
                <a:moveTo>
                  <a:pt x="185475" y="1336348"/>
                </a:moveTo>
                <a:cubicBezTo>
                  <a:pt x="215957" y="1336348"/>
                  <a:pt x="240666" y="1361058"/>
                  <a:pt x="240666" y="1391539"/>
                </a:cubicBezTo>
                <a:cubicBezTo>
                  <a:pt x="240666" y="1422020"/>
                  <a:pt x="215957" y="1446730"/>
                  <a:pt x="185475" y="1446730"/>
                </a:cubicBezTo>
                <a:cubicBezTo>
                  <a:pt x="154994" y="1446730"/>
                  <a:pt x="130283" y="1422020"/>
                  <a:pt x="130283" y="1391539"/>
                </a:cubicBezTo>
                <a:cubicBezTo>
                  <a:pt x="130283" y="1361058"/>
                  <a:pt x="154994" y="1336348"/>
                  <a:pt x="185475" y="1336348"/>
                </a:cubicBezTo>
                <a:close/>
                <a:moveTo>
                  <a:pt x="9199101" y="1219421"/>
                </a:moveTo>
                <a:cubicBezTo>
                  <a:pt x="9229583" y="1219421"/>
                  <a:pt x="9254293" y="1244131"/>
                  <a:pt x="9254293" y="1274612"/>
                </a:cubicBezTo>
                <a:cubicBezTo>
                  <a:pt x="9254293" y="1305093"/>
                  <a:pt x="9229583" y="1329803"/>
                  <a:pt x="9199101" y="1329803"/>
                </a:cubicBezTo>
                <a:cubicBezTo>
                  <a:pt x="9168619" y="1329803"/>
                  <a:pt x="9143909" y="1305093"/>
                  <a:pt x="9143909" y="1274612"/>
                </a:cubicBezTo>
                <a:cubicBezTo>
                  <a:pt x="9143909" y="1244131"/>
                  <a:pt x="9168619" y="1219421"/>
                  <a:pt x="9199101" y="1219421"/>
                </a:cubicBezTo>
                <a:close/>
                <a:moveTo>
                  <a:pt x="9068807" y="1219421"/>
                </a:moveTo>
                <a:cubicBezTo>
                  <a:pt x="9099289" y="1219421"/>
                  <a:pt x="9123999" y="1244131"/>
                  <a:pt x="9123999" y="1274612"/>
                </a:cubicBezTo>
                <a:cubicBezTo>
                  <a:pt x="9123999" y="1305093"/>
                  <a:pt x="9099289" y="1329803"/>
                  <a:pt x="9068807" y="1329803"/>
                </a:cubicBezTo>
                <a:cubicBezTo>
                  <a:pt x="9038325" y="1329803"/>
                  <a:pt x="9013615" y="1305093"/>
                  <a:pt x="9013615" y="1274612"/>
                </a:cubicBezTo>
                <a:cubicBezTo>
                  <a:pt x="9013615" y="1244131"/>
                  <a:pt x="9038325" y="1219421"/>
                  <a:pt x="9068807" y="1219421"/>
                </a:cubicBezTo>
                <a:close/>
                <a:moveTo>
                  <a:pt x="8537612" y="1219421"/>
                </a:moveTo>
                <a:cubicBezTo>
                  <a:pt x="8568094" y="1219421"/>
                  <a:pt x="8592804" y="1244131"/>
                  <a:pt x="8592804" y="1274612"/>
                </a:cubicBezTo>
                <a:cubicBezTo>
                  <a:pt x="8592804" y="1305093"/>
                  <a:pt x="8568094" y="1329803"/>
                  <a:pt x="8537612" y="1329803"/>
                </a:cubicBezTo>
                <a:cubicBezTo>
                  <a:pt x="8507130" y="1329803"/>
                  <a:pt x="8482420" y="1305093"/>
                  <a:pt x="8482420" y="1274612"/>
                </a:cubicBezTo>
                <a:cubicBezTo>
                  <a:pt x="8482420" y="1244131"/>
                  <a:pt x="8507130" y="1219421"/>
                  <a:pt x="8537612" y="1219421"/>
                </a:cubicBezTo>
                <a:close/>
                <a:moveTo>
                  <a:pt x="8407316" y="1219421"/>
                </a:moveTo>
                <a:cubicBezTo>
                  <a:pt x="8437798" y="1219421"/>
                  <a:pt x="8462508" y="1244131"/>
                  <a:pt x="8462508" y="1274612"/>
                </a:cubicBezTo>
                <a:cubicBezTo>
                  <a:pt x="8462508" y="1305093"/>
                  <a:pt x="8437798" y="1329803"/>
                  <a:pt x="8407316" y="1329803"/>
                </a:cubicBezTo>
                <a:cubicBezTo>
                  <a:pt x="8376834" y="1329803"/>
                  <a:pt x="8352124" y="1305093"/>
                  <a:pt x="8352124" y="1274612"/>
                </a:cubicBezTo>
                <a:cubicBezTo>
                  <a:pt x="8352124" y="1244131"/>
                  <a:pt x="8376834" y="1219421"/>
                  <a:pt x="8407316" y="1219421"/>
                </a:cubicBezTo>
                <a:close/>
                <a:moveTo>
                  <a:pt x="8273682" y="1219421"/>
                </a:moveTo>
                <a:cubicBezTo>
                  <a:pt x="8304164" y="1219421"/>
                  <a:pt x="8328874" y="1244131"/>
                  <a:pt x="8328874" y="1274612"/>
                </a:cubicBezTo>
                <a:cubicBezTo>
                  <a:pt x="8328874" y="1305093"/>
                  <a:pt x="8304164" y="1329803"/>
                  <a:pt x="8273682" y="1329803"/>
                </a:cubicBezTo>
                <a:cubicBezTo>
                  <a:pt x="8243200" y="1329803"/>
                  <a:pt x="8218490" y="1305093"/>
                  <a:pt x="8218490" y="1274612"/>
                </a:cubicBezTo>
                <a:cubicBezTo>
                  <a:pt x="8218490" y="1244131"/>
                  <a:pt x="8243200" y="1219421"/>
                  <a:pt x="8273682" y="1219421"/>
                </a:cubicBezTo>
                <a:close/>
                <a:moveTo>
                  <a:pt x="8143388" y="1219421"/>
                </a:moveTo>
                <a:cubicBezTo>
                  <a:pt x="8173870" y="1219421"/>
                  <a:pt x="8198580" y="1244131"/>
                  <a:pt x="8198580" y="1274612"/>
                </a:cubicBezTo>
                <a:cubicBezTo>
                  <a:pt x="8198580" y="1305093"/>
                  <a:pt x="8173870" y="1329803"/>
                  <a:pt x="8143388" y="1329803"/>
                </a:cubicBezTo>
                <a:cubicBezTo>
                  <a:pt x="8112906" y="1329803"/>
                  <a:pt x="8088196" y="1305093"/>
                  <a:pt x="8088196" y="1274612"/>
                </a:cubicBezTo>
                <a:cubicBezTo>
                  <a:pt x="8088196" y="1244131"/>
                  <a:pt x="8112906" y="1219421"/>
                  <a:pt x="8143388" y="1219421"/>
                </a:cubicBezTo>
                <a:close/>
                <a:moveTo>
                  <a:pt x="8009753" y="1219421"/>
                </a:moveTo>
                <a:cubicBezTo>
                  <a:pt x="8040235" y="1219421"/>
                  <a:pt x="8064945" y="1244131"/>
                  <a:pt x="8064945" y="1274612"/>
                </a:cubicBezTo>
                <a:cubicBezTo>
                  <a:pt x="8064945" y="1305093"/>
                  <a:pt x="8040235" y="1329803"/>
                  <a:pt x="8009753" y="1329803"/>
                </a:cubicBezTo>
                <a:cubicBezTo>
                  <a:pt x="7979271" y="1329803"/>
                  <a:pt x="7954561" y="1305093"/>
                  <a:pt x="7954561" y="1274612"/>
                </a:cubicBezTo>
                <a:cubicBezTo>
                  <a:pt x="7954561" y="1244131"/>
                  <a:pt x="7979271" y="1219421"/>
                  <a:pt x="8009753" y="1219421"/>
                </a:cubicBezTo>
                <a:close/>
                <a:moveTo>
                  <a:pt x="7876118" y="1219421"/>
                </a:moveTo>
                <a:cubicBezTo>
                  <a:pt x="7906600" y="1219421"/>
                  <a:pt x="7931310" y="1244131"/>
                  <a:pt x="7931310" y="1274612"/>
                </a:cubicBezTo>
                <a:cubicBezTo>
                  <a:pt x="7931310" y="1305093"/>
                  <a:pt x="7906600" y="1329803"/>
                  <a:pt x="7876118" y="1329803"/>
                </a:cubicBezTo>
                <a:cubicBezTo>
                  <a:pt x="7845636" y="1329803"/>
                  <a:pt x="7820926" y="1305093"/>
                  <a:pt x="7820926" y="1274612"/>
                </a:cubicBezTo>
                <a:cubicBezTo>
                  <a:pt x="7820926" y="1244131"/>
                  <a:pt x="7845636" y="1219421"/>
                  <a:pt x="7876118" y="1219421"/>
                </a:cubicBezTo>
                <a:close/>
                <a:moveTo>
                  <a:pt x="7745823" y="1219421"/>
                </a:moveTo>
                <a:cubicBezTo>
                  <a:pt x="7776305" y="1219421"/>
                  <a:pt x="7801015" y="1244131"/>
                  <a:pt x="7801015" y="1274612"/>
                </a:cubicBezTo>
                <a:cubicBezTo>
                  <a:pt x="7801015" y="1305093"/>
                  <a:pt x="7776305" y="1329803"/>
                  <a:pt x="7745823" y="1329803"/>
                </a:cubicBezTo>
                <a:cubicBezTo>
                  <a:pt x="7715341" y="1329803"/>
                  <a:pt x="7690631" y="1305093"/>
                  <a:pt x="7690631" y="1274612"/>
                </a:cubicBezTo>
                <a:cubicBezTo>
                  <a:pt x="7690631" y="1244131"/>
                  <a:pt x="7715341" y="1219421"/>
                  <a:pt x="7745823" y="1219421"/>
                </a:cubicBezTo>
                <a:close/>
                <a:moveTo>
                  <a:pt x="7608849" y="1219421"/>
                </a:moveTo>
                <a:cubicBezTo>
                  <a:pt x="7639331" y="1219421"/>
                  <a:pt x="7664041" y="1244131"/>
                  <a:pt x="7664041" y="1274612"/>
                </a:cubicBezTo>
                <a:cubicBezTo>
                  <a:pt x="7664041" y="1305093"/>
                  <a:pt x="7639331" y="1329803"/>
                  <a:pt x="7608849" y="1329803"/>
                </a:cubicBezTo>
                <a:cubicBezTo>
                  <a:pt x="7578367" y="1329803"/>
                  <a:pt x="7553657" y="1305093"/>
                  <a:pt x="7553657" y="1274612"/>
                </a:cubicBezTo>
                <a:cubicBezTo>
                  <a:pt x="7553657" y="1244131"/>
                  <a:pt x="7578367" y="1219421"/>
                  <a:pt x="7608849" y="1219421"/>
                </a:cubicBezTo>
                <a:close/>
                <a:moveTo>
                  <a:pt x="7481897" y="1219421"/>
                </a:moveTo>
                <a:cubicBezTo>
                  <a:pt x="7512379" y="1219421"/>
                  <a:pt x="7537089" y="1244131"/>
                  <a:pt x="7537089" y="1274612"/>
                </a:cubicBezTo>
                <a:cubicBezTo>
                  <a:pt x="7537089" y="1305093"/>
                  <a:pt x="7512379" y="1329803"/>
                  <a:pt x="7481897" y="1329803"/>
                </a:cubicBezTo>
                <a:cubicBezTo>
                  <a:pt x="7451415" y="1329803"/>
                  <a:pt x="7426705" y="1305093"/>
                  <a:pt x="7426705" y="1274612"/>
                </a:cubicBezTo>
                <a:cubicBezTo>
                  <a:pt x="7426705" y="1244131"/>
                  <a:pt x="7451415" y="1219421"/>
                  <a:pt x="7481897" y="1219421"/>
                </a:cubicBezTo>
                <a:close/>
                <a:moveTo>
                  <a:pt x="7341579" y="1219421"/>
                </a:moveTo>
                <a:cubicBezTo>
                  <a:pt x="7372061" y="1219421"/>
                  <a:pt x="7396771" y="1244131"/>
                  <a:pt x="7396771" y="1274612"/>
                </a:cubicBezTo>
                <a:cubicBezTo>
                  <a:pt x="7396771" y="1305093"/>
                  <a:pt x="7372061" y="1329803"/>
                  <a:pt x="7341579" y="1329803"/>
                </a:cubicBezTo>
                <a:cubicBezTo>
                  <a:pt x="7311097" y="1329803"/>
                  <a:pt x="7286387" y="1305093"/>
                  <a:pt x="7286387" y="1274612"/>
                </a:cubicBezTo>
                <a:cubicBezTo>
                  <a:pt x="7286387" y="1244131"/>
                  <a:pt x="7311097" y="1219421"/>
                  <a:pt x="7341579" y="1219421"/>
                </a:cubicBezTo>
                <a:close/>
                <a:moveTo>
                  <a:pt x="7211286" y="1219421"/>
                </a:moveTo>
                <a:cubicBezTo>
                  <a:pt x="7241768" y="1219421"/>
                  <a:pt x="7266478" y="1244131"/>
                  <a:pt x="7266478" y="1274612"/>
                </a:cubicBezTo>
                <a:cubicBezTo>
                  <a:pt x="7266478" y="1305093"/>
                  <a:pt x="7241768" y="1329803"/>
                  <a:pt x="7211286" y="1329803"/>
                </a:cubicBezTo>
                <a:cubicBezTo>
                  <a:pt x="7180804" y="1329803"/>
                  <a:pt x="7156094" y="1305093"/>
                  <a:pt x="7156094" y="1274612"/>
                </a:cubicBezTo>
                <a:cubicBezTo>
                  <a:pt x="7156094" y="1244131"/>
                  <a:pt x="7180804" y="1219421"/>
                  <a:pt x="7211286" y="1219421"/>
                </a:cubicBezTo>
                <a:close/>
                <a:moveTo>
                  <a:pt x="7080993" y="1219421"/>
                </a:moveTo>
                <a:cubicBezTo>
                  <a:pt x="7111475" y="1219421"/>
                  <a:pt x="7136185" y="1244131"/>
                  <a:pt x="7136185" y="1274612"/>
                </a:cubicBezTo>
                <a:cubicBezTo>
                  <a:pt x="7136185" y="1305093"/>
                  <a:pt x="7111475" y="1329803"/>
                  <a:pt x="7080993" y="1329803"/>
                </a:cubicBezTo>
                <a:cubicBezTo>
                  <a:pt x="7050511" y="1329803"/>
                  <a:pt x="7025801" y="1305093"/>
                  <a:pt x="7025801" y="1274612"/>
                </a:cubicBezTo>
                <a:cubicBezTo>
                  <a:pt x="7025801" y="1244131"/>
                  <a:pt x="7050511" y="1219421"/>
                  <a:pt x="7080993" y="1219421"/>
                </a:cubicBezTo>
                <a:close/>
                <a:moveTo>
                  <a:pt x="6947357" y="1219421"/>
                </a:moveTo>
                <a:cubicBezTo>
                  <a:pt x="6977839" y="1219421"/>
                  <a:pt x="7002549" y="1244131"/>
                  <a:pt x="7002549" y="1274612"/>
                </a:cubicBezTo>
                <a:cubicBezTo>
                  <a:pt x="7002549" y="1305093"/>
                  <a:pt x="6977839" y="1329803"/>
                  <a:pt x="6947357" y="1329803"/>
                </a:cubicBezTo>
                <a:cubicBezTo>
                  <a:pt x="6916875" y="1329803"/>
                  <a:pt x="6892165" y="1305093"/>
                  <a:pt x="6892165" y="1274612"/>
                </a:cubicBezTo>
                <a:cubicBezTo>
                  <a:pt x="6892165" y="1244131"/>
                  <a:pt x="6916875" y="1219421"/>
                  <a:pt x="6947357" y="1219421"/>
                </a:cubicBezTo>
                <a:close/>
                <a:moveTo>
                  <a:pt x="6817064" y="1219421"/>
                </a:moveTo>
                <a:cubicBezTo>
                  <a:pt x="6847546" y="1219421"/>
                  <a:pt x="6872256" y="1244131"/>
                  <a:pt x="6872256" y="1274612"/>
                </a:cubicBezTo>
                <a:cubicBezTo>
                  <a:pt x="6872256" y="1305093"/>
                  <a:pt x="6847546" y="1329803"/>
                  <a:pt x="6817064" y="1329803"/>
                </a:cubicBezTo>
                <a:cubicBezTo>
                  <a:pt x="6786582" y="1329803"/>
                  <a:pt x="6761872" y="1305093"/>
                  <a:pt x="6761872" y="1274612"/>
                </a:cubicBezTo>
                <a:cubicBezTo>
                  <a:pt x="6761872" y="1244131"/>
                  <a:pt x="6786582" y="1219421"/>
                  <a:pt x="6817064" y="1219421"/>
                </a:cubicBezTo>
                <a:close/>
                <a:moveTo>
                  <a:pt x="6683431" y="1219421"/>
                </a:moveTo>
                <a:cubicBezTo>
                  <a:pt x="6713913" y="1219421"/>
                  <a:pt x="6738623" y="1244131"/>
                  <a:pt x="6738623" y="1274612"/>
                </a:cubicBezTo>
                <a:cubicBezTo>
                  <a:pt x="6738623" y="1305093"/>
                  <a:pt x="6713913" y="1329803"/>
                  <a:pt x="6683431" y="1329803"/>
                </a:cubicBezTo>
                <a:cubicBezTo>
                  <a:pt x="6652949" y="1329803"/>
                  <a:pt x="6628239" y="1305093"/>
                  <a:pt x="6628239" y="1274612"/>
                </a:cubicBezTo>
                <a:cubicBezTo>
                  <a:pt x="6628239" y="1244131"/>
                  <a:pt x="6652949" y="1219421"/>
                  <a:pt x="6683431" y="1219421"/>
                </a:cubicBezTo>
                <a:close/>
                <a:moveTo>
                  <a:pt x="6553137" y="1219421"/>
                </a:moveTo>
                <a:cubicBezTo>
                  <a:pt x="6583619" y="1219421"/>
                  <a:pt x="6608329" y="1244131"/>
                  <a:pt x="6608329" y="1274612"/>
                </a:cubicBezTo>
                <a:cubicBezTo>
                  <a:pt x="6608329" y="1305093"/>
                  <a:pt x="6583619" y="1329803"/>
                  <a:pt x="6553137" y="1329803"/>
                </a:cubicBezTo>
                <a:cubicBezTo>
                  <a:pt x="6522655" y="1329803"/>
                  <a:pt x="6497945" y="1305093"/>
                  <a:pt x="6497945" y="1274612"/>
                </a:cubicBezTo>
                <a:cubicBezTo>
                  <a:pt x="6497945" y="1244131"/>
                  <a:pt x="6522655" y="1219421"/>
                  <a:pt x="6553137" y="1219421"/>
                </a:cubicBezTo>
                <a:close/>
                <a:moveTo>
                  <a:pt x="6419502" y="1219421"/>
                </a:moveTo>
                <a:cubicBezTo>
                  <a:pt x="6449984" y="1219421"/>
                  <a:pt x="6474694" y="1244131"/>
                  <a:pt x="6474694" y="1274612"/>
                </a:cubicBezTo>
                <a:cubicBezTo>
                  <a:pt x="6474694" y="1305093"/>
                  <a:pt x="6449984" y="1329803"/>
                  <a:pt x="6419502" y="1329803"/>
                </a:cubicBezTo>
                <a:cubicBezTo>
                  <a:pt x="6389020" y="1329803"/>
                  <a:pt x="6364310" y="1305093"/>
                  <a:pt x="6364310" y="1274612"/>
                </a:cubicBezTo>
                <a:cubicBezTo>
                  <a:pt x="6364310" y="1244131"/>
                  <a:pt x="6389020" y="1219421"/>
                  <a:pt x="6419502" y="1219421"/>
                </a:cubicBezTo>
                <a:close/>
                <a:moveTo>
                  <a:pt x="6289207" y="1219421"/>
                </a:moveTo>
                <a:cubicBezTo>
                  <a:pt x="6319689" y="1219421"/>
                  <a:pt x="6344399" y="1244131"/>
                  <a:pt x="6344399" y="1274612"/>
                </a:cubicBezTo>
                <a:cubicBezTo>
                  <a:pt x="6344399" y="1305093"/>
                  <a:pt x="6319689" y="1329803"/>
                  <a:pt x="6289207" y="1329803"/>
                </a:cubicBezTo>
                <a:cubicBezTo>
                  <a:pt x="6258725" y="1329803"/>
                  <a:pt x="6234015" y="1305093"/>
                  <a:pt x="6234015" y="1274612"/>
                </a:cubicBezTo>
                <a:cubicBezTo>
                  <a:pt x="6234015" y="1244131"/>
                  <a:pt x="6258725" y="1219421"/>
                  <a:pt x="6289207" y="1219421"/>
                </a:cubicBezTo>
                <a:close/>
                <a:moveTo>
                  <a:pt x="6155573" y="1219421"/>
                </a:moveTo>
                <a:cubicBezTo>
                  <a:pt x="6186055" y="1219421"/>
                  <a:pt x="6210765" y="1244131"/>
                  <a:pt x="6210765" y="1274612"/>
                </a:cubicBezTo>
                <a:cubicBezTo>
                  <a:pt x="6210765" y="1305093"/>
                  <a:pt x="6186055" y="1329803"/>
                  <a:pt x="6155573" y="1329803"/>
                </a:cubicBezTo>
                <a:cubicBezTo>
                  <a:pt x="6125091" y="1329803"/>
                  <a:pt x="6100381" y="1305093"/>
                  <a:pt x="6100381" y="1274612"/>
                </a:cubicBezTo>
                <a:cubicBezTo>
                  <a:pt x="6100381" y="1244131"/>
                  <a:pt x="6125091" y="1219421"/>
                  <a:pt x="6155573" y="1219421"/>
                </a:cubicBezTo>
                <a:close/>
                <a:moveTo>
                  <a:pt x="6021939" y="1219421"/>
                </a:moveTo>
                <a:cubicBezTo>
                  <a:pt x="6052421" y="1219421"/>
                  <a:pt x="6077131" y="1244131"/>
                  <a:pt x="6077131" y="1274612"/>
                </a:cubicBezTo>
                <a:cubicBezTo>
                  <a:pt x="6077131" y="1305093"/>
                  <a:pt x="6052421" y="1329803"/>
                  <a:pt x="6021939" y="1329803"/>
                </a:cubicBezTo>
                <a:cubicBezTo>
                  <a:pt x="5991457" y="1329803"/>
                  <a:pt x="5966747" y="1305093"/>
                  <a:pt x="5966747" y="1274612"/>
                </a:cubicBezTo>
                <a:cubicBezTo>
                  <a:pt x="5966747" y="1244131"/>
                  <a:pt x="5991457" y="1219421"/>
                  <a:pt x="6021939" y="1219421"/>
                </a:cubicBezTo>
                <a:close/>
                <a:moveTo>
                  <a:pt x="5884964" y="1219421"/>
                </a:moveTo>
                <a:cubicBezTo>
                  <a:pt x="5915446" y="1219421"/>
                  <a:pt x="5940156" y="1244131"/>
                  <a:pt x="5940156" y="1274612"/>
                </a:cubicBezTo>
                <a:cubicBezTo>
                  <a:pt x="5940156" y="1305093"/>
                  <a:pt x="5915446" y="1329803"/>
                  <a:pt x="5884964" y="1329803"/>
                </a:cubicBezTo>
                <a:cubicBezTo>
                  <a:pt x="5854482" y="1329803"/>
                  <a:pt x="5829772" y="1305093"/>
                  <a:pt x="5829772" y="1274612"/>
                </a:cubicBezTo>
                <a:cubicBezTo>
                  <a:pt x="5829772" y="1244131"/>
                  <a:pt x="5854482" y="1219421"/>
                  <a:pt x="5884964" y="1219421"/>
                </a:cubicBezTo>
                <a:close/>
                <a:moveTo>
                  <a:pt x="5754668" y="1219421"/>
                </a:moveTo>
                <a:cubicBezTo>
                  <a:pt x="5785150" y="1219421"/>
                  <a:pt x="5809860" y="1244131"/>
                  <a:pt x="5809860" y="1274612"/>
                </a:cubicBezTo>
                <a:cubicBezTo>
                  <a:pt x="5809860" y="1305093"/>
                  <a:pt x="5785150" y="1329803"/>
                  <a:pt x="5754668" y="1329803"/>
                </a:cubicBezTo>
                <a:cubicBezTo>
                  <a:pt x="5724186" y="1329803"/>
                  <a:pt x="5699476" y="1305093"/>
                  <a:pt x="5699476" y="1274612"/>
                </a:cubicBezTo>
                <a:cubicBezTo>
                  <a:pt x="5699476" y="1244131"/>
                  <a:pt x="5724186" y="1219421"/>
                  <a:pt x="5754668" y="1219421"/>
                </a:cubicBezTo>
                <a:close/>
                <a:moveTo>
                  <a:pt x="5621034" y="1219421"/>
                </a:moveTo>
                <a:cubicBezTo>
                  <a:pt x="5651516" y="1219421"/>
                  <a:pt x="5676226" y="1244131"/>
                  <a:pt x="5676226" y="1274612"/>
                </a:cubicBezTo>
                <a:cubicBezTo>
                  <a:pt x="5676226" y="1305093"/>
                  <a:pt x="5651516" y="1329803"/>
                  <a:pt x="5621034" y="1329803"/>
                </a:cubicBezTo>
                <a:cubicBezTo>
                  <a:pt x="5590552" y="1329803"/>
                  <a:pt x="5565842" y="1305093"/>
                  <a:pt x="5565842" y="1274612"/>
                </a:cubicBezTo>
                <a:cubicBezTo>
                  <a:pt x="5565842" y="1244131"/>
                  <a:pt x="5590552" y="1219421"/>
                  <a:pt x="5621034" y="1219421"/>
                </a:cubicBezTo>
                <a:close/>
                <a:moveTo>
                  <a:pt x="5487399" y="1219421"/>
                </a:moveTo>
                <a:cubicBezTo>
                  <a:pt x="5517881" y="1219421"/>
                  <a:pt x="5542591" y="1244131"/>
                  <a:pt x="5542591" y="1274612"/>
                </a:cubicBezTo>
                <a:cubicBezTo>
                  <a:pt x="5542591" y="1305093"/>
                  <a:pt x="5517881" y="1329803"/>
                  <a:pt x="5487399" y="1329803"/>
                </a:cubicBezTo>
                <a:cubicBezTo>
                  <a:pt x="5456917" y="1329803"/>
                  <a:pt x="5432207" y="1305093"/>
                  <a:pt x="5432207" y="1274612"/>
                </a:cubicBezTo>
                <a:cubicBezTo>
                  <a:pt x="5432207" y="1244131"/>
                  <a:pt x="5456917" y="1219421"/>
                  <a:pt x="5487399" y="1219421"/>
                </a:cubicBezTo>
                <a:close/>
                <a:moveTo>
                  <a:pt x="5357106" y="1219421"/>
                </a:moveTo>
                <a:cubicBezTo>
                  <a:pt x="5387588" y="1219421"/>
                  <a:pt x="5412298" y="1244131"/>
                  <a:pt x="5412298" y="1274612"/>
                </a:cubicBezTo>
                <a:cubicBezTo>
                  <a:pt x="5412298" y="1305093"/>
                  <a:pt x="5387588" y="1329803"/>
                  <a:pt x="5357106" y="1329803"/>
                </a:cubicBezTo>
                <a:cubicBezTo>
                  <a:pt x="5326624" y="1329803"/>
                  <a:pt x="5301914" y="1305093"/>
                  <a:pt x="5301914" y="1274612"/>
                </a:cubicBezTo>
                <a:cubicBezTo>
                  <a:pt x="5301914" y="1244131"/>
                  <a:pt x="5326624" y="1219421"/>
                  <a:pt x="5357106" y="1219421"/>
                </a:cubicBezTo>
                <a:close/>
                <a:moveTo>
                  <a:pt x="5093178" y="1219421"/>
                </a:moveTo>
                <a:cubicBezTo>
                  <a:pt x="5123660" y="1219421"/>
                  <a:pt x="5148370" y="1244131"/>
                  <a:pt x="5148370" y="1274612"/>
                </a:cubicBezTo>
                <a:cubicBezTo>
                  <a:pt x="5148370" y="1305093"/>
                  <a:pt x="5123660" y="1329803"/>
                  <a:pt x="5093178" y="1329803"/>
                </a:cubicBezTo>
                <a:cubicBezTo>
                  <a:pt x="5062696" y="1329803"/>
                  <a:pt x="5037986" y="1305093"/>
                  <a:pt x="5037986" y="1274612"/>
                </a:cubicBezTo>
                <a:cubicBezTo>
                  <a:pt x="5037986" y="1244131"/>
                  <a:pt x="5062696" y="1219421"/>
                  <a:pt x="5093178" y="1219421"/>
                </a:cubicBezTo>
                <a:close/>
                <a:moveTo>
                  <a:pt x="4959542" y="1219421"/>
                </a:moveTo>
                <a:cubicBezTo>
                  <a:pt x="4990024" y="1219421"/>
                  <a:pt x="5014734" y="1244131"/>
                  <a:pt x="5014734" y="1274612"/>
                </a:cubicBezTo>
                <a:cubicBezTo>
                  <a:pt x="5014734" y="1305093"/>
                  <a:pt x="4990024" y="1329803"/>
                  <a:pt x="4959542" y="1329803"/>
                </a:cubicBezTo>
                <a:cubicBezTo>
                  <a:pt x="4929060" y="1329803"/>
                  <a:pt x="4904350" y="1305093"/>
                  <a:pt x="4904350" y="1274612"/>
                </a:cubicBezTo>
                <a:cubicBezTo>
                  <a:pt x="4904350" y="1244131"/>
                  <a:pt x="4929060" y="1219421"/>
                  <a:pt x="4959542" y="1219421"/>
                </a:cubicBezTo>
                <a:close/>
                <a:moveTo>
                  <a:pt x="4829250" y="1219421"/>
                </a:moveTo>
                <a:cubicBezTo>
                  <a:pt x="4859732" y="1219421"/>
                  <a:pt x="4884442" y="1244131"/>
                  <a:pt x="4884442" y="1274612"/>
                </a:cubicBezTo>
                <a:cubicBezTo>
                  <a:pt x="4884442" y="1305093"/>
                  <a:pt x="4859732" y="1329803"/>
                  <a:pt x="4829250" y="1329803"/>
                </a:cubicBezTo>
                <a:cubicBezTo>
                  <a:pt x="4798768" y="1329803"/>
                  <a:pt x="4774058" y="1305093"/>
                  <a:pt x="4774058" y="1274612"/>
                </a:cubicBezTo>
                <a:cubicBezTo>
                  <a:pt x="4774058" y="1244131"/>
                  <a:pt x="4798768" y="1219421"/>
                  <a:pt x="4829250" y="1219421"/>
                </a:cubicBezTo>
                <a:close/>
                <a:moveTo>
                  <a:pt x="319111" y="1219421"/>
                </a:moveTo>
                <a:cubicBezTo>
                  <a:pt x="349594" y="1219421"/>
                  <a:pt x="374305" y="1244131"/>
                  <a:pt x="374305" y="1274612"/>
                </a:cubicBezTo>
                <a:cubicBezTo>
                  <a:pt x="374305" y="1305093"/>
                  <a:pt x="349594" y="1329803"/>
                  <a:pt x="319111" y="1329803"/>
                </a:cubicBezTo>
                <a:cubicBezTo>
                  <a:pt x="288629" y="1329803"/>
                  <a:pt x="263920" y="1305093"/>
                  <a:pt x="263920" y="1274612"/>
                </a:cubicBezTo>
                <a:cubicBezTo>
                  <a:pt x="263920" y="1244131"/>
                  <a:pt x="288629" y="1219421"/>
                  <a:pt x="319111" y="1219421"/>
                </a:cubicBezTo>
                <a:close/>
                <a:moveTo>
                  <a:pt x="185480" y="1219421"/>
                </a:moveTo>
                <a:cubicBezTo>
                  <a:pt x="215961" y="1219421"/>
                  <a:pt x="240671" y="1244131"/>
                  <a:pt x="240671" y="1274612"/>
                </a:cubicBezTo>
                <a:cubicBezTo>
                  <a:pt x="240671" y="1305093"/>
                  <a:pt x="215961" y="1329803"/>
                  <a:pt x="185480" y="1329803"/>
                </a:cubicBezTo>
                <a:cubicBezTo>
                  <a:pt x="154998" y="1329803"/>
                  <a:pt x="130288" y="1305093"/>
                  <a:pt x="130288" y="1274612"/>
                </a:cubicBezTo>
                <a:cubicBezTo>
                  <a:pt x="130288" y="1244131"/>
                  <a:pt x="154998" y="1219421"/>
                  <a:pt x="185480" y="1219421"/>
                </a:cubicBezTo>
                <a:close/>
                <a:moveTo>
                  <a:pt x="449407" y="1219419"/>
                </a:moveTo>
                <a:cubicBezTo>
                  <a:pt x="479889" y="1219419"/>
                  <a:pt x="504600" y="1244129"/>
                  <a:pt x="504600" y="1274610"/>
                </a:cubicBezTo>
                <a:cubicBezTo>
                  <a:pt x="504600" y="1305091"/>
                  <a:pt x="479889" y="1329801"/>
                  <a:pt x="449407" y="1329801"/>
                </a:cubicBezTo>
                <a:cubicBezTo>
                  <a:pt x="418924" y="1329801"/>
                  <a:pt x="394214" y="1305091"/>
                  <a:pt x="394214" y="1274610"/>
                </a:cubicBezTo>
                <a:cubicBezTo>
                  <a:pt x="394214" y="1244129"/>
                  <a:pt x="418924" y="1219419"/>
                  <a:pt x="449407" y="1219419"/>
                </a:cubicBezTo>
                <a:close/>
                <a:moveTo>
                  <a:pt x="4565322" y="1219417"/>
                </a:moveTo>
                <a:cubicBezTo>
                  <a:pt x="4595804" y="1219417"/>
                  <a:pt x="4620514" y="1244127"/>
                  <a:pt x="4620514" y="1274608"/>
                </a:cubicBezTo>
                <a:cubicBezTo>
                  <a:pt x="4620514" y="1305089"/>
                  <a:pt x="4595804" y="1329799"/>
                  <a:pt x="4565322" y="1329799"/>
                </a:cubicBezTo>
                <a:cubicBezTo>
                  <a:pt x="4534840" y="1329799"/>
                  <a:pt x="4510130" y="1305089"/>
                  <a:pt x="4510130" y="1274608"/>
                </a:cubicBezTo>
                <a:cubicBezTo>
                  <a:pt x="4510130" y="1244127"/>
                  <a:pt x="4534840" y="1219417"/>
                  <a:pt x="4565322" y="1219417"/>
                </a:cubicBezTo>
                <a:close/>
                <a:moveTo>
                  <a:pt x="2834811" y="1219417"/>
                </a:moveTo>
                <a:cubicBezTo>
                  <a:pt x="2865293" y="1219417"/>
                  <a:pt x="2890003" y="1244127"/>
                  <a:pt x="2890003" y="1274608"/>
                </a:cubicBezTo>
                <a:cubicBezTo>
                  <a:pt x="2890003" y="1305089"/>
                  <a:pt x="2865293" y="1329799"/>
                  <a:pt x="2834811" y="1329799"/>
                </a:cubicBezTo>
                <a:cubicBezTo>
                  <a:pt x="2804329" y="1329799"/>
                  <a:pt x="2779620" y="1305089"/>
                  <a:pt x="2779620" y="1274608"/>
                </a:cubicBezTo>
                <a:cubicBezTo>
                  <a:pt x="2779620" y="1244127"/>
                  <a:pt x="2804329" y="1219417"/>
                  <a:pt x="2834811" y="1219417"/>
                </a:cubicBezTo>
                <a:close/>
                <a:moveTo>
                  <a:pt x="2707858" y="1219417"/>
                </a:moveTo>
                <a:cubicBezTo>
                  <a:pt x="2738341" y="1219417"/>
                  <a:pt x="2763052" y="1244127"/>
                  <a:pt x="2763052" y="1274608"/>
                </a:cubicBezTo>
                <a:cubicBezTo>
                  <a:pt x="2763052" y="1305089"/>
                  <a:pt x="2738341" y="1329799"/>
                  <a:pt x="2707858" y="1329799"/>
                </a:cubicBezTo>
                <a:cubicBezTo>
                  <a:pt x="2677377" y="1329799"/>
                  <a:pt x="2652667" y="1305089"/>
                  <a:pt x="2652667" y="1274608"/>
                </a:cubicBezTo>
                <a:cubicBezTo>
                  <a:pt x="2652667" y="1244127"/>
                  <a:pt x="2677377" y="1219417"/>
                  <a:pt x="2707858" y="1219417"/>
                </a:cubicBezTo>
                <a:close/>
                <a:moveTo>
                  <a:pt x="2570885" y="1219417"/>
                </a:moveTo>
                <a:cubicBezTo>
                  <a:pt x="2601367" y="1219417"/>
                  <a:pt x="2626075" y="1244127"/>
                  <a:pt x="2626075" y="1274608"/>
                </a:cubicBezTo>
                <a:cubicBezTo>
                  <a:pt x="2626075" y="1305089"/>
                  <a:pt x="2601367" y="1329799"/>
                  <a:pt x="2570885" y="1329799"/>
                </a:cubicBezTo>
                <a:cubicBezTo>
                  <a:pt x="2540401" y="1329799"/>
                  <a:pt x="2515692" y="1305089"/>
                  <a:pt x="2515692" y="1274608"/>
                </a:cubicBezTo>
                <a:cubicBezTo>
                  <a:pt x="2515692" y="1244127"/>
                  <a:pt x="2540401" y="1219417"/>
                  <a:pt x="2570885" y="1219417"/>
                </a:cubicBezTo>
                <a:close/>
                <a:moveTo>
                  <a:pt x="2039686" y="1219417"/>
                </a:moveTo>
                <a:cubicBezTo>
                  <a:pt x="2070169" y="1219417"/>
                  <a:pt x="2094880" y="1244127"/>
                  <a:pt x="2094880" y="1274608"/>
                </a:cubicBezTo>
                <a:cubicBezTo>
                  <a:pt x="2094880" y="1305089"/>
                  <a:pt x="2070169" y="1329799"/>
                  <a:pt x="2039686" y="1329799"/>
                </a:cubicBezTo>
                <a:cubicBezTo>
                  <a:pt x="2009204" y="1329799"/>
                  <a:pt x="1984493" y="1305089"/>
                  <a:pt x="1984493" y="1274608"/>
                </a:cubicBezTo>
                <a:cubicBezTo>
                  <a:pt x="1984493" y="1244127"/>
                  <a:pt x="2009204" y="1219417"/>
                  <a:pt x="2039686" y="1219417"/>
                </a:cubicBezTo>
                <a:close/>
                <a:moveTo>
                  <a:pt x="1909390" y="1219417"/>
                </a:moveTo>
                <a:cubicBezTo>
                  <a:pt x="1939873" y="1219417"/>
                  <a:pt x="1964583" y="1244127"/>
                  <a:pt x="1964583" y="1274608"/>
                </a:cubicBezTo>
                <a:cubicBezTo>
                  <a:pt x="1964583" y="1305089"/>
                  <a:pt x="1939873" y="1329799"/>
                  <a:pt x="1909390" y="1329799"/>
                </a:cubicBezTo>
                <a:cubicBezTo>
                  <a:pt x="1878908" y="1329799"/>
                  <a:pt x="1854197" y="1305089"/>
                  <a:pt x="1854197" y="1274608"/>
                </a:cubicBezTo>
                <a:cubicBezTo>
                  <a:pt x="1854197" y="1244127"/>
                  <a:pt x="1878908" y="1219417"/>
                  <a:pt x="1909390" y="1219417"/>
                </a:cubicBezTo>
                <a:close/>
                <a:moveTo>
                  <a:pt x="1779095" y="1219417"/>
                </a:moveTo>
                <a:cubicBezTo>
                  <a:pt x="1809577" y="1219417"/>
                  <a:pt x="1834287" y="1244127"/>
                  <a:pt x="1834287" y="1274608"/>
                </a:cubicBezTo>
                <a:cubicBezTo>
                  <a:pt x="1834287" y="1305089"/>
                  <a:pt x="1809577" y="1329799"/>
                  <a:pt x="1779095" y="1329799"/>
                </a:cubicBezTo>
                <a:cubicBezTo>
                  <a:pt x="1748613" y="1329799"/>
                  <a:pt x="1723902" y="1305089"/>
                  <a:pt x="1723902" y="1274608"/>
                </a:cubicBezTo>
                <a:cubicBezTo>
                  <a:pt x="1723902" y="1244127"/>
                  <a:pt x="1748613" y="1219417"/>
                  <a:pt x="1779095" y="1219417"/>
                </a:cubicBezTo>
                <a:close/>
                <a:moveTo>
                  <a:pt x="1645457" y="1219417"/>
                </a:moveTo>
                <a:cubicBezTo>
                  <a:pt x="1675941" y="1219417"/>
                  <a:pt x="1700655" y="1244127"/>
                  <a:pt x="1700655" y="1274608"/>
                </a:cubicBezTo>
                <a:cubicBezTo>
                  <a:pt x="1700655" y="1305089"/>
                  <a:pt x="1675941" y="1329799"/>
                  <a:pt x="1645457" y="1329799"/>
                </a:cubicBezTo>
                <a:cubicBezTo>
                  <a:pt x="1614977" y="1329799"/>
                  <a:pt x="1590265" y="1305089"/>
                  <a:pt x="1590265" y="1274608"/>
                </a:cubicBezTo>
                <a:cubicBezTo>
                  <a:pt x="1590265" y="1244127"/>
                  <a:pt x="1614977" y="1219417"/>
                  <a:pt x="1645457" y="1219417"/>
                </a:cubicBezTo>
                <a:close/>
                <a:moveTo>
                  <a:pt x="1515168" y="1219417"/>
                </a:moveTo>
                <a:cubicBezTo>
                  <a:pt x="1545647" y="1219417"/>
                  <a:pt x="1570354" y="1244127"/>
                  <a:pt x="1570354" y="1274608"/>
                </a:cubicBezTo>
                <a:cubicBezTo>
                  <a:pt x="1570354" y="1305089"/>
                  <a:pt x="1545647" y="1329799"/>
                  <a:pt x="1515168" y="1329799"/>
                </a:cubicBezTo>
                <a:cubicBezTo>
                  <a:pt x="1484683" y="1329799"/>
                  <a:pt x="1459973" y="1305089"/>
                  <a:pt x="1459973" y="1274608"/>
                </a:cubicBezTo>
                <a:cubicBezTo>
                  <a:pt x="1459973" y="1244127"/>
                  <a:pt x="1484683" y="1219417"/>
                  <a:pt x="1515168" y="1219417"/>
                </a:cubicBezTo>
                <a:close/>
                <a:moveTo>
                  <a:pt x="1381528" y="1219417"/>
                </a:moveTo>
                <a:cubicBezTo>
                  <a:pt x="1412011" y="1219417"/>
                  <a:pt x="1436723" y="1244127"/>
                  <a:pt x="1436723" y="1274608"/>
                </a:cubicBezTo>
                <a:cubicBezTo>
                  <a:pt x="1436723" y="1305089"/>
                  <a:pt x="1412011" y="1329799"/>
                  <a:pt x="1381528" y="1329799"/>
                </a:cubicBezTo>
                <a:cubicBezTo>
                  <a:pt x="1351052" y="1329799"/>
                  <a:pt x="1326339" y="1305089"/>
                  <a:pt x="1326339" y="1274608"/>
                </a:cubicBezTo>
                <a:cubicBezTo>
                  <a:pt x="1326339" y="1244127"/>
                  <a:pt x="1351052" y="1219417"/>
                  <a:pt x="1381528" y="1219417"/>
                </a:cubicBezTo>
                <a:close/>
                <a:moveTo>
                  <a:pt x="1251239" y="1219417"/>
                </a:moveTo>
                <a:cubicBezTo>
                  <a:pt x="1281721" y="1219417"/>
                  <a:pt x="1306431" y="1244127"/>
                  <a:pt x="1306431" y="1274608"/>
                </a:cubicBezTo>
                <a:cubicBezTo>
                  <a:pt x="1306431" y="1305089"/>
                  <a:pt x="1281721" y="1329799"/>
                  <a:pt x="1251239" y="1329799"/>
                </a:cubicBezTo>
                <a:cubicBezTo>
                  <a:pt x="1220756" y="1329799"/>
                  <a:pt x="1196046" y="1305089"/>
                  <a:pt x="1196046" y="1274608"/>
                </a:cubicBezTo>
                <a:cubicBezTo>
                  <a:pt x="1196046" y="1244127"/>
                  <a:pt x="1220756" y="1219417"/>
                  <a:pt x="1251239" y="1219417"/>
                </a:cubicBezTo>
                <a:close/>
                <a:moveTo>
                  <a:pt x="1117601" y="1219417"/>
                </a:moveTo>
                <a:cubicBezTo>
                  <a:pt x="1148084" y="1219417"/>
                  <a:pt x="1172794" y="1244127"/>
                  <a:pt x="1172794" y="1274608"/>
                </a:cubicBezTo>
                <a:cubicBezTo>
                  <a:pt x="1172794" y="1305089"/>
                  <a:pt x="1148084" y="1329799"/>
                  <a:pt x="1117601" y="1329799"/>
                </a:cubicBezTo>
                <a:cubicBezTo>
                  <a:pt x="1087119" y="1329799"/>
                  <a:pt x="1062408" y="1305089"/>
                  <a:pt x="1062408" y="1274608"/>
                </a:cubicBezTo>
                <a:cubicBezTo>
                  <a:pt x="1062408" y="1244127"/>
                  <a:pt x="1087119" y="1219417"/>
                  <a:pt x="1117601" y="1219417"/>
                </a:cubicBezTo>
                <a:close/>
                <a:moveTo>
                  <a:pt x="980622" y="1219417"/>
                </a:moveTo>
                <a:cubicBezTo>
                  <a:pt x="1011105" y="1219417"/>
                  <a:pt x="1035816" y="1244127"/>
                  <a:pt x="1035816" y="1274608"/>
                </a:cubicBezTo>
                <a:cubicBezTo>
                  <a:pt x="1035816" y="1305089"/>
                  <a:pt x="1011105" y="1329799"/>
                  <a:pt x="980622" y="1329799"/>
                </a:cubicBezTo>
                <a:cubicBezTo>
                  <a:pt x="950140" y="1329799"/>
                  <a:pt x="925429" y="1305089"/>
                  <a:pt x="925429" y="1274608"/>
                </a:cubicBezTo>
                <a:cubicBezTo>
                  <a:pt x="925429" y="1244127"/>
                  <a:pt x="950140" y="1219417"/>
                  <a:pt x="980622" y="1219417"/>
                </a:cubicBezTo>
                <a:close/>
                <a:moveTo>
                  <a:pt x="9469710" y="1099147"/>
                </a:moveTo>
                <a:cubicBezTo>
                  <a:pt x="9500192" y="1099147"/>
                  <a:pt x="9524902" y="1123857"/>
                  <a:pt x="9524902" y="1154338"/>
                </a:cubicBezTo>
                <a:cubicBezTo>
                  <a:pt x="9524902" y="1184819"/>
                  <a:pt x="9500192" y="1209529"/>
                  <a:pt x="9469710" y="1209529"/>
                </a:cubicBezTo>
                <a:cubicBezTo>
                  <a:pt x="9439228" y="1209529"/>
                  <a:pt x="9414518" y="1184819"/>
                  <a:pt x="9414518" y="1154338"/>
                </a:cubicBezTo>
                <a:cubicBezTo>
                  <a:pt x="9414518" y="1123857"/>
                  <a:pt x="9439228" y="1099147"/>
                  <a:pt x="9469710" y="1099147"/>
                </a:cubicBezTo>
                <a:close/>
                <a:moveTo>
                  <a:pt x="9336075" y="1099147"/>
                </a:moveTo>
                <a:cubicBezTo>
                  <a:pt x="9366557" y="1099147"/>
                  <a:pt x="9391267" y="1123857"/>
                  <a:pt x="9391267" y="1154338"/>
                </a:cubicBezTo>
                <a:cubicBezTo>
                  <a:pt x="9391267" y="1184819"/>
                  <a:pt x="9366557" y="1209529"/>
                  <a:pt x="9336075" y="1209529"/>
                </a:cubicBezTo>
                <a:cubicBezTo>
                  <a:pt x="9305593" y="1209529"/>
                  <a:pt x="9280883" y="1184819"/>
                  <a:pt x="9280883" y="1154338"/>
                </a:cubicBezTo>
                <a:cubicBezTo>
                  <a:pt x="9280883" y="1123857"/>
                  <a:pt x="9305593" y="1099147"/>
                  <a:pt x="9336075" y="1099147"/>
                </a:cubicBezTo>
                <a:close/>
                <a:moveTo>
                  <a:pt x="9199100" y="1099147"/>
                </a:moveTo>
                <a:cubicBezTo>
                  <a:pt x="9229582" y="1099147"/>
                  <a:pt x="9254292" y="1123857"/>
                  <a:pt x="9254292" y="1154338"/>
                </a:cubicBezTo>
                <a:cubicBezTo>
                  <a:pt x="9254292" y="1184819"/>
                  <a:pt x="9229582" y="1209529"/>
                  <a:pt x="9199100" y="1209529"/>
                </a:cubicBezTo>
                <a:cubicBezTo>
                  <a:pt x="9168618" y="1209529"/>
                  <a:pt x="9143908" y="1184819"/>
                  <a:pt x="9143908" y="1154338"/>
                </a:cubicBezTo>
                <a:cubicBezTo>
                  <a:pt x="9143908" y="1123857"/>
                  <a:pt x="9168618" y="1099147"/>
                  <a:pt x="9199100" y="1099147"/>
                </a:cubicBezTo>
                <a:close/>
                <a:moveTo>
                  <a:pt x="9068805" y="1099147"/>
                </a:moveTo>
                <a:cubicBezTo>
                  <a:pt x="9099287" y="1099147"/>
                  <a:pt x="9123997" y="1123857"/>
                  <a:pt x="9123997" y="1154338"/>
                </a:cubicBezTo>
                <a:cubicBezTo>
                  <a:pt x="9123997" y="1184819"/>
                  <a:pt x="9099287" y="1209529"/>
                  <a:pt x="9068805" y="1209529"/>
                </a:cubicBezTo>
                <a:cubicBezTo>
                  <a:pt x="9038323" y="1209529"/>
                  <a:pt x="9013613" y="1184819"/>
                  <a:pt x="9013613" y="1154338"/>
                </a:cubicBezTo>
                <a:cubicBezTo>
                  <a:pt x="9013613" y="1123857"/>
                  <a:pt x="9038323" y="1099147"/>
                  <a:pt x="9068805" y="1099147"/>
                </a:cubicBezTo>
                <a:close/>
                <a:moveTo>
                  <a:pt x="8935170" y="1099147"/>
                </a:moveTo>
                <a:cubicBezTo>
                  <a:pt x="8965652" y="1099147"/>
                  <a:pt x="8990362" y="1123857"/>
                  <a:pt x="8990362" y="1154338"/>
                </a:cubicBezTo>
                <a:cubicBezTo>
                  <a:pt x="8990362" y="1184819"/>
                  <a:pt x="8965652" y="1209529"/>
                  <a:pt x="8935170" y="1209529"/>
                </a:cubicBezTo>
                <a:cubicBezTo>
                  <a:pt x="8904688" y="1209529"/>
                  <a:pt x="8879978" y="1184819"/>
                  <a:pt x="8879978" y="1154338"/>
                </a:cubicBezTo>
                <a:cubicBezTo>
                  <a:pt x="8879978" y="1123857"/>
                  <a:pt x="8904688" y="1099147"/>
                  <a:pt x="8935170" y="1099147"/>
                </a:cubicBezTo>
                <a:close/>
                <a:moveTo>
                  <a:pt x="8801536" y="1099147"/>
                </a:moveTo>
                <a:cubicBezTo>
                  <a:pt x="8832018" y="1099147"/>
                  <a:pt x="8856728" y="1123857"/>
                  <a:pt x="8856728" y="1154338"/>
                </a:cubicBezTo>
                <a:cubicBezTo>
                  <a:pt x="8856728" y="1184819"/>
                  <a:pt x="8832018" y="1209529"/>
                  <a:pt x="8801536" y="1209529"/>
                </a:cubicBezTo>
                <a:cubicBezTo>
                  <a:pt x="8771054" y="1209529"/>
                  <a:pt x="8746344" y="1184819"/>
                  <a:pt x="8746344" y="1154338"/>
                </a:cubicBezTo>
                <a:cubicBezTo>
                  <a:pt x="8746344" y="1123857"/>
                  <a:pt x="8771054" y="1099147"/>
                  <a:pt x="8801536" y="1099147"/>
                </a:cubicBezTo>
                <a:close/>
                <a:moveTo>
                  <a:pt x="8671243" y="1099147"/>
                </a:moveTo>
                <a:cubicBezTo>
                  <a:pt x="8701725" y="1099147"/>
                  <a:pt x="8726435" y="1123857"/>
                  <a:pt x="8726435" y="1154338"/>
                </a:cubicBezTo>
                <a:cubicBezTo>
                  <a:pt x="8726435" y="1184819"/>
                  <a:pt x="8701725" y="1209529"/>
                  <a:pt x="8671243" y="1209529"/>
                </a:cubicBezTo>
                <a:cubicBezTo>
                  <a:pt x="8640761" y="1209529"/>
                  <a:pt x="8616051" y="1184819"/>
                  <a:pt x="8616051" y="1154338"/>
                </a:cubicBezTo>
                <a:cubicBezTo>
                  <a:pt x="8616051" y="1123857"/>
                  <a:pt x="8640761" y="1099147"/>
                  <a:pt x="8671243" y="1099147"/>
                </a:cubicBezTo>
                <a:close/>
                <a:moveTo>
                  <a:pt x="8537609" y="1099147"/>
                </a:moveTo>
                <a:cubicBezTo>
                  <a:pt x="8568091" y="1099147"/>
                  <a:pt x="8592801" y="1123857"/>
                  <a:pt x="8592801" y="1154338"/>
                </a:cubicBezTo>
                <a:cubicBezTo>
                  <a:pt x="8592801" y="1184819"/>
                  <a:pt x="8568091" y="1209529"/>
                  <a:pt x="8537609" y="1209529"/>
                </a:cubicBezTo>
                <a:cubicBezTo>
                  <a:pt x="8507127" y="1209529"/>
                  <a:pt x="8482417" y="1184819"/>
                  <a:pt x="8482417" y="1154338"/>
                </a:cubicBezTo>
                <a:cubicBezTo>
                  <a:pt x="8482417" y="1123857"/>
                  <a:pt x="8507127" y="1099147"/>
                  <a:pt x="8537609" y="1099147"/>
                </a:cubicBezTo>
                <a:close/>
                <a:moveTo>
                  <a:pt x="8407315" y="1099147"/>
                </a:moveTo>
                <a:cubicBezTo>
                  <a:pt x="8437797" y="1099147"/>
                  <a:pt x="8462507" y="1123857"/>
                  <a:pt x="8462507" y="1154338"/>
                </a:cubicBezTo>
                <a:cubicBezTo>
                  <a:pt x="8462507" y="1184819"/>
                  <a:pt x="8437797" y="1209529"/>
                  <a:pt x="8407315" y="1209529"/>
                </a:cubicBezTo>
                <a:cubicBezTo>
                  <a:pt x="8376833" y="1209529"/>
                  <a:pt x="8352123" y="1184819"/>
                  <a:pt x="8352123" y="1154338"/>
                </a:cubicBezTo>
                <a:cubicBezTo>
                  <a:pt x="8352123" y="1123857"/>
                  <a:pt x="8376833" y="1099147"/>
                  <a:pt x="8407315" y="1099147"/>
                </a:cubicBezTo>
                <a:close/>
                <a:moveTo>
                  <a:pt x="8273681" y="1099147"/>
                </a:moveTo>
                <a:cubicBezTo>
                  <a:pt x="8304163" y="1099147"/>
                  <a:pt x="8328873" y="1123857"/>
                  <a:pt x="8328873" y="1154338"/>
                </a:cubicBezTo>
                <a:cubicBezTo>
                  <a:pt x="8328873" y="1184819"/>
                  <a:pt x="8304163" y="1209529"/>
                  <a:pt x="8273681" y="1209529"/>
                </a:cubicBezTo>
                <a:cubicBezTo>
                  <a:pt x="8243199" y="1209529"/>
                  <a:pt x="8218489" y="1184819"/>
                  <a:pt x="8218489" y="1154338"/>
                </a:cubicBezTo>
                <a:cubicBezTo>
                  <a:pt x="8218489" y="1123857"/>
                  <a:pt x="8243199" y="1099147"/>
                  <a:pt x="8273681" y="1099147"/>
                </a:cubicBezTo>
                <a:close/>
                <a:moveTo>
                  <a:pt x="8143386" y="1099147"/>
                </a:moveTo>
                <a:cubicBezTo>
                  <a:pt x="8173868" y="1099147"/>
                  <a:pt x="8198578" y="1123857"/>
                  <a:pt x="8198578" y="1154338"/>
                </a:cubicBezTo>
                <a:cubicBezTo>
                  <a:pt x="8198578" y="1184819"/>
                  <a:pt x="8173868" y="1209529"/>
                  <a:pt x="8143386" y="1209529"/>
                </a:cubicBezTo>
                <a:cubicBezTo>
                  <a:pt x="8112904" y="1209529"/>
                  <a:pt x="8088194" y="1184819"/>
                  <a:pt x="8088194" y="1154338"/>
                </a:cubicBezTo>
                <a:cubicBezTo>
                  <a:pt x="8088194" y="1123857"/>
                  <a:pt x="8112904" y="1099147"/>
                  <a:pt x="8143386" y="1099147"/>
                </a:cubicBezTo>
                <a:close/>
                <a:moveTo>
                  <a:pt x="8009752" y="1099147"/>
                </a:moveTo>
                <a:cubicBezTo>
                  <a:pt x="8040234" y="1099147"/>
                  <a:pt x="8064944" y="1123857"/>
                  <a:pt x="8064944" y="1154338"/>
                </a:cubicBezTo>
                <a:cubicBezTo>
                  <a:pt x="8064944" y="1184819"/>
                  <a:pt x="8040234" y="1209529"/>
                  <a:pt x="8009752" y="1209529"/>
                </a:cubicBezTo>
                <a:cubicBezTo>
                  <a:pt x="7979270" y="1209529"/>
                  <a:pt x="7954560" y="1184819"/>
                  <a:pt x="7954560" y="1154338"/>
                </a:cubicBezTo>
                <a:cubicBezTo>
                  <a:pt x="7954560" y="1123857"/>
                  <a:pt x="7979270" y="1099147"/>
                  <a:pt x="8009752" y="1099147"/>
                </a:cubicBezTo>
                <a:close/>
                <a:moveTo>
                  <a:pt x="7876117" y="1099147"/>
                </a:moveTo>
                <a:cubicBezTo>
                  <a:pt x="7906599" y="1099147"/>
                  <a:pt x="7931309" y="1123857"/>
                  <a:pt x="7931309" y="1154338"/>
                </a:cubicBezTo>
                <a:cubicBezTo>
                  <a:pt x="7931309" y="1184819"/>
                  <a:pt x="7906599" y="1209529"/>
                  <a:pt x="7876117" y="1209529"/>
                </a:cubicBezTo>
                <a:cubicBezTo>
                  <a:pt x="7845635" y="1209529"/>
                  <a:pt x="7820925" y="1184819"/>
                  <a:pt x="7820925" y="1154338"/>
                </a:cubicBezTo>
                <a:cubicBezTo>
                  <a:pt x="7820925" y="1123857"/>
                  <a:pt x="7845635" y="1099147"/>
                  <a:pt x="7876117" y="1099147"/>
                </a:cubicBezTo>
                <a:close/>
                <a:moveTo>
                  <a:pt x="7745822" y="1099147"/>
                </a:moveTo>
                <a:cubicBezTo>
                  <a:pt x="7776304" y="1099147"/>
                  <a:pt x="7801014" y="1123857"/>
                  <a:pt x="7801014" y="1154338"/>
                </a:cubicBezTo>
                <a:cubicBezTo>
                  <a:pt x="7801014" y="1184819"/>
                  <a:pt x="7776304" y="1209529"/>
                  <a:pt x="7745822" y="1209529"/>
                </a:cubicBezTo>
                <a:cubicBezTo>
                  <a:pt x="7715340" y="1209529"/>
                  <a:pt x="7690630" y="1184819"/>
                  <a:pt x="7690630" y="1154338"/>
                </a:cubicBezTo>
                <a:cubicBezTo>
                  <a:pt x="7690630" y="1123857"/>
                  <a:pt x="7715340" y="1099147"/>
                  <a:pt x="7745822" y="1099147"/>
                </a:cubicBezTo>
                <a:close/>
                <a:moveTo>
                  <a:pt x="7608847" y="1099147"/>
                </a:moveTo>
                <a:cubicBezTo>
                  <a:pt x="7639329" y="1099147"/>
                  <a:pt x="7664039" y="1123857"/>
                  <a:pt x="7664039" y="1154338"/>
                </a:cubicBezTo>
                <a:cubicBezTo>
                  <a:pt x="7664039" y="1184819"/>
                  <a:pt x="7639329" y="1209529"/>
                  <a:pt x="7608847" y="1209529"/>
                </a:cubicBezTo>
                <a:cubicBezTo>
                  <a:pt x="7578365" y="1209529"/>
                  <a:pt x="7553655" y="1184819"/>
                  <a:pt x="7553655" y="1154338"/>
                </a:cubicBezTo>
                <a:cubicBezTo>
                  <a:pt x="7553655" y="1123857"/>
                  <a:pt x="7578365" y="1099147"/>
                  <a:pt x="7608847" y="1099147"/>
                </a:cubicBezTo>
                <a:close/>
                <a:moveTo>
                  <a:pt x="7481895" y="1099147"/>
                </a:moveTo>
                <a:cubicBezTo>
                  <a:pt x="7512377" y="1099147"/>
                  <a:pt x="7537087" y="1123857"/>
                  <a:pt x="7537087" y="1154338"/>
                </a:cubicBezTo>
                <a:cubicBezTo>
                  <a:pt x="7537087" y="1184819"/>
                  <a:pt x="7512377" y="1209529"/>
                  <a:pt x="7481895" y="1209529"/>
                </a:cubicBezTo>
                <a:cubicBezTo>
                  <a:pt x="7451413" y="1209529"/>
                  <a:pt x="7426703" y="1184819"/>
                  <a:pt x="7426703" y="1154338"/>
                </a:cubicBezTo>
                <a:cubicBezTo>
                  <a:pt x="7426703" y="1123857"/>
                  <a:pt x="7451413" y="1099147"/>
                  <a:pt x="7481895" y="1099147"/>
                </a:cubicBezTo>
                <a:close/>
                <a:moveTo>
                  <a:pt x="7341578" y="1099147"/>
                </a:moveTo>
                <a:cubicBezTo>
                  <a:pt x="7372060" y="1099147"/>
                  <a:pt x="7396770" y="1123857"/>
                  <a:pt x="7396770" y="1154338"/>
                </a:cubicBezTo>
                <a:cubicBezTo>
                  <a:pt x="7396770" y="1184819"/>
                  <a:pt x="7372060" y="1209529"/>
                  <a:pt x="7341578" y="1209529"/>
                </a:cubicBezTo>
                <a:cubicBezTo>
                  <a:pt x="7311096" y="1209529"/>
                  <a:pt x="7286386" y="1184819"/>
                  <a:pt x="7286386" y="1154338"/>
                </a:cubicBezTo>
                <a:cubicBezTo>
                  <a:pt x="7286386" y="1123857"/>
                  <a:pt x="7311096" y="1099147"/>
                  <a:pt x="7341578" y="1099147"/>
                </a:cubicBezTo>
                <a:close/>
                <a:moveTo>
                  <a:pt x="7211285" y="1099147"/>
                </a:moveTo>
                <a:cubicBezTo>
                  <a:pt x="7241767" y="1099147"/>
                  <a:pt x="7266477" y="1123857"/>
                  <a:pt x="7266477" y="1154338"/>
                </a:cubicBezTo>
                <a:cubicBezTo>
                  <a:pt x="7266477" y="1184819"/>
                  <a:pt x="7241767" y="1209529"/>
                  <a:pt x="7211285" y="1209529"/>
                </a:cubicBezTo>
                <a:cubicBezTo>
                  <a:pt x="7180803" y="1209529"/>
                  <a:pt x="7156093" y="1184819"/>
                  <a:pt x="7156093" y="1154338"/>
                </a:cubicBezTo>
                <a:cubicBezTo>
                  <a:pt x="7156093" y="1123857"/>
                  <a:pt x="7180803" y="1099147"/>
                  <a:pt x="7211285" y="1099147"/>
                </a:cubicBezTo>
                <a:close/>
                <a:moveTo>
                  <a:pt x="7080991" y="1099147"/>
                </a:moveTo>
                <a:cubicBezTo>
                  <a:pt x="7111473" y="1099147"/>
                  <a:pt x="7136183" y="1123857"/>
                  <a:pt x="7136183" y="1154338"/>
                </a:cubicBezTo>
                <a:cubicBezTo>
                  <a:pt x="7136183" y="1184819"/>
                  <a:pt x="7111473" y="1209529"/>
                  <a:pt x="7080991" y="1209529"/>
                </a:cubicBezTo>
                <a:cubicBezTo>
                  <a:pt x="7050509" y="1209529"/>
                  <a:pt x="7025799" y="1184819"/>
                  <a:pt x="7025799" y="1154338"/>
                </a:cubicBezTo>
                <a:cubicBezTo>
                  <a:pt x="7025799" y="1123857"/>
                  <a:pt x="7050509" y="1099147"/>
                  <a:pt x="7080991" y="1099147"/>
                </a:cubicBezTo>
                <a:close/>
                <a:moveTo>
                  <a:pt x="6947356" y="1099147"/>
                </a:moveTo>
                <a:cubicBezTo>
                  <a:pt x="6977838" y="1099147"/>
                  <a:pt x="7002548" y="1123857"/>
                  <a:pt x="7002548" y="1154338"/>
                </a:cubicBezTo>
                <a:cubicBezTo>
                  <a:pt x="7002548" y="1184819"/>
                  <a:pt x="6977838" y="1209529"/>
                  <a:pt x="6947356" y="1209529"/>
                </a:cubicBezTo>
                <a:cubicBezTo>
                  <a:pt x="6916874" y="1209529"/>
                  <a:pt x="6892164" y="1184819"/>
                  <a:pt x="6892164" y="1154338"/>
                </a:cubicBezTo>
                <a:cubicBezTo>
                  <a:pt x="6892164" y="1123857"/>
                  <a:pt x="6916874" y="1099147"/>
                  <a:pt x="6947356" y="1099147"/>
                </a:cubicBezTo>
                <a:close/>
                <a:moveTo>
                  <a:pt x="6817063" y="1099147"/>
                </a:moveTo>
                <a:cubicBezTo>
                  <a:pt x="6847545" y="1099147"/>
                  <a:pt x="6872255" y="1123857"/>
                  <a:pt x="6872255" y="1154338"/>
                </a:cubicBezTo>
                <a:cubicBezTo>
                  <a:pt x="6872255" y="1184819"/>
                  <a:pt x="6847545" y="1209529"/>
                  <a:pt x="6817063" y="1209529"/>
                </a:cubicBezTo>
                <a:cubicBezTo>
                  <a:pt x="6786581" y="1209529"/>
                  <a:pt x="6761871" y="1184819"/>
                  <a:pt x="6761871" y="1154338"/>
                </a:cubicBezTo>
                <a:cubicBezTo>
                  <a:pt x="6761871" y="1123857"/>
                  <a:pt x="6786581" y="1099147"/>
                  <a:pt x="6817063" y="1099147"/>
                </a:cubicBezTo>
                <a:close/>
                <a:moveTo>
                  <a:pt x="6683430" y="1099147"/>
                </a:moveTo>
                <a:cubicBezTo>
                  <a:pt x="6713912" y="1099147"/>
                  <a:pt x="6738622" y="1123857"/>
                  <a:pt x="6738622" y="1154338"/>
                </a:cubicBezTo>
                <a:cubicBezTo>
                  <a:pt x="6738622" y="1184819"/>
                  <a:pt x="6713912" y="1209529"/>
                  <a:pt x="6683430" y="1209529"/>
                </a:cubicBezTo>
                <a:cubicBezTo>
                  <a:pt x="6652948" y="1209529"/>
                  <a:pt x="6628238" y="1184819"/>
                  <a:pt x="6628238" y="1154338"/>
                </a:cubicBezTo>
                <a:cubicBezTo>
                  <a:pt x="6628238" y="1123857"/>
                  <a:pt x="6652948" y="1099147"/>
                  <a:pt x="6683430" y="1099147"/>
                </a:cubicBezTo>
                <a:close/>
                <a:moveTo>
                  <a:pt x="6553135" y="1099147"/>
                </a:moveTo>
                <a:cubicBezTo>
                  <a:pt x="6583617" y="1099147"/>
                  <a:pt x="6608327" y="1123857"/>
                  <a:pt x="6608327" y="1154338"/>
                </a:cubicBezTo>
                <a:cubicBezTo>
                  <a:pt x="6608327" y="1184819"/>
                  <a:pt x="6583617" y="1209529"/>
                  <a:pt x="6553135" y="1209529"/>
                </a:cubicBezTo>
                <a:cubicBezTo>
                  <a:pt x="6522653" y="1209529"/>
                  <a:pt x="6497943" y="1184819"/>
                  <a:pt x="6497943" y="1154338"/>
                </a:cubicBezTo>
                <a:cubicBezTo>
                  <a:pt x="6497943" y="1123857"/>
                  <a:pt x="6522653" y="1099147"/>
                  <a:pt x="6553135" y="1099147"/>
                </a:cubicBezTo>
                <a:close/>
                <a:moveTo>
                  <a:pt x="6419501" y="1099147"/>
                </a:moveTo>
                <a:cubicBezTo>
                  <a:pt x="6449983" y="1099147"/>
                  <a:pt x="6474693" y="1123857"/>
                  <a:pt x="6474693" y="1154338"/>
                </a:cubicBezTo>
                <a:cubicBezTo>
                  <a:pt x="6474693" y="1184819"/>
                  <a:pt x="6449983" y="1209529"/>
                  <a:pt x="6419501" y="1209529"/>
                </a:cubicBezTo>
                <a:cubicBezTo>
                  <a:pt x="6389019" y="1209529"/>
                  <a:pt x="6364309" y="1184819"/>
                  <a:pt x="6364309" y="1154338"/>
                </a:cubicBezTo>
                <a:cubicBezTo>
                  <a:pt x="6364309" y="1123857"/>
                  <a:pt x="6389019" y="1099147"/>
                  <a:pt x="6419501" y="1099147"/>
                </a:cubicBezTo>
                <a:close/>
                <a:moveTo>
                  <a:pt x="6289206" y="1099147"/>
                </a:moveTo>
                <a:cubicBezTo>
                  <a:pt x="6319688" y="1099147"/>
                  <a:pt x="6344398" y="1123857"/>
                  <a:pt x="6344398" y="1154338"/>
                </a:cubicBezTo>
                <a:cubicBezTo>
                  <a:pt x="6344398" y="1184819"/>
                  <a:pt x="6319688" y="1209529"/>
                  <a:pt x="6289206" y="1209529"/>
                </a:cubicBezTo>
                <a:cubicBezTo>
                  <a:pt x="6258724" y="1209529"/>
                  <a:pt x="6234014" y="1184819"/>
                  <a:pt x="6234014" y="1154338"/>
                </a:cubicBezTo>
                <a:cubicBezTo>
                  <a:pt x="6234014" y="1123857"/>
                  <a:pt x="6258724" y="1099147"/>
                  <a:pt x="6289206" y="1099147"/>
                </a:cubicBezTo>
                <a:close/>
                <a:moveTo>
                  <a:pt x="6155571" y="1099147"/>
                </a:moveTo>
                <a:cubicBezTo>
                  <a:pt x="6186053" y="1099147"/>
                  <a:pt x="6210763" y="1123857"/>
                  <a:pt x="6210763" y="1154338"/>
                </a:cubicBezTo>
                <a:cubicBezTo>
                  <a:pt x="6210763" y="1184819"/>
                  <a:pt x="6186053" y="1209529"/>
                  <a:pt x="6155571" y="1209529"/>
                </a:cubicBezTo>
                <a:cubicBezTo>
                  <a:pt x="6125089" y="1209529"/>
                  <a:pt x="6100379" y="1184819"/>
                  <a:pt x="6100379" y="1154338"/>
                </a:cubicBezTo>
                <a:cubicBezTo>
                  <a:pt x="6100379" y="1123857"/>
                  <a:pt x="6125089" y="1099147"/>
                  <a:pt x="6155571" y="1099147"/>
                </a:cubicBezTo>
                <a:close/>
                <a:moveTo>
                  <a:pt x="6021938" y="1099147"/>
                </a:moveTo>
                <a:cubicBezTo>
                  <a:pt x="6052420" y="1099147"/>
                  <a:pt x="6077130" y="1123857"/>
                  <a:pt x="6077130" y="1154338"/>
                </a:cubicBezTo>
                <a:cubicBezTo>
                  <a:pt x="6077130" y="1184819"/>
                  <a:pt x="6052420" y="1209529"/>
                  <a:pt x="6021938" y="1209529"/>
                </a:cubicBezTo>
                <a:cubicBezTo>
                  <a:pt x="5991456" y="1209529"/>
                  <a:pt x="5966746" y="1184819"/>
                  <a:pt x="5966746" y="1154338"/>
                </a:cubicBezTo>
                <a:cubicBezTo>
                  <a:pt x="5966746" y="1123857"/>
                  <a:pt x="5991456" y="1099147"/>
                  <a:pt x="6021938" y="1099147"/>
                </a:cubicBezTo>
                <a:close/>
                <a:moveTo>
                  <a:pt x="5884963" y="1099147"/>
                </a:moveTo>
                <a:cubicBezTo>
                  <a:pt x="5915445" y="1099147"/>
                  <a:pt x="5940155" y="1123857"/>
                  <a:pt x="5940155" y="1154338"/>
                </a:cubicBezTo>
                <a:cubicBezTo>
                  <a:pt x="5940155" y="1184819"/>
                  <a:pt x="5915445" y="1209529"/>
                  <a:pt x="5884963" y="1209529"/>
                </a:cubicBezTo>
                <a:cubicBezTo>
                  <a:pt x="5854481" y="1209529"/>
                  <a:pt x="5829771" y="1184819"/>
                  <a:pt x="5829771" y="1154338"/>
                </a:cubicBezTo>
                <a:cubicBezTo>
                  <a:pt x="5829771" y="1123857"/>
                  <a:pt x="5854481" y="1099147"/>
                  <a:pt x="5884963" y="1099147"/>
                </a:cubicBezTo>
                <a:close/>
                <a:moveTo>
                  <a:pt x="5754668" y="1099147"/>
                </a:moveTo>
                <a:cubicBezTo>
                  <a:pt x="5785150" y="1099147"/>
                  <a:pt x="5809860" y="1123857"/>
                  <a:pt x="5809860" y="1154338"/>
                </a:cubicBezTo>
                <a:cubicBezTo>
                  <a:pt x="5809860" y="1184819"/>
                  <a:pt x="5785150" y="1209529"/>
                  <a:pt x="5754668" y="1209529"/>
                </a:cubicBezTo>
                <a:cubicBezTo>
                  <a:pt x="5724186" y="1209529"/>
                  <a:pt x="5699476" y="1184819"/>
                  <a:pt x="5699476" y="1154338"/>
                </a:cubicBezTo>
                <a:cubicBezTo>
                  <a:pt x="5699476" y="1123857"/>
                  <a:pt x="5724186" y="1099147"/>
                  <a:pt x="5754668" y="1099147"/>
                </a:cubicBezTo>
                <a:close/>
                <a:moveTo>
                  <a:pt x="5621031" y="1099147"/>
                </a:moveTo>
                <a:cubicBezTo>
                  <a:pt x="5651513" y="1099147"/>
                  <a:pt x="5676223" y="1123857"/>
                  <a:pt x="5676223" y="1154338"/>
                </a:cubicBezTo>
                <a:cubicBezTo>
                  <a:pt x="5676223" y="1184819"/>
                  <a:pt x="5651513" y="1209529"/>
                  <a:pt x="5621031" y="1209529"/>
                </a:cubicBezTo>
                <a:cubicBezTo>
                  <a:pt x="5590549" y="1209529"/>
                  <a:pt x="5565839" y="1184819"/>
                  <a:pt x="5565839" y="1154338"/>
                </a:cubicBezTo>
                <a:cubicBezTo>
                  <a:pt x="5565839" y="1123857"/>
                  <a:pt x="5590549" y="1099147"/>
                  <a:pt x="5621031" y="1099147"/>
                </a:cubicBezTo>
                <a:close/>
                <a:moveTo>
                  <a:pt x="5487398" y="1099147"/>
                </a:moveTo>
                <a:cubicBezTo>
                  <a:pt x="5517880" y="1099147"/>
                  <a:pt x="5542590" y="1123857"/>
                  <a:pt x="5542590" y="1154338"/>
                </a:cubicBezTo>
                <a:cubicBezTo>
                  <a:pt x="5542590" y="1184819"/>
                  <a:pt x="5517880" y="1209529"/>
                  <a:pt x="5487398" y="1209529"/>
                </a:cubicBezTo>
                <a:cubicBezTo>
                  <a:pt x="5456916" y="1209529"/>
                  <a:pt x="5432206" y="1184819"/>
                  <a:pt x="5432206" y="1154338"/>
                </a:cubicBezTo>
                <a:cubicBezTo>
                  <a:pt x="5432206" y="1123857"/>
                  <a:pt x="5456916" y="1099147"/>
                  <a:pt x="5487398" y="1099147"/>
                </a:cubicBezTo>
                <a:close/>
                <a:moveTo>
                  <a:pt x="5357105" y="1099147"/>
                </a:moveTo>
                <a:cubicBezTo>
                  <a:pt x="5387587" y="1099147"/>
                  <a:pt x="5412297" y="1123857"/>
                  <a:pt x="5412297" y="1154338"/>
                </a:cubicBezTo>
                <a:cubicBezTo>
                  <a:pt x="5412297" y="1184819"/>
                  <a:pt x="5387587" y="1209529"/>
                  <a:pt x="5357105" y="1209529"/>
                </a:cubicBezTo>
                <a:cubicBezTo>
                  <a:pt x="5326623" y="1209529"/>
                  <a:pt x="5301913" y="1184819"/>
                  <a:pt x="5301913" y="1154338"/>
                </a:cubicBezTo>
                <a:cubicBezTo>
                  <a:pt x="5301913" y="1123857"/>
                  <a:pt x="5326623" y="1099147"/>
                  <a:pt x="5357105" y="1099147"/>
                </a:cubicBezTo>
                <a:close/>
                <a:moveTo>
                  <a:pt x="5093176" y="1099147"/>
                </a:moveTo>
                <a:cubicBezTo>
                  <a:pt x="5123658" y="1099147"/>
                  <a:pt x="5148368" y="1123857"/>
                  <a:pt x="5148368" y="1154338"/>
                </a:cubicBezTo>
                <a:cubicBezTo>
                  <a:pt x="5148368" y="1184819"/>
                  <a:pt x="5123658" y="1209529"/>
                  <a:pt x="5093176" y="1209529"/>
                </a:cubicBezTo>
                <a:cubicBezTo>
                  <a:pt x="5062694" y="1209529"/>
                  <a:pt x="5037984" y="1184819"/>
                  <a:pt x="5037984" y="1154338"/>
                </a:cubicBezTo>
                <a:cubicBezTo>
                  <a:pt x="5037984" y="1123857"/>
                  <a:pt x="5062694" y="1099147"/>
                  <a:pt x="5093176" y="1099147"/>
                </a:cubicBezTo>
                <a:close/>
                <a:moveTo>
                  <a:pt x="4959540" y="1099147"/>
                </a:moveTo>
                <a:cubicBezTo>
                  <a:pt x="4990022" y="1099147"/>
                  <a:pt x="5014732" y="1123857"/>
                  <a:pt x="5014732" y="1154338"/>
                </a:cubicBezTo>
                <a:cubicBezTo>
                  <a:pt x="5014732" y="1184819"/>
                  <a:pt x="4990022" y="1209529"/>
                  <a:pt x="4959540" y="1209529"/>
                </a:cubicBezTo>
                <a:cubicBezTo>
                  <a:pt x="4929058" y="1209529"/>
                  <a:pt x="4904348" y="1184819"/>
                  <a:pt x="4904348" y="1154338"/>
                </a:cubicBezTo>
                <a:cubicBezTo>
                  <a:pt x="4904348" y="1123857"/>
                  <a:pt x="4929058" y="1099147"/>
                  <a:pt x="4959540" y="1099147"/>
                </a:cubicBezTo>
                <a:close/>
                <a:moveTo>
                  <a:pt x="4829246" y="1099147"/>
                </a:moveTo>
                <a:cubicBezTo>
                  <a:pt x="4859728" y="1099147"/>
                  <a:pt x="4884438" y="1123857"/>
                  <a:pt x="4884438" y="1154338"/>
                </a:cubicBezTo>
                <a:cubicBezTo>
                  <a:pt x="4884438" y="1184819"/>
                  <a:pt x="4859728" y="1209529"/>
                  <a:pt x="4829246" y="1209529"/>
                </a:cubicBezTo>
                <a:cubicBezTo>
                  <a:pt x="4798764" y="1209529"/>
                  <a:pt x="4774054" y="1184819"/>
                  <a:pt x="4774054" y="1154338"/>
                </a:cubicBezTo>
                <a:cubicBezTo>
                  <a:pt x="4774054" y="1123857"/>
                  <a:pt x="4798764" y="1099147"/>
                  <a:pt x="4829246" y="1099147"/>
                </a:cubicBezTo>
                <a:close/>
                <a:moveTo>
                  <a:pt x="319117" y="1099147"/>
                </a:moveTo>
                <a:cubicBezTo>
                  <a:pt x="349600" y="1099147"/>
                  <a:pt x="374310" y="1123857"/>
                  <a:pt x="374310" y="1154338"/>
                </a:cubicBezTo>
                <a:cubicBezTo>
                  <a:pt x="374310" y="1184819"/>
                  <a:pt x="349600" y="1209529"/>
                  <a:pt x="319117" y="1209529"/>
                </a:cubicBezTo>
                <a:cubicBezTo>
                  <a:pt x="288635" y="1209529"/>
                  <a:pt x="263926" y="1184819"/>
                  <a:pt x="263926" y="1154338"/>
                </a:cubicBezTo>
                <a:cubicBezTo>
                  <a:pt x="263926" y="1123857"/>
                  <a:pt x="288635" y="1099147"/>
                  <a:pt x="319117" y="1099147"/>
                </a:cubicBezTo>
                <a:close/>
                <a:moveTo>
                  <a:pt x="185484" y="1099147"/>
                </a:moveTo>
                <a:cubicBezTo>
                  <a:pt x="215966" y="1099147"/>
                  <a:pt x="240675" y="1123857"/>
                  <a:pt x="240675" y="1154338"/>
                </a:cubicBezTo>
                <a:cubicBezTo>
                  <a:pt x="240675" y="1184819"/>
                  <a:pt x="215966" y="1209529"/>
                  <a:pt x="185484" y="1209529"/>
                </a:cubicBezTo>
                <a:cubicBezTo>
                  <a:pt x="155003" y="1209529"/>
                  <a:pt x="130292" y="1184819"/>
                  <a:pt x="130292" y="1154338"/>
                </a:cubicBezTo>
                <a:cubicBezTo>
                  <a:pt x="130292" y="1123857"/>
                  <a:pt x="155003" y="1099147"/>
                  <a:pt x="185484" y="1099147"/>
                </a:cubicBezTo>
                <a:close/>
                <a:moveTo>
                  <a:pt x="55190" y="1099147"/>
                </a:moveTo>
                <a:cubicBezTo>
                  <a:pt x="85672" y="1099147"/>
                  <a:pt x="110381" y="1123857"/>
                  <a:pt x="110381" y="1154338"/>
                </a:cubicBezTo>
                <a:cubicBezTo>
                  <a:pt x="110381" y="1184819"/>
                  <a:pt x="85672" y="1209529"/>
                  <a:pt x="55190" y="1209529"/>
                </a:cubicBezTo>
                <a:cubicBezTo>
                  <a:pt x="24708" y="1209529"/>
                  <a:pt x="0" y="1184819"/>
                  <a:pt x="0" y="1154338"/>
                </a:cubicBezTo>
                <a:cubicBezTo>
                  <a:pt x="0" y="1123857"/>
                  <a:pt x="24708" y="1099147"/>
                  <a:pt x="55190" y="1099147"/>
                </a:cubicBezTo>
                <a:close/>
                <a:moveTo>
                  <a:pt x="3499584" y="1099146"/>
                </a:moveTo>
                <a:cubicBezTo>
                  <a:pt x="3530066" y="1099146"/>
                  <a:pt x="3554776" y="1123856"/>
                  <a:pt x="3554776" y="1154337"/>
                </a:cubicBezTo>
                <a:cubicBezTo>
                  <a:pt x="3554776" y="1184818"/>
                  <a:pt x="3530066" y="1209528"/>
                  <a:pt x="3499584" y="1209528"/>
                </a:cubicBezTo>
                <a:cubicBezTo>
                  <a:pt x="3469102" y="1209528"/>
                  <a:pt x="3444392" y="1184818"/>
                  <a:pt x="3444392" y="1154337"/>
                </a:cubicBezTo>
                <a:cubicBezTo>
                  <a:pt x="3444392" y="1123856"/>
                  <a:pt x="3469102" y="1099146"/>
                  <a:pt x="3499584" y="1099146"/>
                </a:cubicBezTo>
                <a:close/>
                <a:moveTo>
                  <a:pt x="2570894" y="1099146"/>
                </a:moveTo>
                <a:cubicBezTo>
                  <a:pt x="2601377" y="1099146"/>
                  <a:pt x="2626086" y="1123856"/>
                  <a:pt x="2626086" y="1154337"/>
                </a:cubicBezTo>
                <a:cubicBezTo>
                  <a:pt x="2626086" y="1184818"/>
                  <a:pt x="2601377" y="1209528"/>
                  <a:pt x="2570894" y="1209528"/>
                </a:cubicBezTo>
                <a:cubicBezTo>
                  <a:pt x="2540412" y="1209528"/>
                  <a:pt x="2515701" y="1184818"/>
                  <a:pt x="2515701" y="1154337"/>
                </a:cubicBezTo>
                <a:cubicBezTo>
                  <a:pt x="2515701" y="1123856"/>
                  <a:pt x="2540412" y="1099146"/>
                  <a:pt x="2570894" y="1099146"/>
                </a:cubicBezTo>
                <a:close/>
                <a:moveTo>
                  <a:pt x="2039698" y="1099146"/>
                </a:moveTo>
                <a:cubicBezTo>
                  <a:pt x="2070180" y="1099146"/>
                  <a:pt x="2094891" y="1123856"/>
                  <a:pt x="2094891" y="1154337"/>
                </a:cubicBezTo>
                <a:cubicBezTo>
                  <a:pt x="2094891" y="1184818"/>
                  <a:pt x="2070180" y="1209528"/>
                  <a:pt x="2039698" y="1209528"/>
                </a:cubicBezTo>
                <a:cubicBezTo>
                  <a:pt x="2009214" y="1209528"/>
                  <a:pt x="1984505" y="1184818"/>
                  <a:pt x="1984505" y="1154337"/>
                </a:cubicBezTo>
                <a:cubicBezTo>
                  <a:pt x="1984505" y="1123856"/>
                  <a:pt x="2009214" y="1099146"/>
                  <a:pt x="2039698" y="1099146"/>
                </a:cubicBezTo>
                <a:close/>
                <a:moveTo>
                  <a:pt x="1909401" y="1099146"/>
                </a:moveTo>
                <a:cubicBezTo>
                  <a:pt x="1939883" y="1099146"/>
                  <a:pt x="1964592" y="1123856"/>
                  <a:pt x="1964592" y="1154337"/>
                </a:cubicBezTo>
                <a:cubicBezTo>
                  <a:pt x="1964592" y="1184818"/>
                  <a:pt x="1939883" y="1209528"/>
                  <a:pt x="1909401" y="1209528"/>
                </a:cubicBezTo>
                <a:cubicBezTo>
                  <a:pt x="1878917" y="1209528"/>
                  <a:pt x="1854207" y="1184818"/>
                  <a:pt x="1854207" y="1154337"/>
                </a:cubicBezTo>
                <a:cubicBezTo>
                  <a:pt x="1854207" y="1123856"/>
                  <a:pt x="1878917" y="1099146"/>
                  <a:pt x="1909401" y="1099146"/>
                </a:cubicBezTo>
                <a:close/>
                <a:moveTo>
                  <a:pt x="1779104" y="1099146"/>
                </a:moveTo>
                <a:cubicBezTo>
                  <a:pt x="1809585" y="1099146"/>
                  <a:pt x="1834296" y="1123856"/>
                  <a:pt x="1834296" y="1154337"/>
                </a:cubicBezTo>
                <a:cubicBezTo>
                  <a:pt x="1834296" y="1184818"/>
                  <a:pt x="1809585" y="1209528"/>
                  <a:pt x="1779104" y="1209528"/>
                </a:cubicBezTo>
                <a:cubicBezTo>
                  <a:pt x="1748623" y="1209528"/>
                  <a:pt x="1723910" y="1184818"/>
                  <a:pt x="1723910" y="1154337"/>
                </a:cubicBezTo>
                <a:cubicBezTo>
                  <a:pt x="1723910" y="1123856"/>
                  <a:pt x="1748623" y="1099146"/>
                  <a:pt x="1779104" y="1099146"/>
                </a:cubicBezTo>
                <a:close/>
                <a:moveTo>
                  <a:pt x="1645469" y="1099146"/>
                </a:moveTo>
                <a:cubicBezTo>
                  <a:pt x="1675950" y="1099146"/>
                  <a:pt x="1700664" y="1123856"/>
                  <a:pt x="1700664" y="1154337"/>
                </a:cubicBezTo>
                <a:cubicBezTo>
                  <a:pt x="1700664" y="1184818"/>
                  <a:pt x="1675950" y="1209528"/>
                  <a:pt x="1645469" y="1209528"/>
                </a:cubicBezTo>
                <a:cubicBezTo>
                  <a:pt x="1614986" y="1209528"/>
                  <a:pt x="1590275" y="1184818"/>
                  <a:pt x="1590275" y="1154337"/>
                </a:cubicBezTo>
                <a:cubicBezTo>
                  <a:pt x="1590275" y="1123856"/>
                  <a:pt x="1614986" y="1099146"/>
                  <a:pt x="1645469" y="1099146"/>
                </a:cubicBezTo>
                <a:close/>
                <a:moveTo>
                  <a:pt x="1515179" y="1099146"/>
                </a:moveTo>
                <a:cubicBezTo>
                  <a:pt x="1545657" y="1099146"/>
                  <a:pt x="1570364" y="1123856"/>
                  <a:pt x="1570364" y="1154337"/>
                </a:cubicBezTo>
                <a:cubicBezTo>
                  <a:pt x="1570364" y="1184818"/>
                  <a:pt x="1545657" y="1209528"/>
                  <a:pt x="1515179" y="1209528"/>
                </a:cubicBezTo>
                <a:cubicBezTo>
                  <a:pt x="1484695" y="1209528"/>
                  <a:pt x="1459982" y="1184818"/>
                  <a:pt x="1459982" y="1154337"/>
                </a:cubicBezTo>
                <a:cubicBezTo>
                  <a:pt x="1459982" y="1123856"/>
                  <a:pt x="1484695" y="1099146"/>
                  <a:pt x="1515179" y="1099146"/>
                </a:cubicBezTo>
                <a:close/>
                <a:moveTo>
                  <a:pt x="1381539" y="1099146"/>
                </a:moveTo>
                <a:cubicBezTo>
                  <a:pt x="1412022" y="1099146"/>
                  <a:pt x="1436731" y="1123856"/>
                  <a:pt x="1436731" y="1154337"/>
                </a:cubicBezTo>
                <a:cubicBezTo>
                  <a:pt x="1436731" y="1184818"/>
                  <a:pt x="1412022" y="1209528"/>
                  <a:pt x="1381539" y="1209528"/>
                </a:cubicBezTo>
                <a:cubicBezTo>
                  <a:pt x="1351062" y="1209528"/>
                  <a:pt x="1326349" y="1184818"/>
                  <a:pt x="1326349" y="1154337"/>
                </a:cubicBezTo>
                <a:cubicBezTo>
                  <a:pt x="1326349" y="1123856"/>
                  <a:pt x="1351062" y="1099146"/>
                  <a:pt x="1381539" y="1099146"/>
                </a:cubicBezTo>
                <a:close/>
                <a:moveTo>
                  <a:pt x="1251245" y="1099146"/>
                </a:moveTo>
                <a:cubicBezTo>
                  <a:pt x="1281728" y="1099146"/>
                  <a:pt x="1306439" y="1123856"/>
                  <a:pt x="1306439" y="1154337"/>
                </a:cubicBezTo>
                <a:cubicBezTo>
                  <a:pt x="1306439" y="1184818"/>
                  <a:pt x="1281728" y="1209528"/>
                  <a:pt x="1251245" y="1209528"/>
                </a:cubicBezTo>
                <a:cubicBezTo>
                  <a:pt x="1220763" y="1209528"/>
                  <a:pt x="1196054" y="1184818"/>
                  <a:pt x="1196054" y="1154337"/>
                </a:cubicBezTo>
                <a:cubicBezTo>
                  <a:pt x="1196054" y="1123856"/>
                  <a:pt x="1220763" y="1099146"/>
                  <a:pt x="1251245" y="1099146"/>
                </a:cubicBezTo>
                <a:close/>
                <a:moveTo>
                  <a:pt x="1117610" y="1099146"/>
                </a:moveTo>
                <a:cubicBezTo>
                  <a:pt x="1148093" y="1099146"/>
                  <a:pt x="1172803" y="1123856"/>
                  <a:pt x="1172803" y="1154337"/>
                </a:cubicBezTo>
                <a:cubicBezTo>
                  <a:pt x="1172803" y="1184818"/>
                  <a:pt x="1148093" y="1209528"/>
                  <a:pt x="1117610" y="1209528"/>
                </a:cubicBezTo>
                <a:cubicBezTo>
                  <a:pt x="1087127" y="1209528"/>
                  <a:pt x="1062416" y="1184818"/>
                  <a:pt x="1062416" y="1154337"/>
                </a:cubicBezTo>
                <a:cubicBezTo>
                  <a:pt x="1062416" y="1123856"/>
                  <a:pt x="1087127" y="1099146"/>
                  <a:pt x="1117610" y="1099146"/>
                </a:cubicBezTo>
                <a:close/>
                <a:moveTo>
                  <a:pt x="980631" y="1099146"/>
                </a:moveTo>
                <a:cubicBezTo>
                  <a:pt x="1011115" y="1099146"/>
                  <a:pt x="1035825" y="1123856"/>
                  <a:pt x="1035825" y="1154337"/>
                </a:cubicBezTo>
                <a:cubicBezTo>
                  <a:pt x="1035825" y="1184818"/>
                  <a:pt x="1011115" y="1209528"/>
                  <a:pt x="980631" y="1209528"/>
                </a:cubicBezTo>
                <a:cubicBezTo>
                  <a:pt x="950149" y="1209528"/>
                  <a:pt x="925438" y="1184818"/>
                  <a:pt x="925438" y="1154337"/>
                </a:cubicBezTo>
                <a:cubicBezTo>
                  <a:pt x="925438" y="1123856"/>
                  <a:pt x="950149" y="1099146"/>
                  <a:pt x="980631" y="1099146"/>
                </a:cubicBezTo>
                <a:close/>
                <a:moveTo>
                  <a:pt x="846993" y="1099146"/>
                </a:moveTo>
                <a:cubicBezTo>
                  <a:pt x="877476" y="1099146"/>
                  <a:pt x="902186" y="1123856"/>
                  <a:pt x="902186" y="1154337"/>
                </a:cubicBezTo>
                <a:cubicBezTo>
                  <a:pt x="902186" y="1184818"/>
                  <a:pt x="877476" y="1209528"/>
                  <a:pt x="846993" y="1209528"/>
                </a:cubicBezTo>
                <a:cubicBezTo>
                  <a:pt x="816511" y="1209528"/>
                  <a:pt x="791796" y="1184818"/>
                  <a:pt x="791796" y="1154337"/>
                </a:cubicBezTo>
                <a:cubicBezTo>
                  <a:pt x="791796" y="1123856"/>
                  <a:pt x="816511" y="1099146"/>
                  <a:pt x="846993" y="1099146"/>
                </a:cubicBezTo>
                <a:close/>
                <a:moveTo>
                  <a:pt x="716690" y="1099146"/>
                </a:moveTo>
                <a:cubicBezTo>
                  <a:pt x="747176" y="1099146"/>
                  <a:pt x="771886" y="1123856"/>
                  <a:pt x="771886" y="1154337"/>
                </a:cubicBezTo>
                <a:cubicBezTo>
                  <a:pt x="771886" y="1184818"/>
                  <a:pt x="747176" y="1209528"/>
                  <a:pt x="716690" y="1209528"/>
                </a:cubicBezTo>
                <a:cubicBezTo>
                  <a:pt x="686211" y="1209528"/>
                  <a:pt x="661502" y="1184818"/>
                  <a:pt x="661502" y="1154337"/>
                </a:cubicBezTo>
                <a:cubicBezTo>
                  <a:pt x="661502" y="1123856"/>
                  <a:pt x="686211" y="1099146"/>
                  <a:pt x="716690" y="1099146"/>
                </a:cubicBezTo>
                <a:close/>
                <a:moveTo>
                  <a:pt x="583057" y="1099146"/>
                </a:moveTo>
                <a:cubicBezTo>
                  <a:pt x="613540" y="1099146"/>
                  <a:pt x="638250" y="1123856"/>
                  <a:pt x="638250" y="1154337"/>
                </a:cubicBezTo>
                <a:cubicBezTo>
                  <a:pt x="638250" y="1184818"/>
                  <a:pt x="613540" y="1209528"/>
                  <a:pt x="583057" y="1209528"/>
                </a:cubicBezTo>
                <a:cubicBezTo>
                  <a:pt x="552573" y="1209528"/>
                  <a:pt x="527863" y="1184818"/>
                  <a:pt x="527863" y="1154337"/>
                </a:cubicBezTo>
                <a:cubicBezTo>
                  <a:pt x="527863" y="1123856"/>
                  <a:pt x="552573" y="1099146"/>
                  <a:pt x="583057" y="1099146"/>
                </a:cubicBezTo>
                <a:close/>
                <a:moveTo>
                  <a:pt x="449413" y="1099146"/>
                </a:moveTo>
                <a:cubicBezTo>
                  <a:pt x="479896" y="1099146"/>
                  <a:pt x="504606" y="1123856"/>
                  <a:pt x="504606" y="1154337"/>
                </a:cubicBezTo>
                <a:cubicBezTo>
                  <a:pt x="504606" y="1184818"/>
                  <a:pt x="479896" y="1209528"/>
                  <a:pt x="449413" y="1209528"/>
                </a:cubicBezTo>
                <a:cubicBezTo>
                  <a:pt x="418931" y="1209528"/>
                  <a:pt x="394220" y="1184818"/>
                  <a:pt x="394220" y="1154337"/>
                </a:cubicBezTo>
                <a:cubicBezTo>
                  <a:pt x="394220" y="1123856"/>
                  <a:pt x="418931" y="1099146"/>
                  <a:pt x="449413" y="1099146"/>
                </a:cubicBezTo>
                <a:close/>
                <a:moveTo>
                  <a:pt x="9603343" y="975533"/>
                </a:moveTo>
                <a:cubicBezTo>
                  <a:pt x="9633825" y="975533"/>
                  <a:pt x="9658535" y="1000243"/>
                  <a:pt x="9658535" y="1030724"/>
                </a:cubicBezTo>
                <a:cubicBezTo>
                  <a:pt x="9658535" y="1061205"/>
                  <a:pt x="9633825" y="1085915"/>
                  <a:pt x="9603343" y="1085915"/>
                </a:cubicBezTo>
                <a:cubicBezTo>
                  <a:pt x="9572861" y="1085915"/>
                  <a:pt x="9548151" y="1061205"/>
                  <a:pt x="9548151" y="1030724"/>
                </a:cubicBezTo>
                <a:cubicBezTo>
                  <a:pt x="9548151" y="1000243"/>
                  <a:pt x="9572861" y="975533"/>
                  <a:pt x="9603343" y="975533"/>
                </a:cubicBezTo>
                <a:close/>
                <a:moveTo>
                  <a:pt x="9469708" y="975533"/>
                </a:moveTo>
                <a:cubicBezTo>
                  <a:pt x="9500190" y="975533"/>
                  <a:pt x="9524900" y="1000243"/>
                  <a:pt x="9524900" y="1030724"/>
                </a:cubicBezTo>
                <a:cubicBezTo>
                  <a:pt x="9524900" y="1061205"/>
                  <a:pt x="9500190" y="1085915"/>
                  <a:pt x="9469708" y="1085915"/>
                </a:cubicBezTo>
                <a:cubicBezTo>
                  <a:pt x="9439226" y="1085915"/>
                  <a:pt x="9414516" y="1061205"/>
                  <a:pt x="9414516" y="1030724"/>
                </a:cubicBezTo>
                <a:cubicBezTo>
                  <a:pt x="9414516" y="1000243"/>
                  <a:pt x="9439226" y="975533"/>
                  <a:pt x="9469708" y="975533"/>
                </a:cubicBezTo>
                <a:close/>
                <a:moveTo>
                  <a:pt x="8935170" y="975533"/>
                </a:moveTo>
                <a:cubicBezTo>
                  <a:pt x="8965652" y="975533"/>
                  <a:pt x="8990362" y="1000243"/>
                  <a:pt x="8990362" y="1030724"/>
                </a:cubicBezTo>
                <a:cubicBezTo>
                  <a:pt x="8990362" y="1061205"/>
                  <a:pt x="8965652" y="1085915"/>
                  <a:pt x="8935170" y="1085915"/>
                </a:cubicBezTo>
                <a:cubicBezTo>
                  <a:pt x="8904688" y="1085915"/>
                  <a:pt x="8879978" y="1061205"/>
                  <a:pt x="8879978" y="1030724"/>
                </a:cubicBezTo>
                <a:cubicBezTo>
                  <a:pt x="8879978" y="1000243"/>
                  <a:pt x="8904688" y="975533"/>
                  <a:pt x="8935170" y="975533"/>
                </a:cubicBezTo>
                <a:close/>
                <a:moveTo>
                  <a:pt x="8407315" y="975533"/>
                </a:moveTo>
                <a:cubicBezTo>
                  <a:pt x="8437797" y="975533"/>
                  <a:pt x="8462507" y="1000243"/>
                  <a:pt x="8462507" y="1030724"/>
                </a:cubicBezTo>
                <a:cubicBezTo>
                  <a:pt x="8462507" y="1061205"/>
                  <a:pt x="8437797" y="1085915"/>
                  <a:pt x="8407315" y="1085915"/>
                </a:cubicBezTo>
                <a:cubicBezTo>
                  <a:pt x="8376833" y="1085915"/>
                  <a:pt x="8352123" y="1061205"/>
                  <a:pt x="8352123" y="1030724"/>
                </a:cubicBezTo>
                <a:cubicBezTo>
                  <a:pt x="8352123" y="1000243"/>
                  <a:pt x="8376833" y="975533"/>
                  <a:pt x="8407315" y="975533"/>
                </a:cubicBezTo>
                <a:close/>
                <a:moveTo>
                  <a:pt x="7876116" y="975533"/>
                </a:moveTo>
                <a:cubicBezTo>
                  <a:pt x="7906598" y="975533"/>
                  <a:pt x="7931308" y="1000243"/>
                  <a:pt x="7931308" y="1030724"/>
                </a:cubicBezTo>
                <a:cubicBezTo>
                  <a:pt x="7931308" y="1061205"/>
                  <a:pt x="7906598" y="1085915"/>
                  <a:pt x="7876116" y="1085915"/>
                </a:cubicBezTo>
                <a:cubicBezTo>
                  <a:pt x="7845634" y="1085915"/>
                  <a:pt x="7820924" y="1061205"/>
                  <a:pt x="7820924" y="1030724"/>
                </a:cubicBezTo>
                <a:cubicBezTo>
                  <a:pt x="7820924" y="1000243"/>
                  <a:pt x="7845634" y="975533"/>
                  <a:pt x="7876116" y="975533"/>
                </a:cubicBezTo>
                <a:close/>
                <a:moveTo>
                  <a:pt x="7745822" y="975533"/>
                </a:moveTo>
                <a:cubicBezTo>
                  <a:pt x="7776304" y="975533"/>
                  <a:pt x="7801014" y="1000243"/>
                  <a:pt x="7801014" y="1030724"/>
                </a:cubicBezTo>
                <a:cubicBezTo>
                  <a:pt x="7801014" y="1061205"/>
                  <a:pt x="7776304" y="1085915"/>
                  <a:pt x="7745822" y="1085915"/>
                </a:cubicBezTo>
                <a:cubicBezTo>
                  <a:pt x="7715340" y="1085915"/>
                  <a:pt x="7690630" y="1061205"/>
                  <a:pt x="7690630" y="1030724"/>
                </a:cubicBezTo>
                <a:cubicBezTo>
                  <a:pt x="7690630" y="1000243"/>
                  <a:pt x="7715340" y="975533"/>
                  <a:pt x="7745822" y="975533"/>
                </a:cubicBezTo>
                <a:close/>
                <a:moveTo>
                  <a:pt x="7481894" y="975533"/>
                </a:moveTo>
                <a:cubicBezTo>
                  <a:pt x="7512376" y="975533"/>
                  <a:pt x="7537086" y="1000243"/>
                  <a:pt x="7537086" y="1030724"/>
                </a:cubicBezTo>
                <a:cubicBezTo>
                  <a:pt x="7537086" y="1061205"/>
                  <a:pt x="7512376" y="1085915"/>
                  <a:pt x="7481894" y="1085915"/>
                </a:cubicBezTo>
                <a:cubicBezTo>
                  <a:pt x="7451412" y="1085915"/>
                  <a:pt x="7426702" y="1061205"/>
                  <a:pt x="7426702" y="1030724"/>
                </a:cubicBezTo>
                <a:cubicBezTo>
                  <a:pt x="7426702" y="1000243"/>
                  <a:pt x="7451412" y="975533"/>
                  <a:pt x="7481894" y="975533"/>
                </a:cubicBezTo>
                <a:close/>
                <a:moveTo>
                  <a:pt x="7341578" y="975533"/>
                </a:moveTo>
                <a:cubicBezTo>
                  <a:pt x="7372060" y="975533"/>
                  <a:pt x="7396770" y="1000243"/>
                  <a:pt x="7396770" y="1030724"/>
                </a:cubicBezTo>
                <a:cubicBezTo>
                  <a:pt x="7396770" y="1061205"/>
                  <a:pt x="7372060" y="1085915"/>
                  <a:pt x="7341578" y="1085915"/>
                </a:cubicBezTo>
                <a:cubicBezTo>
                  <a:pt x="7311096" y="1085915"/>
                  <a:pt x="7286386" y="1061205"/>
                  <a:pt x="7286386" y="1030724"/>
                </a:cubicBezTo>
                <a:cubicBezTo>
                  <a:pt x="7286386" y="1000243"/>
                  <a:pt x="7311096" y="975533"/>
                  <a:pt x="7341578" y="975533"/>
                </a:cubicBezTo>
                <a:close/>
                <a:moveTo>
                  <a:pt x="7211285" y="975533"/>
                </a:moveTo>
                <a:cubicBezTo>
                  <a:pt x="7241767" y="975533"/>
                  <a:pt x="7266477" y="1000243"/>
                  <a:pt x="7266477" y="1030724"/>
                </a:cubicBezTo>
                <a:cubicBezTo>
                  <a:pt x="7266477" y="1061205"/>
                  <a:pt x="7241767" y="1085915"/>
                  <a:pt x="7211285" y="1085915"/>
                </a:cubicBezTo>
                <a:cubicBezTo>
                  <a:pt x="7180803" y="1085915"/>
                  <a:pt x="7156093" y="1061205"/>
                  <a:pt x="7156093" y="1030724"/>
                </a:cubicBezTo>
                <a:cubicBezTo>
                  <a:pt x="7156093" y="1000243"/>
                  <a:pt x="7180803" y="975533"/>
                  <a:pt x="7211285" y="975533"/>
                </a:cubicBezTo>
                <a:close/>
                <a:moveTo>
                  <a:pt x="6947356" y="975533"/>
                </a:moveTo>
                <a:cubicBezTo>
                  <a:pt x="6977838" y="975533"/>
                  <a:pt x="7002548" y="1000243"/>
                  <a:pt x="7002548" y="1030724"/>
                </a:cubicBezTo>
                <a:cubicBezTo>
                  <a:pt x="7002548" y="1061205"/>
                  <a:pt x="6977838" y="1085915"/>
                  <a:pt x="6947356" y="1085915"/>
                </a:cubicBezTo>
                <a:cubicBezTo>
                  <a:pt x="6916874" y="1085915"/>
                  <a:pt x="6892164" y="1061205"/>
                  <a:pt x="6892164" y="1030724"/>
                </a:cubicBezTo>
                <a:cubicBezTo>
                  <a:pt x="6892164" y="1000243"/>
                  <a:pt x="6916874" y="975533"/>
                  <a:pt x="6947356" y="975533"/>
                </a:cubicBezTo>
                <a:close/>
                <a:moveTo>
                  <a:pt x="6817063" y="975533"/>
                </a:moveTo>
                <a:cubicBezTo>
                  <a:pt x="6847545" y="975533"/>
                  <a:pt x="6872255" y="1000243"/>
                  <a:pt x="6872255" y="1030724"/>
                </a:cubicBezTo>
                <a:cubicBezTo>
                  <a:pt x="6872255" y="1061205"/>
                  <a:pt x="6847545" y="1085915"/>
                  <a:pt x="6817063" y="1085915"/>
                </a:cubicBezTo>
                <a:cubicBezTo>
                  <a:pt x="6786581" y="1085915"/>
                  <a:pt x="6761871" y="1061205"/>
                  <a:pt x="6761871" y="1030724"/>
                </a:cubicBezTo>
                <a:cubicBezTo>
                  <a:pt x="6761871" y="1000243"/>
                  <a:pt x="6786581" y="975533"/>
                  <a:pt x="6817063" y="975533"/>
                </a:cubicBezTo>
                <a:close/>
                <a:moveTo>
                  <a:pt x="6683430" y="975533"/>
                </a:moveTo>
                <a:cubicBezTo>
                  <a:pt x="6713912" y="975533"/>
                  <a:pt x="6738622" y="1000243"/>
                  <a:pt x="6738622" y="1030724"/>
                </a:cubicBezTo>
                <a:cubicBezTo>
                  <a:pt x="6738622" y="1061205"/>
                  <a:pt x="6713912" y="1085915"/>
                  <a:pt x="6683430" y="1085915"/>
                </a:cubicBezTo>
                <a:cubicBezTo>
                  <a:pt x="6652948" y="1085915"/>
                  <a:pt x="6628238" y="1061205"/>
                  <a:pt x="6628238" y="1030724"/>
                </a:cubicBezTo>
                <a:cubicBezTo>
                  <a:pt x="6628238" y="1000243"/>
                  <a:pt x="6652948" y="975533"/>
                  <a:pt x="6683430" y="975533"/>
                </a:cubicBezTo>
                <a:close/>
                <a:moveTo>
                  <a:pt x="6289206" y="975533"/>
                </a:moveTo>
                <a:cubicBezTo>
                  <a:pt x="6319688" y="975533"/>
                  <a:pt x="6344398" y="1000243"/>
                  <a:pt x="6344398" y="1030724"/>
                </a:cubicBezTo>
                <a:cubicBezTo>
                  <a:pt x="6344398" y="1061205"/>
                  <a:pt x="6319688" y="1085915"/>
                  <a:pt x="6289206" y="1085915"/>
                </a:cubicBezTo>
                <a:cubicBezTo>
                  <a:pt x="6258724" y="1085915"/>
                  <a:pt x="6234014" y="1061205"/>
                  <a:pt x="6234014" y="1030724"/>
                </a:cubicBezTo>
                <a:cubicBezTo>
                  <a:pt x="6234014" y="1000243"/>
                  <a:pt x="6258724" y="975533"/>
                  <a:pt x="6289206" y="975533"/>
                </a:cubicBezTo>
                <a:close/>
                <a:moveTo>
                  <a:pt x="5754667" y="975533"/>
                </a:moveTo>
                <a:cubicBezTo>
                  <a:pt x="5785149" y="975533"/>
                  <a:pt x="5809859" y="1000243"/>
                  <a:pt x="5809859" y="1030724"/>
                </a:cubicBezTo>
                <a:cubicBezTo>
                  <a:pt x="5809859" y="1061205"/>
                  <a:pt x="5785149" y="1085915"/>
                  <a:pt x="5754667" y="1085915"/>
                </a:cubicBezTo>
                <a:cubicBezTo>
                  <a:pt x="5724185" y="1085915"/>
                  <a:pt x="5699475" y="1061205"/>
                  <a:pt x="5699475" y="1030724"/>
                </a:cubicBezTo>
                <a:cubicBezTo>
                  <a:pt x="5699475" y="1000243"/>
                  <a:pt x="5724185" y="975533"/>
                  <a:pt x="5754667" y="975533"/>
                </a:cubicBezTo>
                <a:close/>
                <a:moveTo>
                  <a:pt x="5487398" y="975533"/>
                </a:moveTo>
                <a:cubicBezTo>
                  <a:pt x="5517880" y="975533"/>
                  <a:pt x="5542590" y="1000243"/>
                  <a:pt x="5542590" y="1030724"/>
                </a:cubicBezTo>
                <a:cubicBezTo>
                  <a:pt x="5542590" y="1061205"/>
                  <a:pt x="5517880" y="1085915"/>
                  <a:pt x="5487398" y="1085915"/>
                </a:cubicBezTo>
                <a:cubicBezTo>
                  <a:pt x="5456916" y="1085915"/>
                  <a:pt x="5432206" y="1061205"/>
                  <a:pt x="5432206" y="1030724"/>
                </a:cubicBezTo>
                <a:cubicBezTo>
                  <a:pt x="5432206" y="1000243"/>
                  <a:pt x="5456916" y="975533"/>
                  <a:pt x="5487398" y="975533"/>
                </a:cubicBezTo>
                <a:close/>
                <a:moveTo>
                  <a:pt x="5357105" y="975533"/>
                </a:moveTo>
                <a:cubicBezTo>
                  <a:pt x="5387587" y="975533"/>
                  <a:pt x="5412297" y="1000243"/>
                  <a:pt x="5412297" y="1030724"/>
                </a:cubicBezTo>
                <a:cubicBezTo>
                  <a:pt x="5412297" y="1061205"/>
                  <a:pt x="5387587" y="1085915"/>
                  <a:pt x="5357105" y="1085915"/>
                </a:cubicBezTo>
                <a:cubicBezTo>
                  <a:pt x="5326623" y="1085915"/>
                  <a:pt x="5301913" y="1061205"/>
                  <a:pt x="5301913" y="1030724"/>
                </a:cubicBezTo>
                <a:cubicBezTo>
                  <a:pt x="5301913" y="1000243"/>
                  <a:pt x="5326623" y="975533"/>
                  <a:pt x="5357105" y="975533"/>
                </a:cubicBezTo>
                <a:close/>
                <a:moveTo>
                  <a:pt x="5093176" y="975533"/>
                </a:moveTo>
                <a:cubicBezTo>
                  <a:pt x="5123658" y="975533"/>
                  <a:pt x="5148368" y="1000243"/>
                  <a:pt x="5148368" y="1030724"/>
                </a:cubicBezTo>
                <a:cubicBezTo>
                  <a:pt x="5148368" y="1061205"/>
                  <a:pt x="5123658" y="1085915"/>
                  <a:pt x="5093176" y="1085915"/>
                </a:cubicBezTo>
                <a:cubicBezTo>
                  <a:pt x="5062694" y="1085915"/>
                  <a:pt x="5037984" y="1061205"/>
                  <a:pt x="5037984" y="1030724"/>
                </a:cubicBezTo>
                <a:cubicBezTo>
                  <a:pt x="5037984" y="1000243"/>
                  <a:pt x="5062694" y="975533"/>
                  <a:pt x="5093176" y="975533"/>
                </a:cubicBezTo>
                <a:close/>
                <a:moveTo>
                  <a:pt x="4959540" y="975533"/>
                </a:moveTo>
                <a:cubicBezTo>
                  <a:pt x="4990022" y="975533"/>
                  <a:pt x="5014732" y="1000243"/>
                  <a:pt x="5014732" y="1030724"/>
                </a:cubicBezTo>
                <a:cubicBezTo>
                  <a:pt x="5014732" y="1061205"/>
                  <a:pt x="4990022" y="1085915"/>
                  <a:pt x="4959540" y="1085915"/>
                </a:cubicBezTo>
                <a:cubicBezTo>
                  <a:pt x="4929058" y="1085915"/>
                  <a:pt x="4904348" y="1061205"/>
                  <a:pt x="4904348" y="1030724"/>
                </a:cubicBezTo>
                <a:cubicBezTo>
                  <a:pt x="4904348" y="1000243"/>
                  <a:pt x="4929058" y="975533"/>
                  <a:pt x="4959540" y="975533"/>
                </a:cubicBezTo>
                <a:close/>
                <a:moveTo>
                  <a:pt x="4161075" y="975533"/>
                </a:moveTo>
                <a:cubicBezTo>
                  <a:pt x="4191557" y="975533"/>
                  <a:pt x="4216267" y="1000243"/>
                  <a:pt x="4216267" y="1030724"/>
                </a:cubicBezTo>
                <a:cubicBezTo>
                  <a:pt x="4216267" y="1061205"/>
                  <a:pt x="4191557" y="1085915"/>
                  <a:pt x="4161075" y="1085915"/>
                </a:cubicBezTo>
                <a:cubicBezTo>
                  <a:pt x="4130593" y="1085915"/>
                  <a:pt x="4105883" y="1061205"/>
                  <a:pt x="4105883" y="1030724"/>
                </a:cubicBezTo>
                <a:cubicBezTo>
                  <a:pt x="4105883" y="1000243"/>
                  <a:pt x="4130593" y="975533"/>
                  <a:pt x="4161075" y="975533"/>
                </a:cubicBezTo>
                <a:close/>
                <a:moveTo>
                  <a:pt x="4030782" y="975533"/>
                </a:moveTo>
                <a:cubicBezTo>
                  <a:pt x="4061264" y="975533"/>
                  <a:pt x="4085974" y="1000243"/>
                  <a:pt x="4085974" y="1030724"/>
                </a:cubicBezTo>
                <a:cubicBezTo>
                  <a:pt x="4085974" y="1061205"/>
                  <a:pt x="4061264" y="1085915"/>
                  <a:pt x="4030782" y="1085915"/>
                </a:cubicBezTo>
                <a:cubicBezTo>
                  <a:pt x="4000300" y="1085915"/>
                  <a:pt x="3975590" y="1061205"/>
                  <a:pt x="3975590" y="1030724"/>
                </a:cubicBezTo>
                <a:cubicBezTo>
                  <a:pt x="3975590" y="1000243"/>
                  <a:pt x="4000300" y="975533"/>
                  <a:pt x="4030782" y="975533"/>
                </a:cubicBezTo>
                <a:close/>
                <a:moveTo>
                  <a:pt x="3369290" y="975533"/>
                </a:moveTo>
                <a:cubicBezTo>
                  <a:pt x="3399772" y="975533"/>
                  <a:pt x="3424482" y="1000243"/>
                  <a:pt x="3424482" y="1030724"/>
                </a:cubicBezTo>
                <a:cubicBezTo>
                  <a:pt x="3424482" y="1061205"/>
                  <a:pt x="3399772" y="1085915"/>
                  <a:pt x="3369290" y="1085915"/>
                </a:cubicBezTo>
                <a:cubicBezTo>
                  <a:pt x="3338808" y="1085915"/>
                  <a:pt x="3314098" y="1061205"/>
                  <a:pt x="3314098" y="1030724"/>
                </a:cubicBezTo>
                <a:cubicBezTo>
                  <a:pt x="3314098" y="1000243"/>
                  <a:pt x="3338808" y="975533"/>
                  <a:pt x="3369290" y="975533"/>
                </a:cubicBezTo>
                <a:close/>
                <a:moveTo>
                  <a:pt x="2707880" y="975533"/>
                </a:moveTo>
                <a:cubicBezTo>
                  <a:pt x="2738363" y="975533"/>
                  <a:pt x="2763074" y="1000243"/>
                  <a:pt x="2763074" y="1030724"/>
                </a:cubicBezTo>
                <a:cubicBezTo>
                  <a:pt x="2763074" y="1061205"/>
                  <a:pt x="2738363" y="1085915"/>
                  <a:pt x="2707880" y="1085915"/>
                </a:cubicBezTo>
                <a:cubicBezTo>
                  <a:pt x="2677401" y="1085915"/>
                  <a:pt x="2652689" y="1061205"/>
                  <a:pt x="2652689" y="1030724"/>
                </a:cubicBezTo>
                <a:cubicBezTo>
                  <a:pt x="2652689" y="1000243"/>
                  <a:pt x="2677401" y="975533"/>
                  <a:pt x="2707880" y="975533"/>
                </a:cubicBezTo>
                <a:close/>
                <a:moveTo>
                  <a:pt x="2173347" y="975533"/>
                </a:moveTo>
                <a:cubicBezTo>
                  <a:pt x="2203830" y="975533"/>
                  <a:pt x="2228540" y="1000243"/>
                  <a:pt x="2228540" y="1030724"/>
                </a:cubicBezTo>
                <a:cubicBezTo>
                  <a:pt x="2228540" y="1061205"/>
                  <a:pt x="2203830" y="1085915"/>
                  <a:pt x="2173347" y="1085915"/>
                </a:cubicBezTo>
                <a:cubicBezTo>
                  <a:pt x="2142865" y="1085915"/>
                  <a:pt x="2118154" y="1061205"/>
                  <a:pt x="2118154" y="1030724"/>
                </a:cubicBezTo>
                <a:cubicBezTo>
                  <a:pt x="2118154" y="1000243"/>
                  <a:pt x="2142865" y="975533"/>
                  <a:pt x="2173347" y="975533"/>
                </a:cubicBezTo>
                <a:close/>
                <a:moveTo>
                  <a:pt x="1251258" y="975533"/>
                </a:moveTo>
                <a:cubicBezTo>
                  <a:pt x="1281740" y="975533"/>
                  <a:pt x="1306450" y="1000243"/>
                  <a:pt x="1306450" y="1030724"/>
                </a:cubicBezTo>
                <a:cubicBezTo>
                  <a:pt x="1306450" y="1061205"/>
                  <a:pt x="1281740" y="1085915"/>
                  <a:pt x="1251258" y="1085915"/>
                </a:cubicBezTo>
                <a:cubicBezTo>
                  <a:pt x="1220775" y="1085915"/>
                  <a:pt x="1196066" y="1061205"/>
                  <a:pt x="1196066" y="1030724"/>
                </a:cubicBezTo>
                <a:cubicBezTo>
                  <a:pt x="1196066" y="1000243"/>
                  <a:pt x="1220775" y="975533"/>
                  <a:pt x="1251258" y="975533"/>
                </a:cubicBezTo>
                <a:close/>
                <a:moveTo>
                  <a:pt x="847001" y="975533"/>
                </a:moveTo>
                <a:cubicBezTo>
                  <a:pt x="877484" y="975533"/>
                  <a:pt x="902196" y="1000243"/>
                  <a:pt x="902196" y="1030724"/>
                </a:cubicBezTo>
                <a:cubicBezTo>
                  <a:pt x="902196" y="1061205"/>
                  <a:pt x="877484" y="1085915"/>
                  <a:pt x="847001" y="1085915"/>
                </a:cubicBezTo>
                <a:cubicBezTo>
                  <a:pt x="816519" y="1085915"/>
                  <a:pt x="791804" y="1061205"/>
                  <a:pt x="791804" y="1030724"/>
                </a:cubicBezTo>
                <a:cubicBezTo>
                  <a:pt x="791804" y="1000243"/>
                  <a:pt x="816519" y="975533"/>
                  <a:pt x="847001" y="975533"/>
                </a:cubicBezTo>
                <a:close/>
                <a:moveTo>
                  <a:pt x="9336074" y="975532"/>
                </a:moveTo>
                <a:cubicBezTo>
                  <a:pt x="9366556" y="975532"/>
                  <a:pt x="9391266" y="1000242"/>
                  <a:pt x="9391266" y="1030723"/>
                </a:cubicBezTo>
                <a:cubicBezTo>
                  <a:pt x="9391266" y="1061204"/>
                  <a:pt x="9366556" y="1085914"/>
                  <a:pt x="9336074" y="1085914"/>
                </a:cubicBezTo>
                <a:cubicBezTo>
                  <a:pt x="9305592" y="1085914"/>
                  <a:pt x="9280882" y="1061204"/>
                  <a:pt x="9280882" y="1030723"/>
                </a:cubicBezTo>
                <a:cubicBezTo>
                  <a:pt x="9280882" y="1000242"/>
                  <a:pt x="9305592" y="975532"/>
                  <a:pt x="9336074" y="975532"/>
                </a:cubicBezTo>
                <a:close/>
                <a:moveTo>
                  <a:pt x="9199098" y="975532"/>
                </a:moveTo>
                <a:cubicBezTo>
                  <a:pt x="9229580" y="975532"/>
                  <a:pt x="9254290" y="1000242"/>
                  <a:pt x="9254290" y="1030723"/>
                </a:cubicBezTo>
                <a:cubicBezTo>
                  <a:pt x="9254290" y="1061204"/>
                  <a:pt x="9229580" y="1085914"/>
                  <a:pt x="9199098" y="1085914"/>
                </a:cubicBezTo>
                <a:cubicBezTo>
                  <a:pt x="9168616" y="1085914"/>
                  <a:pt x="9143906" y="1061204"/>
                  <a:pt x="9143906" y="1030723"/>
                </a:cubicBezTo>
                <a:cubicBezTo>
                  <a:pt x="9143906" y="1000242"/>
                  <a:pt x="9168616" y="975532"/>
                  <a:pt x="9199098" y="975532"/>
                </a:cubicBezTo>
                <a:close/>
                <a:moveTo>
                  <a:pt x="9068805" y="975532"/>
                </a:moveTo>
                <a:cubicBezTo>
                  <a:pt x="9099287" y="975532"/>
                  <a:pt x="9123997" y="1000242"/>
                  <a:pt x="9123997" y="1030723"/>
                </a:cubicBezTo>
                <a:cubicBezTo>
                  <a:pt x="9123997" y="1061204"/>
                  <a:pt x="9099287" y="1085914"/>
                  <a:pt x="9068805" y="1085914"/>
                </a:cubicBezTo>
                <a:cubicBezTo>
                  <a:pt x="9038323" y="1085914"/>
                  <a:pt x="9013613" y="1061204"/>
                  <a:pt x="9013613" y="1030723"/>
                </a:cubicBezTo>
                <a:cubicBezTo>
                  <a:pt x="9013613" y="1000242"/>
                  <a:pt x="9038323" y="975532"/>
                  <a:pt x="9068805" y="975532"/>
                </a:cubicBezTo>
                <a:close/>
                <a:moveTo>
                  <a:pt x="8801536" y="975532"/>
                </a:moveTo>
                <a:cubicBezTo>
                  <a:pt x="8832018" y="975532"/>
                  <a:pt x="8856728" y="1000242"/>
                  <a:pt x="8856728" y="1030723"/>
                </a:cubicBezTo>
                <a:cubicBezTo>
                  <a:pt x="8856728" y="1061204"/>
                  <a:pt x="8832018" y="1085914"/>
                  <a:pt x="8801536" y="1085914"/>
                </a:cubicBezTo>
                <a:cubicBezTo>
                  <a:pt x="8771054" y="1085914"/>
                  <a:pt x="8746344" y="1061204"/>
                  <a:pt x="8746344" y="1030723"/>
                </a:cubicBezTo>
                <a:cubicBezTo>
                  <a:pt x="8746344" y="1000242"/>
                  <a:pt x="8771054" y="975532"/>
                  <a:pt x="8801536" y="975532"/>
                </a:cubicBezTo>
                <a:close/>
                <a:moveTo>
                  <a:pt x="8671243" y="975532"/>
                </a:moveTo>
                <a:cubicBezTo>
                  <a:pt x="8701725" y="975532"/>
                  <a:pt x="8726435" y="1000242"/>
                  <a:pt x="8726435" y="1030723"/>
                </a:cubicBezTo>
                <a:cubicBezTo>
                  <a:pt x="8726435" y="1061204"/>
                  <a:pt x="8701725" y="1085914"/>
                  <a:pt x="8671243" y="1085914"/>
                </a:cubicBezTo>
                <a:cubicBezTo>
                  <a:pt x="8640761" y="1085914"/>
                  <a:pt x="8616051" y="1061204"/>
                  <a:pt x="8616051" y="1030723"/>
                </a:cubicBezTo>
                <a:cubicBezTo>
                  <a:pt x="8616051" y="1000242"/>
                  <a:pt x="8640761" y="975532"/>
                  <a:pt x="8671243" y="975532"/>
                </a:cubicBezTo>
                <a:close/>
                <a:moveTo>
                  <a:pt x="8537608" y="975532"/>
                </a:moveTo>
                <a:cubicBezTo>
                  <a:pt x="8568090" y="975532"/>
                  <a:pt x="8592800" y="1000242"/>
                  <a:pt x="8592800" y="1030723"/>
                </a:cubicBezTo>
                <a:cubicBezTo>
                  <a:pt x="8592800" y="1061204"/>
                  <a:pt x="8568090" y="1085914"/>
                  <a:pt x="8537608" y="1085914"/>
                </a:cubicBezTo>
                <a:cubicBezTo>
                  <a:pt x="8507126" y="1085914"/>
                  <a:pt x="8482416" y="1061204"/>
                  <a:pt x="8482416" y="1030723"/>
                </a:cubicBezTo>
                <a:cubicBezTo>
                  <a:pt x="8482416" y="1000242"/>
                  <a:pt x="8507126" y="975532"/>
                  <a:pt x="8537608" y="975532"/>
                </a:cubicBezTo>
                <a:close/>
                <a:moveTo>
                  <a:pt x="8273681" y="975532"/>
                </a:moveTo>
                <a:cubicBezTo>
                  <a:pt x="8304163" y="975532"/>
                  <a:pt x="8328873" y="1000242"/>
                  <a:pt x="8328873" y="1030723"/>
                </a:cubicBezTo>
                <a:cubicBezTo>
                  <a:pt x="8328873" y="1061204"/>
                  <a:pt x="8304163" y="1085914"/>
                  <a:pt x="8273681" y="1085914"/>
                </a:cubicBezTo>
                <a:cubicBezTo>
                  <a:pt x="8243199" y="1085914"/>
                  <a:pt x="8218489" y="1061204"/>
                  <a:pt x="8218489" y="1030723"/>
                </a:cubicBezTo>
                <a:cubicBezTo>
                  <a:pt x="8218489" y="1000242"/>
                  <a:pt x="8243199" y="975532"/>
                  <a:pt x="8273681" y="975532"/>
                </a:cubicBezTo>
                <a:close/>
                <a:moveTo>
                  <a:pt x="8143385" y="975532"/>
                </a:moveTo>
                <a:cubicBezTo>
                  <a:pt x="8173867" y="975532"/>
                  <a:pt x="8198577" y="1000242"/>
                  <a:pt x="8198577" y="1030723"/>
                </a:cubicBezTo>
                <a:cubicBezTo>
                  <a:pt x="8198577" y="1061204"/>
                  <a:pt x="8173867" y="1085914"/>
                  <a:pt x="8143385" y="1085914"/>
                </a:cubicBezTo>
                <a:cubicBezTo>
                  <a:pt x="8112903" y="1085914"/>
                  <a:pt x="8088193" y="1061204"/>
                  <a:pt x="8088193" y="1030723"/>
                </a:cubicBezTo>
                <a:cubicBezTo>
                  <a:pt x="8088193" y="1000242"/>
                  <a:pt x="8112903" y="975532"/>
                  <a:pt x="8143385" y="975532"/>
                </a:cubicBezTo>
                <a:close/>
                <a:moveTo>
                  <a:pt x="8009751" y="975532"/>
                </a:moveTo>
                <a:cubicBezTo>
                  <a:pt x="8040233" y="975532"/>
                  <a:pt x="8064943" y="1000242"/>
                  <a:pt x="8064943" y="1030723"/>
                </a:cubicBezTo>
                <a:cubicBezTo>
                  <a:pt x="8064943" y="1061204"/>
                  <a:pt x="8040233" y="1085914"/>
                  <a:pt x="8009751" y="1085914"/>
                </a:cubicBezTo>
                <a:cubicBezTo>
                  <a:pt x="7979269" y="1085914"/>
                  <a:pt x="7954559" y="1061204"/>
                  <a:pt x="7954559" y="1030723"/>
                </a:cubicBezTo>
                <a:cubicBezTo>
                  <a:pt x="7954559" y="1000242"/>
                  <a:pt x="7979269" y="975532"/>
                  <a:pt x="8009751" y="975532"/>
                </a:cubicBezTo>
                <a:close/>
                <a:moveTo>
                  <a:pt x="7608847" y="975532"/>
                </a:moveTo>
                <a:cubicBezTo>
                  <a:pt x="7639329" y="975532"/>
                  <a:pt x="7664039" y="1000242"/>
                  <a:pt x="7664039" y="1030723"/>
                </a:cubicBezTo>
                <a:cubicBezTo>
                  <a:pt x="7664039" y="1061204"/>
                  <a:pt x="7639329" y="1085914"/>
                  <a:pt x="7608847" y="1085914"/>
                </a:cubicBezTo>
                <a:cubicBezTo>
                  <a:pt x="7578365" y="1085914"/>
                  <a:pt x="7553655" y="1061204"/>
                  <a:pt x="7553655" y="1030723"/>
                </a:cubicBezTo>
                <a:cubicBezTo>
                  <a:pt x="7553655" y="1000242"/>
                  <a:pt x="7578365" y="975532"/>
                  <a:pt x="7608847" y="975532"/>
                </a:cubicBezTo>
                <a:close/>
                <a:moveTo>
                  <a:pt x="7080991" y="975532"/>
                </a:moveTo>
                <a:cubicBezTo>
                  <a:pt x="7111473" y="975532"/>
                  <a:pt x="7136183" y="1000242"/>
                  <a:pt x="7136183" y="1030723"/>
                </a:cubicBezTo>
                <a:cubicBezTo>
                  <a:pt x="7136183" y="1061204"/>
                  <a:pt x="7111473" y="1085914"/>
                  <a:pt x="7080991" y="1085914"/>
                </a:cubicBezTo>
                <a:cubicBezTo>
                  <a:pt x="7050509" y="1085914"/>
                  <a:pt x="7025799" y="1061204"/>
                  <a:pt x="7025799" y="1030723"/>
                </a:cubicBezTo>
                <a:cubicBezTo>
                  <a:pt x="7025799" y="1000242"/>
                  <a:pt x="7050509" y="975532"/>
                  <a:pt x="7080991" y="975532"/>
                </a:cubicBezTo>
                <a:close/>
                <a:moveTo>
                  <a:pt x="6553135" y="975532"/>
                </a:moveTo>
                <a:cubicBezTo>
                  <a:pt x="6583617" y="975532"/>
                  <a:pt x="6608327" y="1000242"/>
                  <a:pt x="6608327" y="1030723"/>
                </a:cubicBezTo>
                <a:cubicBezTo>
                  <a:pt x="6608327" y="1061204"/>
                  <a:pt x="6583617" y="1085914"/>
                  <a:pt x="6553135" y="1085914"/>
                </a:cubicBezTo>
                <a:cubicBezTo>
                  <a:pt x="6522653" y="1085914"/>
                  <a:pt x="6497943" y="1061204"/>
                  <a:pt x="6497943" y="1030723"/>
                </a:cubicBezTo>
                <a:cubicBezTo>
                  <a:pt x="6497943" y="1000242"/>
                  <a:pt x="6522653" y="975532"/>
                  <a:pt x="6553135" y="975532"/>
                </a:cubicBezTo>
                <a:close/>
                <a:moveTo>
                  <a:pt x="6419501" y="975532"/>
                </a:moveTo>
                <a:cubicBezTo>
                  <a:pt x="6449983" y="975532"/>
                  <a:pt x="6474693" y="1000242"/>
                  <a:pt x="6474693" y="1030723"/>
                </a:cubicBezTo>
                <a:cubicBezTo>
                  <a:pt x="6474693" y="1061204"/>
                  <a:pt x="6449983" y="1085914"/>
                  <a:pt x="6419501" y="1085914"/>
                </a:cubicBezTo>
                <a:cubicBezTo>
                  <a:pt x="6389019" y="1085914"/>
                  <a:pt x="6364309" y="1061204"/>
                  <a:pt x="6364309" y="1030723"/>
                </a:cubicBezTo>
                <a:cubicBezTo>
                  <a:pt x="6364309" y="1000242"/>
                  <a:pt x="6389019" y="975532"/>
                  <a:pt x="6419501" y="975532"/>
                </a:cubicBezTo>
                <a:close/>
                <a:moveTo>
                  <a:pt x="6155571" y="975532"/>
                </a:moveTo>
                <a:cubicBezTo>
                  <a:pt x="6186053" y="975532"/>
                  <a:pt x="6210763" y="1000242"/>
                  <a:pt x="6210763" y="1030723"/>
                </a:cubicBezTo>
                <a:cubicBezTo>
                  <a:pt x="6210763" y="1061204"/>
                  <a:pt x="6186053" y="1085914"/>
                  <a:pt x="6155571" y="1085914"/>
                </a:cubicBezTo>
                <a:cubicBezTo>
                  <a:pt x="6125089" y="1085914"/>
                  <a:pt x="6100379" y="1061204"/>
                  <a:pt x="6100379" y="1030723"/>
                </a:cubicBezTo>
                <a:cubicBezTo>
                  <a:pt x="6100379" y="1000242"/>
                  <a:pt x="6125089" y="975532"/>
                  <a:pt x="6155571" y="975532"/>
                </a:cubicBezTo>
                <a:close/>
                <a:moveTo>
                  <a:pt x="6021936" y="975532"/>
                </a:moveTo>
                <a:cubicBezTo>
                  <a:pt x="6052418" y="975532"/>
                  <a:pt x="6077128" y="1000242"/>
                  <a:pt x="6077128" y="1030723"/>
                </a:cubicBezTo>
                <a:cubicBezTo>
                  <a:pt x="6077128" y="1061204"/>
                  <a:pt x="6052418" y="1085914"/>
                  <a:pt x="6021936" y="1085914"/>
                </a:cubicBezTo>
                <a:cubicBezTo>
                  <a:pt x="5991454" y="1085914"/>
                  <a:pt x="5966744" y="1061204"/>
                  <a:pt x="5966744" y="1030723"/>
                </a:cubicBezTo>
                <a:cubicBezTo>
                  <a:pt x="5966744" y="1000242"/>
                  <a:pt x="5991454" y="975532"/>
                  <a:pt x="6021936" y="975532"/>
                </a:cubicBezTo>
                <a:close/>
                <a:moveTo>
                  <a:pt x="5884963" y="975532"/>
                </a:moveTo>
                <a:cubicBezTo>
                  <a:pt x="5915445" y="975532"/>
                  <a:pt x="5940155" y="1000242"/>
                  <a:pt x="5940155" y="1030723"/>
                </a:cubicBezTo>
                <a:cubicBezTo>
                  <a:pt x="5940155" y="1061204"/>
                  <a:pt x="5915445" y="1085914"/>
                  <a:pt x="5884963" y="1085914"/>
                </a:cubicBezTo>
                <a:cubicBezTo>
                  <a:pt x="5854481" y="1085914"/>
                  <a:pt x="5829771" y="1061204"/>
                  <a:pt x="5829771" y="1030723"/>
                </a:cubicBezTo>
                <a:cubicBezTo>
                  <a:pt x="5829771" y="1000242"/>
                  <a:pt x="5854481" y="975532"/>
                  <a:pt x="5884963" y="975532"/>
                </a:cubicBezTo>
                <a:close/>
                <a:moveTo>
                  <a:pt x="5621031" y="975532"/>
                </a:moveTo>
                <a:cubicBezTo>
                  <a:pt x="5651513" y="975532"/>
                  <a:pt x="5676223" y="1000242"/>
                  <a:pt x="5676223" y="1030723"/>
                </a:cubicBezTo>
                <a:cubicBezTo>
                  <a:pt x="5676223" y="1061204"/>
                  <a:pt x="5651513" y="1085914"/>
                  <a:pt x="5621031" y="1085914"/>
                </a:cubicBezTo>
                <a:cubicBezTo>
                  <a:pt x="5590549" y="1085914"/>
                  <a:pt x="5565839" y="1061204"/>
                  <a:pt x="5565839" y="1030723"/>
                </a:cubicBezTo>
                <a:cubicBezTo>
                  <a:pt x="5565839" y="1000242"/>
                  <a:pt x="5590549" y="975532"/>
                  <a:pt x="5621031" y="975532"/>
                </a:cubicBezTo>
                <a:close/>
                <a:moveTo>
                  <a:pt x="5223472" y="975532"/>
                </a:moveTo>
                <a:cubicBezTo>
                  <a:pt x="5253954" y="975532"/>
                  <a:pt x="5278664" y="1000242"/>
                  <a:pt x="5278664" y="1030723"/>
                </a:cubicBezTo>
                <a:cubicBezTo>
                  <a:pt x="5278664" y="1061204"/>
                  <a:pt x="5253954" y="1085914"/>
                  <a:pt x="5223472" y="1085914"/>
                </a:cubicBezTo>
                <a:cubicBezTo>
                  <a:pt x="5192990" y="1085914"/>
                  <a:pt x="5168280" y="1061204"/>
                  <a:pt x="5168280" y="1030723"/>
                </a:cubicBezTo>
                <a:cubicBezTo>
                  <a:pt x="5168280" y="1000242"/>
                  <a:pt x="5192990" y="975532"/>
                  <a:pt x="5223472" y="975532"/>
                </a:cubicBezTo>
                <a:close/>
                <a:moveTo>
                  <a:pt x="4294710" y="975532"/>
                </a:moveTo>
                <a:cubicBezTo>
                  <a:pt x="4325192" y="975532"/>
                  <a:pt x="4349902" y="1000242"/>
                  <a:pt x="4349902" y="1030723"/>
                </a:cubicBezTo>
                <a:cubicBezTo>
                  <a:pt x="4349902" y="1061204"/>
                  <a:pt x="4325192" y="1085914"/>
                  <a:pt x="4294710" y="1085914"/>
                </a:cubicBezTo>
                <a:cubicBezTo>
                  <a:pt x="4264228" y="1085914"/>
                  <a:pt x="4239518" y="1061204"/>
                  <a:pt x="4239518" y="1030723"/>
                </a:cubicBezTo>
                <a:cubicBezTo>
                  <a:pt x="4239518" y="1000242"/>
                  <a:pt x="4264228" y="975532"/>
                  <a:pt x="4294710" y="975532"/>
                </a:cubicBezTo>
                <a:close/>
                <a:moveTo>
                  <a:pt x="3499584" y="975532"/>
                </a:moveTo>
                <a:cubicBezTo>
                  <a:pt x="3530066" y="975532"/>
                  <a:pt x="3554776" y="1000242"/>
                  <a:pt x="3554776" y="1030723"/>
                </a:cubicBezTo>
                <a:cubicBezTo>
                  <a:pt x="3554776" y="1061204"/>
                  <a:pt x="3530066" y="1085914"/>
                  <a:pt x="3499584" y="1085914"/>
                </a:cubicBezTo>
                <a:cubicBezTo>
                  <a:pt x="3469102" y="1085914"/>
                  <a:pt x="3444392" y="1061204"/>
                  <a:pt x="3444392" y="1030723"/>
                </a:cubicBezTo>
                <a:cubicBezTo>
                  <a:pt x="3444392" y="1000242"/>
                  <a:pt x="3469102" y="975532"/>
                  <a:pt x="3499584" y="975532"/>
                </a:cubicBezTo>
                <a:close/>
                <a:moveTo>
                  <a:pt x="2834836" y="975532"/>
                </a:moveTo>
                <a:cubicBezTo>
                  <a:pt x="2865318" y="975532"/>
                  <a:pt x="2890028" y="1000242"/>
                  <a:pt x="2890028" y="1030723"/>
                </a:cubicBezTo>
                <a:cubicBezTo>
                  <a:pt x="2890028" y="1061204"/>
                  <a:pt x="2865318" y="1085914"/>
                  <a:pt x="2834836" y="1085914"/>
                </a:cubicBezTo>
                <a:cubicBezTo>
                  <a:pt x="2804354" y="1085914"/>
                  <a:pt x="2779643" y="1061204"/>
                  <a:pt x="2779643" y="1030723"/>
                </a:cubicBezTo>
                <a:cubicBezTo>
                  <a:pt x="2779643" y="1000242"/>
                  <a:pt x="2804354" y="975532"/>
                  <a:pt x="2834836" y="975532"/>
                </a:cubicBezTo>
                <a:close/>
                <a:moveTo>
                  <a:pt x="2303639" y="975532"/>
                </a:moveTo>
                <a:cubicBezTo>
                  <a:pt x="2334120" y="975532"/>
                  <a:pt x="2358830" y="1000242"/>
                  <a:pt x="2358830" y="1030723"/>
                </a:cubicBezTo>
                <a:cubicBezTo>
                  <a:pt x="2358830" y="1061204"/>
                  <a:pt x="2334120" y="1085914"/>
                  <a:pt x="2303639" y="1085914"/>
                </a:cubicBezTo>
                <a:cubicBezTo>
                  <a:pt x="2273157" y="1085914"/>
                  <a:pt x="2248448" y="1061204"/>
                  <a:pt x="2248448" y="1030723"/>
                </a:cubicBezTo>
                <a:cubicBezTo>
                  <a:pt x="2248448" y="1000242"/>
                  <a:pt x="2273157" y="975532"/>
                  <a:pt x="2303639" y="975532"/>
                </a:cubicBezTo>
                <a:close/>
                <a:moveTo>
                  <a:pt x="2039712" y="975532"/>
                </a:moveTo>
                <a:cubicBezTo>
                  <a:pt x="2070195" y="975532"/>
                  <a:pt x="2094905" y="1000242"/>
                  <a:pt x="2094905" y="1030723"/>
                </a:cubicBezTo>
                <a:cubicBezTo>
                  <a:pt x="2094905" y="1061204"/>
                  <a:pt x="2070195" y="1085914"/>
                  <a:pt x="2039712" y="1085914"/>
                </a:cubicBezTo>
                <a:cubicBezTo>
                  <a:pt x="2009228" y="1085914"/>
                  <a:pt x="1984518" y="1061204"/>
                  <a:pt x="1984518" y="1030723"/>
                </a:cubicBezTo>
                <a:cubicBezTo>
                  <a:pt x="1984518" y="1000242"/>
                  <a:pt x="2009228" y="975532"/>
                  <a:pt x="2039712" y="975532"/>
                </a:cubicBezTo>
                <a:close/>
                <a:moveTo>
                  <a:pt x="1909414" y="975532"/>
                </a:moveTo>
                <a:cubicBezTo>
                  <a:pt x="1939897" y="975532"/>
                  <a:pt x="1964607" y="1000242"/>
                  <a:pt x="1964607" y="1030723"/>
                </a:cubicBezTo>
                <a:cubicBezTo>
                  <a:pt x="1964607" y="1061204"/>
                  <a:pt x="1939897" y="1085914"/>
                  <a:pt x="1909414" y="1085914"/>
                </a:cubicBezTo>
                <a:cubicBezTo>
                  <a:pt x="1878931" y="1085914"/>
                  <a:pt x="1854220" y="1061204"/>
                  <a:pt x="1854220" y="1030723"/>
                </a:cubicBezTo>
                <a:cubicBezTo>
                  <a:pt x="1854220" y="1000242"/>
                  <a:pt x="1878931" y="975532"/>
                  <a:pt x="1909414" y="975532"/>
                </a:cubicBezTo>
                <a:close/>
                <a:moveTo>
                  <a:pt x="1779117" y="975532"/>
                </a:moveTo>
                <a:cubicBezTo>
                  <a:pt x="1809599" y="975532"/>
                  <a:pt x="1834310" y="1000242"/>
                  <a:pt x="1834310" y="1030723"/>
                </a:cubicBezTo>
                <a:cubicBezTo>
                  <a:pt x="1834310" y="1061204"/>
                  <a:pt x="1809599" y="1085914"/>
                  <a:pt x="1779117" y="1085914"/>
                </a:cubicBezTo>
                <a:cubicBezTo>
                  <a:pt x="1748635" y="1085914"/>
                  <a:pt x="1723923" y="1061204"/>
                  <a:pt x="1723923" y="1030723"/>
                </a:cubicBezTo>
                <a:cubicBezTo>
                  <a:pt x="1723923" y="1000242"/>
                  <a:pt x="1748635" y="975532"/>
                  <a:pt x="1779117" y="975532"/>
                </a:cubicBezTo>
                <a:close/>
                <a:moveTo>
                  <a:pt x="1645480" y="975532"/>
                </a:moveTo>
                <a:cubicBezTo>
                  <a:pt x="1675963" y="975532"/>
                  <a:pt x="1700679" y="1000242"/>
                  <a:pt x="1700679" y="1030723"/>
                </a:cubicBezTo>
                <a:cubicBezTo>
                  <a:pt x="1700679" y="1061204"/>
                  <a:pt x="1675963" y="1085914"/>
                  <a:pt x="1645480" y="1085914"/>
                </a:cubicBezTo>
                <a:cubicBezTo>
                  <a:pt x="1615000" y="1085914"/>
                  <a:pt x="1590287" y="1061204"/>
                  <a:pt x="1590287" y="1030723"/>
                </a:cubicBezTo>
                <a:cubicBezTo>
                  <a:pt x="1590287" y="1000242"/>
                  <a:pt x="1615000" y="975532"/>
                  <a:pt x="1645480" y="975532"/>
                </a:cubicBezTo>
                <a:close/>
                <a:moveTo>
                  <a:pt x="1515189" y="975532"/>
                </a:moveTo>
                <a:cubicBezTo>
                  <a:pt x="1545668" y="975532"/>
                  <a:pt x="1570378" y="1000242"/>
                  <a:pt x="1570378" y="1030723"/>
                </a:cubicBezTo>
                <a:cubicBezTo>
                  <a:pt x="1570378" y="1061204"/>
                  <a:pt x="1545668" y="1085914"/>
                  <a:pt x="1515189" y="1085914"/>
                </a:cubicBezTo>
                <a:cubicBezTo>
                  <a:pt x="1484708" y="1085914"/>
                  <a:pt x="1459995" y="1061204"/>
                  <a:pt x="1459995" y="1030723"/>
                </a:cubicBezTo>
                <a:cubicBezTo>
                  <a:pt x="1459995" y="1000242"/>
                  <a:pt x="1484708" y="975532"/>
                  <a:pt x="1515189" y="975532"/>
                </a:cubicBezTo>
                <a:close/>
                <a:moveTo>
                  <a:pt x="1381549" y="975532"/>
                </a:moveTo>
                <a:cubicBezTo>
                  <a:pt x="1412033" y="975532"/>
                  <a:pt x="1436744" y="1000242"/>
                  <a:pt x="1436744" y="1030723"/>
                </a:cubicBezTo>
                <a:cubicBezTo>
                  <a:pt x="1436744" y="1061204"/>
                  <a:pt x="1412033" y="1085914"/>
                  <a:pt x="1381549" y="1085914"/>
                </a:cubicBezTo>
                <a:cubicBezTo>
                  <a:pt x="1351074" y="1085914"/>
                  <a:pt x="1326361" y="1061204"/>
                  <a:pt x="1326361" y="1030723"/>
                </a:cubicBezTo>
                <a:cubicBezTo>
                  <a:pt x="1326361" y="1000242"/>
                  <a:pt x="1351074" y="975532"/>
                  <a:pt x="1381549" y="975532"/>
                </a:cubicBezTo>
                <a:close/>
                <a:moveTo>
                  <a:pt x="1117621" y="975532"/>
                </a:moveTo>
                <a:cubicBezTo>
                  <a:pt x="1148103" y="975532"/>
                  <a:pt x="1172814" y="1000242"/>
                  <a:pt x="1172814" y="1030723"/>
                </a:cubicBezTo>
                <a:cubicBezTo>
                  <a:pt x="1172814" y="1061204"/>
                  <a:pt x="1148103" y="1085914"/>
                  <a:pt x="1117621" y="1085914"/>
                </a:cubicBezTo>
                <a:cubicBezTo>
                  <a:pt x="1087137" y="1085914"/>
                  <a:pt x="1062427" y="1061204"/>
                  <a:pt x="1062427" y="1030723"/>
                </a:cubicBezTo>
                <a:cubicBezTo>
                  <a:pt x="1062427" y="1000242"/>
                  <a:pt x="1087137" y="975532"/>
                  <a:pt x="1117621" y="975532"/>
                </a:cubicBezTo>
                <a:close/>
                <a:moveTo>
                  <a:pt x="980643" y="975532"/>
                </a:moveTo>
                <a:cubicBezTo>
                  <a:pt x="1011125" y="975532"/>
                  <a:pt x="1035836" y="1000242"/>
                  <a:pt x="1035836" y="1030723"/>
                </a:cubicBezTo>
                <a:cubicBezTo>
                  <a:pt x="1035836" y="1061204"/>
                  <a:pt x="1011125" y="1085914"/>
                  <a:pt x="980643" y="1085914"/>
                </a:cubicBezTo>
                <a:cubicBezTo>
                  <a:pt x="950159" y="1085914"/>
                  <a:pt x="925449" y="1061204"/>
                  <a:pt x="925449" y="1030723"/>
                </a:cubicBezTo>
                <a:cubicBezTo>
                  <a:pt x="925449" y="1000242"/>
                  <a:pt x="950159" y="975532"/>
                  <a:pt x="980643" y="975532"/>
                </a:cubicBezTo>
                <a:close/>
                <a:moveTo>
                  <a:pt x="716703" y="975532"/>
                </a:moveTo>
                <a:cubicBezTo>
                  <a:pt x="747185" y="975532"/>
                  <a:pt x="771897" y="1000242"/>
                  <a:pt x="771897" y="1030723"/>
                </a:cubicBezTo>
                <a:cubicBezTo>
                  <a:pt x="771897" y="1061204"/>
                  <a:pt x="747185" y="1085914"/>
                  <a:pt x="716703" y="1085914"/>
                </a:cubicBezTo>
                <a:cubicBezTo>
                  <a:pt x="686222" y="1085914"/>
                  <a:pt x="661511" y="1061204"/>
                  <a:pt x="661511" y="1030723"/>
                </a:cubicBezTo>
                <a:cubicBezTo>
                  <a:pt x="661511" y="1000242"/>
                  <a:pt x="686222" y="975532"/>
                  <a:pt x="716703" y="975532"/>
                </a:cubicBezTo>
                <a:close/>
                <a:moveTo>
                  <a:pt x="583065" y="975532"/>
                </a:moveTo>
                <a:cubicBezTo>
                  <a:pt x="613549" y="975532"/>
                  <a:pt x="638258" y="1000242"/>
                  <a:pt x="638258" y="1030723"/>
                </a:cubicBezTo>
                <a:cubicBezTo>
                  <a:pt x="638258" y="1061204"/>
                  <a:pt x="613549" y="1085914"/>
                  <a:pt x="583065" y="1085914"/>
                </a:cubicBezTo>
                <a:cubicBezTo>
                  <a:pt x="552583" y="1085914"/>
                  <a:pt x="527871" y="1061204"/>
                  <a:pt x="527871" y="1030723"/>
                </a:cubicBezTo>
                <a:cubicBezTo>
                  <a:pt x="527871" y="1000242"/>
                  <a:pt x="552583" y="975532"/>
                  <a:pt x="583065" y="975532"/>
                </a:cubicBezTo>
                <a:close/>
                <a:moveTo>
                  <a:pt x="449419" y="975532"/>
                </a:moveTo>
                <a:cubicBezTo>
                  <a:pt x="479902" y="975532"/>
                  <a:pt x="504612" y="1000242"/>
                  <a:pt x="504612" y="1030723"/>
                </a:cubicBezTo>
                <a:cubicBezTo>
                  <a:pt x="504612" y="1061204"/>
                  <a:pt x="479902" y="1085914"/>
                  <a:pt x="449419" y="1085914"/>
                </a:cubicBezTo>
                <a:cubicBezTo>
                  <a:pt x="418936" y="1085914"/>
                  <a:pt x="394227" y="1061204"/>
                  <a:pt x="394227" y="1030723"/>
                </a:cubicBezTo>
                <a:cubicBezTo>
                  <a:pt x="394227" y="1000242"/>
                  <a:pt x="418936" y="975532"/>
                  <a:pt x="449419" y="975532"/>
                </a:cubicBezTo>
                <a:close/>
                <a:moveTo>
                  <a:pt x="319124" y="975532"/>
                </a:moveTo>
                <a:cubicBezTo>
                  <a:pt x="349606" y="975532"/>
                  <a:pt x="374317" y="1000242"/>
                  <a:pt x="374317" y="1030723"/>
                </a:cubicBezTo>
                <a:cubicBezTo>
                  <a:pt x="374317" y="1061204"/>
                  <a:pt x="349606" y="1085914"/>
                  <a:pt x="319124" y="1085914"/>
                </a:cubicBezTo>
                <a:cubicBezTo>
                  <a:pt x="288640" y="1085914"/>
                  <a:pt x="263931" y="1061204"/>
                  <a:pt x="263931" y="1030723"/>
                </a:cubicBezTo>
                <a:cubicBezTo>
                  <a:pt x="263931" y="1000242"/>
                  <a:pt x="288640" y="975532"/>
                  <a:pt x="319124" y="975532"/>
                </a:cubicBezTo>
                <a:close/>
                <a:moveTo>
                  <a:pt x="185492" y="975532"/>
                </a:moveTo>
                <a:cubicBezTo>
                  <a:pt x="215972" y="975532"/>
                  <a:pt x="240682" y="1000242"/>
                  <a:pt x="240682" y="1030723"/>
                </a:cubicBezTo>
                <a:cubicBezTo>
                  <a:pt x="240682" y="1061204"/>
                  <a:pt x="215972" y="1085914"/>
                  <a:pt x="185492" y="1085914"/>
                </a:cubicBezTo>
                <a:cubicBezTo>
                  <a:pt x="155010" y="1085914"/>
                  <a:pt x="130299" y="1061204"/>
                  <a:pt x="130299" y="1030723"/>
                </a:cubicBezTo>
                <a:cubicBezTo>
                  <a:pt x="130299" y="1000242"/>
                  <a:pt x="155010" y="975532"/>
                  <a:pt x="185492" y="975532"/>
                </a:cubicBezTo>
                <a:close/>
                <a:moveTo>
                  <a:pt x="55197" y="975532"/>
                </a:moveTo>
                <a:cubicBezTo>
                  <a:pt x="85679" y="975532"/>
                  <a:pt x="110388" y="1000242"/>
                  <a:pt x="110388" y="1030723"/>
                </a:cubicBezTo>
                <a:cubicBezTo>
                  <a:pt x="110388" y="1061204"/>
                  <a:pt x="85679" y="1085914"/>
                  <a:pt x="55197" y="1085914"/>
                </a:cubicBezTo>
                <a:cubicBezTo>
                  <a:pt x="24715" y="1085914"/>
                  <a:pt x="7" y="1061204"/>
                  <a:pt x="7" y="1030723"/>
                </a:cubicBezTo>
                <a:cubicBezTo>
                  <a:pt x="7" y="1000242"/>
                  <a:pt x="24715" y="975532"/>
                  <a:pt x="55197" y="975532"/>
                </a:cubicBezTo>
                <a:close/>
                <a:moveTo>
                  <a:pt x="9469710" y="855263"/>
                </a:moveTo>
                <a:cubicBezTo>
                  <a:pt x="9500192" y="855263"/>
                  <a:pt x="9524902" y="879973"/>
                  <a:pt x="9524902" y="910454"/>
                </a:cubicBezTo>
                <a:cubicBezTo>
                  <a:pt x="9524902" y="940935"/>
                  <a:pt x="9500192" y="965645"/>
                  <a:pt x="9469710" y="965645"/>
                </a:cubicBezTo>
                <a:cubicBezTo>
                  <a:pt x="9439228" y="965645"/>
                  <a:pt x="9414518" y="940935"/>
                  <a:pt x="9414518" y="910454"/>
                </a:cubicBezTo>
                <a:cubicBezTo>
                  <a:pt x="9414518" y="879973"/>
                  <a:pt x="9439228" y="855263"/>
                  <a:pt x="9469710" y="855263"/>
                </a:cubicBezTo>
                <a:close/>
                <a:moveTo>
                  <a:pt x="9336075" y="855263"/>
                </a:moveTo>
                <a:cubicBezTo>
                  <a:pt x="9366557" y="855263"/>
                  <a:pt x="9391267" y="879973"/>
                  <a:pt x="9391267" y="910454"/>
                </a:cubicBezTo>
                <a:cubicBezTo>
                  <a:pt x="9391267" y="940935"/>
                  <a:pt x="9366557" y="965645"/>
                  <a:pt x="9336075" y="965645"/>
                </a:cubicBezTo>
                <a:cubicBezTo>
                  <a:pt x="9305593" y="965645"/>
                  <a:pt x="9280883" y="940935"/>
                  <a:pt x="9280883" y="910454"/>
                </a:cubicBezTo>
                <a:cubicBezTo>
                  <a:pt x="9280883" y="879973"/>
                  <a:pt x="9305593" y="855263"/>
                  <a:pt x="9336075" y="855263"/>
                </a:cubicBezTo>
                <a:close/>
                <a:moveTo>
                  <a:pt x="9199100" y="855263"/>
                </a:moveTo>
                <a:cubicBezTo>
                  <a:pt x="9229582" y="855263"/>
                  <a:pt x="9254292" y="879973"/>
                  <a:pt x="9254292" y="910454"/>
                </a:cubicBezTo>
                <a:cubicBezTo>
                  <a:pt x="9254292" y="940935"/>
                  <a:pt x="9229582" y="965645"/>
                  <a:pt x="9199100" y="965645"/>
                </a:cubicBezTo>
                <a:cubicBezTo>
                  <a:pt x="9168618" y="965645"/>
                  <a:pt x="9143908" y="940935"/>
                  <a:pt x="9143908" y="910454"/>
                </a:cubicBezTo>
                <a:cubicBezTo>
                  <a:pt x="9143908" y="879973"/>
                  <a:pt x="9168618" y="855263"/>
                  <a:pt x="9199100" y="855263"/>
                </a:cubicBezTo>
                <a:close/>
                <a:moveTo>
                  <a:pt x="9068806" y="855263"/>
                </a:moveTo>
                <a:cubicBezTo>
                  <a:pt x="9099288" y="855263"/>
                  <a:pt x="9123998" y="879973"/>
                  <a:pt x="9123998" y="910454"/>
                </a:cubicBezTo>
                <a:cubicBezTo>
                  <a:pt x="9123998" y="940935"/>
                  <a:pt x="9099288" y="965645"/>
                  <a:pt x="9068806" y="965645"/>
                </a:cubicBezTo>
                <a:cubicBezTo>
                  <a:pt x="9038324" y="965645"/>
                  <a:pt x="9013614" y="940935"/>
                  <a:pt x="9013614" y="910454"/>
                </a:cubicBezTo>
                <a:cubicBezTo>
                  <a:pt x="9013614" y="879973"/>
                  <a:pt x="9038324" y="855263"/>
                  <a:pt x="9068806" y="855263"/>
                </a:cubicBezTo>
                <a:close/>
                <a:moveTo>
                  <a:pt x="8935170" y="855263"/>
                </a:moveTo>
                <a:cubicBezTo>
                  <a:pt x="8965652" y="855263"/>
                  <a:pt x="8990362" y="879973"/>
                  <a:pt x="8990362" y="910454"/>
                </a:cubicBezTo>
                <a:cubicBezTo>
                  <a:pt x="8990362" y="940935"/>
                  <a:pt x="8965652" y="965645"/>
                  <a:pt x="8935170" y="965645"/>
                </a:cubicBezTo>
                <a:cubicBezTo>
                  <a:pt x="8904688" y="965645"/>
                  <a:pt x="8879978" y="940935"/>
                  <a:pt x="8879978" y="910454"/>
                </a:cubicBezTo>
                <a:cubicBezTo>
                  <a:pt x="8879978" y="879973"/>
                  <a:pt x="8904688" y="855263"/>
                  <a:pt x="8935170" y="855263"/>
                </a:cubicBezTo>
                <a:close/>
                <a:moveTo>
                  <a:pt x="8801536" y="855263"/>
                </a:moveTo>
                <a:cubicBezTo>
                  <a:pt x="8832018" y="855263"/>
                  <a:pt x="8856728" y="879973"/>
                  <a:pt x="8856728" y="910454"/>
                </a:cubicBezTo>
                <a:cubicBezTo>
                  <a:pt x="8856728" y="940935"/>
                  <a:pt x="8832018" y="965645"/>
                  <a:pt x="8801536" y="965645"/>
                </a:cubicBezTo>
                <a:cubicBezTo>
                  <a:pt x="8771054" y="965645"/>
                  <a:pt x="8746344" y="940935"/>
                  <a:pt x="8746344" y="910454"/>
                </a:cubicBezTo>
                <a:cubicBezTo>
                  <a:pt x="8746344" y="879973"/>
                  <a:pt x="8771054" y="855263"/>
                  <a:pt x="8801536" y="855263"/>
                </a:cubicBezTo>
                <a:close/>
                <a:moveTo>
                  <a:pt x="8671243" y="855263"/>
                </a:moveTo>
                <a:cubicBezTo>
                  <a:pt x="8701725" y="855263"/>
                  <a:pt x="8726435" y="879973"/>
                  <a:pt x="8726435" y="910454"/>
                </a:cubicBezTo>
                <a:cubicBezTo>
                  <a:pt x="8726435" y="940935"/>
                  <a:pt x="8701725" y="965645"/>
                  <a:pt x="8671243" y="965645"/>
                </a:cubicBezTo>
                <a:cubicBezTo>
                  <a:pt x="8640761" y="965645"/>
                  <a:pt x="8616051" y="940935"/>
                  <a:pt x="8616051" y="910454"/>
                </a:cubicBezTo>
                <a:cubicBezTo>
                  <a:pt x="8616051" y="879973"/>
                  <a:pt x="8640761" y="855263"/>
                  <a:pt x="8671243" y="855263"/>
                </a:cubicBezTo>
                <a:close/>
                <a:moveTo>
                  <a:pt x="8537609" y="855263"/>
                </a:moveTo>
                <a:cubicBezTo>
                  <a:pt x="8568091" y="855263"/>
                  <a:pt x="8592801" y="879973"/>
                  <a:pt x="8592801" y="910454"/>
                </a:cubicBezTo>
                <a:cubicBezTo>
                  <a:pt x="8592801" y="940935"/>
                  <a:pt x="8568091" y="965645"/>
                  <a:pt x="8537609" y="965645"/>
                </a:cubicBezTo>
                <a:cubicBezTo>
                  <a:pt x="8507127" y="965645"/>
                  <a:pt x="8482417" y="940935"/>
                  <a:pt x="8482417" y="910454"/>
                </a:cubicBezTo>
                <a:cubicBezTo>
                  <a:pt x="8482417" y="879973"/>
                  <a:pt x="8507127" y="855263"/>
                  <a:pt x="8537609" y="855263"/>
                </a:cubicBezTo>
                <a:close/>
                <a:moveTo>
                  <a:pt x="8407315" y="855263"/>
                </a:moveTo>
                <a:cubicBezTo>
                  <a:pt x="8437797" y="855263"/>
                  <a:pt x="8462507" y="879973"/>
                  <a:pt x="8462507" y="910454"/>
                </a:cubicBezTo>
                <a:cubicBezTo>
                  <a:pt x="8462507" y="940935"/>
                  <a:pt x="8437797" y="965645"/>
                  <a:pt x="8407315" y="965645"/>
                </a:cubicBezTo>
                <a:cubicBezTo>
                  <a:pt x="8376833" y="965645"/>
                  <a:pt x="8352123" y="940935"/>
                  <a:pt x="8352123" y="910454"/>
                </a:cubicBezTo>
                <a:cubicBezTo>
                  <a:pt x="8352123" y="879973"/>
                  <a:pt x="8376833" y="855263"/>
                  <a:pt x="8407315" y="855263"/>
                </a:cubicBezTo>
                <a:close/>
                <a:moveTo>
                  <a:pt x="8273681" y="855263"/>
                </a:moveTo>
                <a:cubicBezTo>
                  <a:pt x="8304163" y="855263"/>
                  <a:pt x="8328873" y="879973"/>
                  <a:pt x="8328873" y="910454"/>
                </a:cubicBezTo>
                <a:cubicBezTo>
                  <a:pt x="8328873" y="940935"/>
                  <a:pt x="8304163" y="965645"/>
                  <a:pt x="8273681" y="965645"/>
                </a:cubicBezTo>
                <a:cubicBezTo>
                  <a:pt x="8243199" y="965645"/>
                  <a:pt x="8218489" y="940935"/>
                  <a:pt x="8218489" y="910454"/>
                </a:cubicBezTo>
                <a:cubicBezTo>
                  <a:pt x="8218489" y="879973"/>
                  <a:pt x="8243199" y="855263"/>
                  <a:pt x="8273681" y="855263"/>
                </a:cubicBezTo>
                <a:close/>
                <a:moveTo>
                  <a:pt x="8143386" y="855263"/>
                </a:moveTo>
                <a:cubicBezTo>
                  <a:pt x="8173868" y="855263"/>
                  <a:pt x="8198578" y="879973"/>
                  <a:pt x="8198578" y="910454"/>
                </a:cubicBezTo>
                <a:cubicBezTo>
                  <a:pt x="8198578" y="940935"/>
                  <a:pt x="8173868" y="965645"/>
                  <a:pt x="8143386" y="965645"/>
                </a:cubicBezTo>
                <a:cubicBezTo>
                  <a:pt x="8112904" y="965645"/>
                  <a:pt x="8088194" y="940935"/>
                  <a:pt x="8088194" y="910454"/>
                </a:cubicBezTo>
                <a:cubicBezTo>
                  <a:pt x="8088194" y="879973"/>
                  <a:pt x="8112904" y="855263"/>
                  <a:pt x="8143386" y="855263"/>
                </a:cubicBezTo>
                <a:close/>
                <a:moveTo>
                  <a:pt x="8009752" y="855263"/>
                </a:moveTo>
                <a:cubicBezTo>
                  <a:pt x="8040234" y="855263"/>
                  <a:pt x="8064944" y="879973"/>
                  <a:pt x="8064944" y="910454"/>
                </a:cubicBezTo>
                <a:cubicBezTo>
                  <a:pt x="8064944" y="940935"/>
                  <a:pt x="8040234" y="965645"/>
                  <a:pt x="8009752" y="965645"/>
                </a:cubicBezTo>
                <a:cubicBezTo>
                  <a:pt x="7979270" y="965645"/>
                  <a:pt x="7954560" y="940935"/>
                  <a:pt x="7954560" y="910454"/>
                </a:cubicBezTo>
                <a:cubicBezTo>
                  <a:pt x="7954560" y="879973"/>
                  <a:pt x="7979270" y="855263"/>
                  <a:pt x="8009752" y="855263"/>
                </a:cubicBezTo>
                <a:close/>
                <a:moveTo>
                  <a:pt x="7876117" y="855263"/>
                </a:moveTo>
                <a:cubicBezTo>
                  <a:pt x="7906599" y="855263"/>
                  <a:pt x="7931309" y="879973"/>
                  <a:pt x="7931309" y="910454"/>
                </a:cubicBezTo>
                <a:cubicBezTo>
                  <a:pt x="7931309" y="940935"/>
                  <a:pt x="7906599" y="965645"/>
                  <a:pt x="7876117" y="965645"/>
                </a:cubicBezTo>
                <a:cubicBezTo>
                  <a:pt x="7845635" y="965645"/>
                  <a:pt x="7820925" y="940935"/>
                  <a:pt x="7820925" y="910454"/>
                </a:cubicBezTo>
                <a:cubicBezTo>
                  <a:pt x="7820925" y="879973"/>
                  <a:pt x="7845635" y="855263"/>
                  <a:pt x="7876117" y="855263"/>
                </a:cubicBezTo>
                <a:close/>
                <a:moveTo>
                  <a:pt x="7745822" y="855263"/>
                </a:moveTo>
                <a:cubicBezTo>
                  <a:pt x="7776304" y="855263"/>
                  <a:pt x="7801014" y="879973"/>
                  <a:pt x="7801014" y="910454"/>
                </a:cubicBezTo>
                <a:cubicBezTo>
                  <a:pt x="7801014" y="940935"/>
                  <a:pt x="7776304" y="965645"/>
                  <a:pt x="7745822" y="965645"/>
                </a:cubicBezTo>
                <a:cubicBezTo>
                  <a:pt x="7715340" y="965645"/>
                  <a:pt x="7690630" y="940935"/>
                  <a:pt x="7690630" y="910454"/>
                </a:cubicBezTo>
                <a:cubicBezTo>
                  <a:pt x="7690630" y="879973"/>
                  <a:pt x="7715340" y="855263"/>
                  <a:pt x="7745822" y="855263"/>
                </a:cubicBezTo>
                <a:close/>
                <a:moveTo>
                  <a:pt x="7608849" y="855263"/>
                </a:moveTo>
                <a:cubicBezTo>
                  <a:pt x="7639331" y="855263"/>
                  <a:pt x="7664041" y="879973"/>
                  <a:pt x="7664041" y="910454"/>
                </a:cubicBezTo>
                <a:cubicBezTo>
                  <a:pt x="7664041" y="940935"/>
                  <a:pt x="7639331" y="965645"/>
                  <a:pt x="7608849" y="965645"/>
                </a:cubicBezTo>
                <a:cubicBezTo>
                  <a:pt x="7578367" y="965645"/>
                  <a:pt x="7553657" y="940935"/>
                  <a:pt x="7553657" y="910454"/>
                </a:cubicBezTo>
                <a:cubicBezTo>
                  <a:pt x="7553657" y="879973"/>
                  <a:pt x="7578367" y="855263"/>
                  <a:pt x="7608849" y="855263"/>
                </a:cubicBezTo>
                <a:close/>
                <a:moveTo>
                  <a:pt x="7481895" y="855263"/>
                </a:moveTo>
                <a:cubicBezTo>
                  <a:pt x="7512377" y="855263"/>
                  <a:pt x="7537087" y="879973"/>
                  <a:pt x="7537087" y="910454"/>
                </a:cubicBezTo>
                <a:cubicBezTo>
                  <a:pt x="7537087" y="940935"/>
                  <a:pt x="7512377" y="965645"/>
                  <a:pt x="7481895" y="965645"/>
                </a:cubicBezTo>
                <a:cubicBezTo>
                  <a:pt x="7451413" y="965645"/>
                  <a:pt x="7426703" y="940935"/>
                  <a:pt x="7426703" y="910454"/>
                </a:cubicBezTo>
                <a:cubicBezTo>
                  <a:pt x="7426703" y="879973"/>
                  <a:pt x="7451413" y="855263"/>
                  <a:pt x="7481895" y="855263"/>
                </a:cubicBezTo>
                <a:close/>
                <a:moveTo>
                  <a:pt x="7341578" y="855263"/>
                </a:moveTo>
                <a:cubicBezTo>
                  <a:pt x="7372060" y="855263"/>
                  <a:pt x="7396770" y="879973"/>
                  <a:pt x="7396770" y="910454"/>
                </a:cubicBezTo>
                <a:cubicBezTo>
                  <a:pt x="7396770" y="940935"/>
                  <a:pt x="7372060" y="965645"/>
                  <a:pt x="7341578" y="965645"/>
                </a:cubicBezTo>
                <a:cubicBezTo>
                  <a:pt x="7311096" y="965645"/>
                  <a:pt x="7286386" y="940935"/>
                  <a:pt x="7286386" y="910454"/>
                </a:cubicBezTo>
                <a:cubicBezTo>
                  <a:pt x="7286386" y="879973"/>
                  <a:pt x="7311096" y="855263"/>
                  <a:pt x="7341578" y="855263"/>
                </a:cubicBezTo>
                <a:close/>
                <a:moveTo>
                  <a:pt x="7211285" y="855263"/>
                </a:moveTo>
                <a:cubicBezTo>
                  <a:pt x="7241767" y="855263"/>
                  <a:pt x="7266477" y="879973"/>
                  <a:pt x="7266477" y="910454"/>
                </a:cubicBezTo>
                <a:cubicBezTo>
                  <a:pt x="7266477" y="940935"/>
                  <a:pt x="7241767" y="965645"/>
                  <a:pt x="7211285" y="965645"/>
                </a:cubicBezTo>
                <a:cubicBezTo>
                  <a:pt x="7180803" y="965645"/>
                  <a:pt x="7156093" y="940935"/>
                  <a:pt x="7156093" y="910454"/>
                </a:cubicBezTo>
                <a:cubicBezTo>
                  <a:pt x="7156093" y="879973"/>
                  <a:pt x="7180803" y="855263"/>
                  <a:pt x="7211285" y="855263"/>
                </a:cubicBezTo>
                <a:close/>
                <a:moveTo>
                  <a:pt x="7080993" y="855263"/>
                </a:moveTo>
                <a:cubicBezTo>
                  <a:pt x="7111475" y="855263"/>
                  <a:pt x="7136185" y="879973"/>
                  <a:pt x="7136185" y="910454"/>
                </a:cubicBezTo>
                <a:cubicBezTo>
                  <a:pt x="7136185" y="940935"/>
                  <a:pt x="7111475" y="965645"/>
                  <a:pt x="7080993" y="965645"/>
                </a:cubicBezTo>
                <a:cubicBezTo>
                  <a:pt x="7050511" y="965645"/>
                  <a:pt x="7025801" y="940935"/>
                  <a:pt x="7025801" y="910454"/>
                </a:cubicBezTo>
                <a:cubicBezTo>
                  <a:pt x="7025801" y="879973"/>
                  <a:pt x="7050511" y="855263"/>
                  <a:pt x="7080993" y="855263"/>
                </a:cubicBezTo>
                <a:close/>
                <a:moveTo>
                  <a:pt x="6947357" y="855263"/>
                </a:moveTo>
                <a:cubicBezTo>
                  <a:pt x="6977839" y="855263"/>
                  <a:pt x="7002549" y="879973"/>
                  <a:pt x="7002549" y="910454"/>
                </a:cubicBezTo>
                <a:cubicBezTo>
                  <a:pt x="7002549" y="940935"/>
                  <a:pt x="6977839" y="965645"/>
                  <a:pt x="6947357" y="965645"/>
                </a:cubicBezTo>
                <a:cubicBezTo>
                  <a:pt x="6916875" y="965645"/>
                  <a:pt x="6892165" y="940935"/>
                  <a:pt x="6892165" y="910454"/>
                </a:cubicBezTo>
                <a:cubicBezTo>
                  <a:pt x="6892165" y="879973"/>
                  <a:pt x="6916875" y="855263"/>
                  <a:pt x="6947357" y="855263"/>
                </a:cubicBezTo>
                <a:close/>
                <a:moveTo>
                  <a:pt x="6817063" y="855263"/>
                </a:moveTo>
                <a:cubicBezTo>
                  <a:pt x="6847545" y="855263"/>
                  <a:pt x="6872255" y="879973"/>
                  <a:pt x="6872255" y="910454"/>
                </a:cubicBezTo>
                <a:cubicBezTo>
                  <a:pt x="6872255" y="940935"/>
                  <a:pt x="6847545" y="965645"/>
                  <a:pt x="6817063" y="965645"/>
                </a:cubicBezTo>
                <a:cubicBezTo>
                  <a:pt x="6786581" y="965645"/>
                  <a:pt x="6761871" y="940935"/>
                  <a:pt x="6761871" y="910454"/>
                </a:cubicBezTo>
                <a:cubicBezTo>
                  <a:pt x="6761871" y="879973"/>
                  <a:pt x="6786581" y="855263"/>
                  <a:pt x="6817063" y="855263"/>
                </a:cubicBezTo>
                <a:close/>
                <a:moveTo>
                  <a:pt x="6683430" y="855263"/>
                </a:moveTo>
                <a:cubicBezTo>
                  <a:pt x="6713912" y="855263"/>
                  <a:pt x="6738622" y="879973"/>
                  <a:pt x="6738622" y="910454"/>
                </a:cubicBezTo>
                <a:cubicBezTo>
                  <a:pt x="6738622" y="940935"/>
                  <a:pt x="6713912" y="965645"/>
                  <a:pt x="6683430" y="965645"/>
                </a:cubicBezTo>
                <a:cubicBezTo>
                  <a:pt x="6652948" y="965645"/>
                  <a:pt x="6628238" y="940935"/>
                  <a:pt x="6628238" y="910454"/>
                </a:cubicBezTo>
                <a:cubicBezTo>
                  <a:pt x="6628238" y="879973"/>
                  <a:pt x="6652948" y="855263"/>
                  <a:pt x="6683430" y="855263"/>
                </a:cubicBezTo>
                <a:close/>
                <a:moveTo>
                  <a:pt x="6553135" y="855263"/>
                </a:moveTo>
                <a:cubicBezTo>
                  <a:pt x="6583617" y="855263"/>
                  <a:pt x="6608327" y="879973"/>
                  <a:pt x="6608327" y="910454"/>
                </a:cubicBezTo>
                <a:cubicBezTo>
                  <a:pt x="6608327" y="940935"/>
                  <a:pt x="6583617" y="965645"/>
                  <a:pt x="6553135" y="965645"/>
                </a:cubicBezTo>
                <a:cubicBezTo>
                  <a:pt x="6522653" y="965645"/>
                  <a:pt x="6497943" y="940935"/>
                  <a:pt x="6497943" y="910454"/>
                </a:cubicBezTo>
                <a:cubicBezTo>
                  <a:pt x="6497943" y="879973"/>
                  <a:pt x="6522653" y="855263"/>
                  <a:pt x="6553135" y="855263"/>
                </a:cubicBezTo>
                <a:close/>
                <a:moveTo>
                  <a:pt x="6419502" y="855263"/>
                </a:moveTo>
                <a:cubicBezTo>
                  <a:pt x="6449984" y="855263"/>
                  <a:pt x="6474694" y="879973"/>
                  <a:pt x="6474694" y="910454"/>
                </a:cubicBezTo>
                <a:cubicBezTo>
                  <a:pt x="6474694" y="940935"/>
                  <a:pt x="6449984" y="965645"/>
                  <a:pt x="6419502" y="965645"/>
                </a:cubicBezTo>
                <a:cubicBezTo>
                  <a:pt x="6389020" y="965645"/>
                  <a:pt x="6364310" y="940935"/>
                  <a:pt x="6364310" y="910454"/>
                </a:cubicBezTo>
                <a:cubicBezTo>
                  <a:pt x="6364310" y="879973"/>
                  <a:pt x="6389020" y="855263"/>
                  <a:pt x="6419502" y="855263"/>
                </a:cubicBezTo>
                <a:close/>
                <a:moveTo>
                  <a:pt x="6289206" y="855263"/>
                </a:moveTo>
                <a:cubicBezTo>
                  <a:pt x="6319688" y="855263"/>
                  <a:pt x="6344398" y="879973"/>
                  <a:pt x="6344398" y="910454"/>
                </a:cubicBezTo>
                <a:cubicBezTo>
                  <a:pt x="6344398" y="940935"/>
                  <a:pt x="6319688" y="965645"/>
                  <a:pt x="6289206" y="965645"/>
                </a:cubicBezTo>
                <a:cubicBezTo>
                  <a:pt x="6258724" y="965645"/>
                  <a:pt x="6234014" y="940935"/>
                  <a:pt x="6234014" y="910454"/>
                </a:cubicBezTo>
                <a:cubicBezTo>
                  <a:pt x="6234014" y="879973"/>
                  <a:pt x="6258724" y="855263"/>
                  <a:pt x="6289206" y="855263"/>
                </a:cubicBezTo>
                <a:close/>
                <a:moveTo>
                  <a:pt x="6155571" y="855263"/>
                </a:moveTo>
                <a:cubicBezTo>
                  <a:pt x="6186053" y="855263"/>
                  <a:pt x="6210763" y="879973"/>
                  <a:pt x="6210763" y="910454"/>
                </a:cubicBezTo>
                <a:cubicBezTo>
                  <a:pt x="6210763" y="940935"/>
                  <a:pt x="6186053" y="965645"/>
                  <a:pt x="6155571" y="965645"/>
                </a:cubicBezTo>
                <a:cubicBezTo>
                  <a:pt x="6125089" y="965645"/>
                  <a:pt x="6100379" y="940935"/>
                  <a:pt x="6100379" y="910454"/>
                </a:cubicBezTo>
                <a:cubicBezTo>
                  <a:pt x="6100379" y="879973"/>
                  <a:pt x="6125089" y="855263"/>
                  <a:pt x="6155571" y="855263"/>
                </a:cubicBezTo>
                <a:close/>
                <a:moveTo>
                  <a:pt x="6021938" y="855263"/>
                </a:moveTo>
                <a:cubicBezTo>
                  <a:pt x="6052420" y="855263"/>
                  <a:pt x="6077130" y="879973"/>
                  <a:pt x="6077130" y="910454"/>
                </a:cubicBezTo>
                <a:cubicBezTo>
                  <a:pt x="6077130" y="940935"/>
                  <a:pt x="6052420" y="965645"/>
                  <a:pt x="6021938" y="965645"/>
                </a:cubicBezTo>
                <a:cubicBezTo>
                  <a:pt x="5991456" y="965645"/>
                  <a:pt x="5966746" y="940935"/>
                  <a:pt x="5966746" y="910454"/>
                </a:cubicBezTo>
                <a:cubicBezTo>
                  <a:pt x="5966746" y="879973"/>
                  <a:pt x="5991456" y="855263"/>
                  <a:pt x="6021938" y="855263"/>
                </a:cubicBezTo>
                <a:close/>
                <a:moveTo>
                  <a:pt x="5884961" y="855263"/>
                </a:moveTo>
                <a:cubicBezTo>
                  <a:pt x="5915443" y="855263"/>
                  <a:pt x="5940153" y="879973"/>
                  <a:pt x="5940153" y="910454"/>
                </a:cubicBezTo>
                <a:cubicBezTo>
                  <a:pt x="5940153" y="940935"/>
                  <a:pt x="5915443" y="965645"/>
                  <a:pt x="5884961" y="965645"/>
                </a:cubicBezTo>
                <a:cubicBezTo>
                  <a:pt x="5854479" y="965645"/>
                  <a:pt x="5829769" y="940935"/>
                  <a:pt x="5829769" y="910454"/>
                </a:cubicBezTo>
                <a:cubicBezTo>
                  <a:pt x="5829769" y="879973"/>
                  <a:pt x="5854479" y="855263"/>
                  <a:pt x="5884961" y="855263"/>
                </a:cubicBezTo>
                <a:close/>
                <a:moveTo>
                  <a:pt x="5754668" y="855263"/>
                </a:moveTo>
                <a:cubicBezTo>
                  <a:pt x="5785150" y="855263"/>
                  <a:pt x="5809860" y="879973"/>
                  <a:pt x="5809860" y="910454"/>
                </a:cubicBezTo>
                <a:cubicBezTo>
                  <a:pt x="5809860" y="940935"/>
                  <a:pt x="5785150" y="965645"/>
                  <a:pt x="5754668" y="965645"/>
                </a:cubicBezTo>
                <a:cubicBezTo>
                  <a:pt x="5724186" y="965645"/>
                  <a:pt x="5699476" y="940935"/>
                  <a:pt x="5699476" y="910454"/>
                </a:cubicBezTo>
                <a:cubicBezTo>
                  <a:pt x="5699476" y="879973"/>
                  <a:pt x="5724186" y="855263"/>
                  <a:pt x="5754668" y="855263"/>
                </a:cubicBezTo>
                <a:close/>
                <a:moveTo>
                  <a:pt x="5621034" y="855263"/>
                </a:moveTo>
                <a:cubicBezTo>
                  <a:pt x="5651516" y="855263"/>
                  <a:pt x="5676226" y="879973"/>
                  <a:pt x="5676226" y="910454"/>
                </a:cubicBezTo>
                <a:cubicBezTo>
                  <a:pt x="5676226" y="940935"/>
                  <a:pt x="5651516" y="965645"/>
                  <a:pt x="5621034" y="965645"/>
                </a:cubicBezTo>
                <a:cubicBezTo>
                  <a:pt x="5590552" y="965645"/>
                  <a:pt x="5565842" y="940935"/>
                  <a:pt x="5565842" y="910454"/>
                </a:cubicBezTo>
                <a:cubicBezTo>
                  <a:pt x="5565842" y="879973"/>
                  <a:pt x="5590552" y="855263"/>
                  <a:pt x="5621034" y="855263"/>
                </a:cubicBezTo>
                <a:close/>
                <a:moveTo>
                  <a:pt x="5487399" y="855263"/>
                </a:moveTo>
                <a:cubicBezTo>
                  <a:pt x="5517881" y="855263"/>
                  <a:pt x="5542591" y="879973"/>
                  <a:pt x="5542591" y="910454"/>
                </a:cubicBezTo>
                <a:cubicBezTo>
                  <a:pt x="5542591" y="940935"/>
                  <a:pt x="5517881" y="965645"/>
                  <a:pt x="5487399" y="965645"/>
                </a:cubicBezTo>
                <a:cubicBezTo>
                  <a:pt x="5456917" y="965645"/>
                  <a:pt x="5432207" y="940935"/>
                  <a:pt x="5432207" y="910454"/>
                </a:cubicBezTo>
                <a:cubicBezTo>
                  <a:pt x="5432207" y="879973"/>
                  <a:pt x="5456917" y="855263"/>
                  <a:pt x="5487399" y="855263"/>
                </a:cubicBezTo>
                <a:close/>
                <a:moveTo>
                  <a:pt x="5357105" y="855263"/>
                </a:moveTo>
                <a:cubicBezTo>
                  <a:pt x="5387587" y="855263"/>
                  <a:pt x="5412297" y="879973"/>
                  <a:pt x="5412297" y="910454"/>
                </a:cubicBezTo>
                <a:cubicBezTo>
                  <a:pt x="5412297" y="940935"/>
                  <a:pt x="5387587" y="965645"/>
                  <a:pt x="5357105" y="965645"/>
                </a:cubicBezTo>
                <a:cubicBezTo>
                  <a:pt x="5326623" y="965645"/>
                  <a:pt x="5301913" y="940935"/>
                  <a:pt x="5301913" y="910454"/>
                </a:cubicBezTo>
                <a:cubicBezTo>
                  <a:pt x="5301913" y="879973"/>
                  <a:pt x="5326623" y="855263"/>
                  <a:pt x="5357105" y="855263"/>
                </a:cubicBezTo>
                <a:close/>
                <a:moveTo>
                  <a:pt x="5223472" y="855263"/>
                </a:moveTo>
                <a:cubicBezTo>
                  <a:pt x="5253954" y="855263"/>
                  <a:pt x="5278664" y="879973"/>
                  <a:pt x="5278664" y="910454"/>
                </a:cubicBezTo>
                <a:cubicBezTo>
                  <a:pt x="5278664" y="940935"/>
                  <a:pt x="5253954" y="965645"/>
                  <a:pt x="5223472" y="965645"/>
                </a:cubicBezTo>
                <a:cubicBezTo>
                  <a:pt x="5192990" y="965645"/>
                  <a:pt x="5168280" y="940935"/>
                  <a:pt x="5168280" y="910454"/>
                </a:cubicBezTo>
                <a:cubicBezTo>
                  <a:pt x="5168280" y="879973"/>
                  <a:pt x="5192990" y="855263"/>
                  <a:pt x="5223472" y="855263"/>
                </a:cubicBezTo>
                <a:close/>
                <a:moveTo>
                  <a:pt x="5093178" y="855263"/>
                </a:moveTo>
                <a:cubicBezTo>
                  <a:pt x="5123660" y="855263"/>
                  <a:pt x="5148370" y="879973"/>
                  <a:pt x="5148370" y="910454"/>
                </a:cubicBezTo>
                <a:cubicBezTo>
                  <a:pt x="5148370" y="940935"/>
                  <a:pt x="5123660" y="965645"/>
                  <a:pt x="5093178" y="965645"/>
                </a:cubicBezTo>
                <a:cubicBezTo>
                  <a:pt x="5062696" y="965645"/>
                  <a:pt x="5037986" y="940935"/>
                  <a:pt x="5037986" y="910454"/>
                </a:cubicBezTo>
                <a:cubicBezTo>
                  <a:pt x="5037986" y="879973"/>
                  <a:pt x="5062696" y="855263"/>
                  <a:pt x="5093178" y="855263"/>
                </a:cubicBezTo>
                <a:close/>
                <a:moveTo>
                  <a:pt x="4161076" y="855263"/>
                </a:moveTo>
                <a:cubicBezTo>
                  <a:pt x="4191558" y="855263"/>
                  <a:pt x="4216268" y="879973"/>
                  <a:pt x="4216268" y="910454"/>
                </a:cubicBezTo>
                <a:cubicBezTo>
                  <a:pt x="4216268" y="940935"/>
                  <a:pt x="4191558" y="965645"/>
                  <a:pt x="4161076" y="965645"/>
                </a:cubicBezTo>
                <a:cubicBezTo>
                  <a:pt x="4130594" y="965645"/>
                  <a:pt x="4105884" y="940935"/>
                  <a:pt x="4105884" y="910454"/>
                </a:cubicBezTo>
                <a:cubicBezTo>
                  <a:pt x="4105884" y="879973"/>
                  <a:pt x="4130594" y="855263"/>
                  <a:pt x="4161076" y="855263"/>
                </a:cubicBezTo>
                <a:close/>
                <a:moveTo>
                  <a:pt x="3633218" y="855263"/>
                </a:moveTo>
                <a:cubicBezTo>
                  <a:pt x="3663700" y="855263"/>
                  <a:pt x="3688410" y="879973"/>
                  <a:pt x="3688410" y="910454"/>
                </a:cubicBezTo>
                <a:cubicBezTo>
                  <a:pt x="3688410" y="940935"/>
                  <a:pt x="3663700" y="965645"/>
                  <a:pt x="3633218" y="965645"/>
                </a:cubicBezTo>
                <a:cubicBezTo>
                  <a:pt x="3602736" y="965645"/>
                  <a:pt x="3578026" y="940935"/>
                  <a:pt x="3578026" y="910454"/>
                </a:cubicBezTo>
                <a:cubicBezTo>
                  <a:pt x="3578026" y="879973"/>
                  <a:pt x="3602736" y="855263"/>
                  <a:pt x="3633218" y="855263"/>
                </a:cubicBezTo>
                <a:close/>
                <a:moveTo>
                  <a:pt x="3499586" y="855263"/>
                </a:moveTo>
                <a:cubicBezTo>
                  <a:pt x="3530068" y="855263"/>
                  <a:pt x="3554778" y="879973"/>
                  <a:pt x="3554778" y="910454"/>
                </a:cubicBezTo>
                <a:cubicBezTo>
                  <a:pt x="3554778" y="940935"/>
                  <a:pt x="3530068" y="965645"/>
                  <a:pt x="3499586" y="965645"/>
                </a:cubicBezTo>
                <a:cubicBezTo>
                  <a:pt x="3469104" y="965645"/>
                  <a:pt x="3444394" y="940935"/>
                  <a:pt x="3444394" y="910454"/>
                </a:cubicBezTo>
                <a:cubicBezTo>
                  <a:pt x="3444394" y="879973"/>
                  <a:pt x="3469104" y="855263"/>
                  <a:pt x="3499586" y="855263"/>
                </a:cubicBezTo>
                <a:close/>
                <a:moveTo>
                  <a:pt x="3369290" y="855263"/>
                </a:moveTo>
                <a:cubicBezTo>
                  <a:pt x="3399772" y="855263"/>
                  <a:pt x="3424482" y="879973"/>
                  <a:pt x="3424482" y="910454"/>
                </a:cubicBezTo>
                <a:cubicBezTo>
                  <a:pt x="3424482" y="940935"/>
                  <a:pt x="3399772" y="965645"/>
                  <a:pt x="3369290" y="965645"/>
                </a:cubicBezTo>
                <a:cubicBezTo>
                  <a:pt x="3338808" y="965645"/>
                  <a:pt x="3314098" y="940935"/>
                  <a:pt x="3314098" y="910454"/>
                </a:cubicBezTo>
                <a:cubicBezTo>
                  <a:pt x="3314098" y="879973"/>
                  <a:pt x="3338808" y="855263"/>
                  <a:pt x="3369290" y="855263"/>
                </a:cubicBezTo>
                <a:close/>
                <a:moveTo>
                  <a:pt x="2834849" y="855263"/>
                </a:moveTo>
                <a:cubicBezTo>
                  <a:pt x="2865329" y="855263"/>
                  <a:pt x="2890040" y="879973"/>
                  <a:pt x="2890040" y="910454"/>
                </a:cubicBezTo>
                <a:cubicBezTo>
                  <a:pt x="2890040" y="940935"/>
                  <a:pt x="2865329" y="965645"/>
                  <a:pt x="2834849" y="965645"/>
                </a:cubicBezTo>
                <a:cubicBezTo>
                  <a:pt x="2804367" y="965645"/>
                  <a:pt x="2779655" y="940935"/>
                  <a:pt x="2779655" y="910454"/>
                </a:cubicBezTo>
                <a:cubicBezTo>
                  <a:pt x="2779655" y="879973"/>
                  <a:pt x="2804367" y="855263"/>
                  <a:pt x="2834849" y="855263"/>
                </a:cubicBezTo>
                <a:close/>
                <a:moveTo>
                  <a:pt x="2707895" y="855263"/>
                </a:moveTo>
                <a:cubicBezTo>
                  <a:pt x="2738377" y="855263"/>
                  <a:pt x="2763087" y="879973"/>
                  <a:pt x="2763087" y="910454"/>
                </a:cubicBezTo>
                <a:cubicBezTo>
                  <a:pt x="2763087" y="940935"/>
                  <a:pt x="2738377" y="965645"/>
                  <a:pt x="2707895" y="965645"/>
                </a:cubicBezTo>
                <a:cubicBezTo>
                  <a:pt x="2677411" y="965645"/>
                  <a:pt x="2652702" y="940935"/>
                  <a:pt x="2652702" y="910454"/>
                </a:cubicBezTo>
                <a:cubicBezTo>
                  <a:pt x="2652702" y="879973"/>
                  <a:pt x="2677411" y="855263"/>
                  <a:pt x="2707895" y="855263"/>
                </a:cubicBezTo>
                <a:close/>
                <a:moveTo>
                  <a:pt x="2570919" y="855263"/>
                </a:moveTo>
                <a:cubicBezTo>
                  <a:pt x="2601400" y="855263"/>
                  <a:pt x="2626110" y="879973"/>
                  <a:pt x="2626110" y="910454"/>
                </a:cubicBezTo>
                <a:cubicBezTo>
                  <a:pt x="2626110" y="940935"/>
                  <a:pt x="2601400" y="965645"/>
                  <a:pt x="2570919" y="965645"/>
                </a:cubicBezTo>
                <a:cubicBezTo>
                  <a:pt x="2540436" y="965645"/>
                  <a:pt x="2515724" y="940935"/>
                  <a:pt x="2515724" y="910454"/>
                </a:cubicBezTo>
                <a:cubicBezTo>
                  <a:pt x="2515724" y="879973"/>
                  <a:pt x="2540436" y="855263"/>
                  <a:pt x="2570919" y="855263"/>
                </a:cubicBezTo>
                <a:close/>
                <a:moveTo>
                  <a:pt x="2303651" y="855263"/>
                </a:moveTo>
                <a:cubicBezTo>
                  <a:pt x="2334134" y="855263"/>
                  <a:pt x="2358843" y="879973"/>
                  <a:pt x="2358843" y="910454"/>
                </a:cubicBezTo>
                <a:cubicBezTo>
                  <a:pt x="2358843" y="940935"/>
                  <a:pt x="2334134" y="965645"/>
                  <a:pt x="2303651" y="965645"/>
                </a:cubicBezTo>
                <a:cubicBezTo>
                  <a:pt x="2273169" y="965645"/>
                  <a:pt x="2248461" y="940935"/>
                  <a:pt x="2248461" y="910454"/>
                </a:cubicBezTo>
                <a:cubicBezTo>
                  <a:pt x="2248461" y="879973"/>
                  <a:pt x="2273169" y="855263"/>
                  <a:pt x="2303651" y="855263"/>
                </a:cubicBezTo>
                <a:close/>
                <a:moveTo>
                  <a:pt x="2173362" y="855263"/>
                </a:moveTo>
                <a:cubicBezTo>
                  <a:pt x="2203845" y="855263"/>
                  <a:pt x="2228554" y="879973"/>
                  <a:pt x="2228554" y="910454"/>
                </a:cubicBezTo>
                <a:cubicBezTo>
                  <a:pt x="2228554" y="940935"/>
                  <a:pt x="2203845" y="965645"/>
                  <a:pt x="2173362" y="965645"/>
                </a:cubicBezTo>
                <a:cubicBezTo>
                  <a:pt x="2142879" y="965645"/>
                  <a:pt x="2118170" y="940935"/>
                  <a:pt x="2118170" y="910454"/>
                </a:cubicBezTo>
                <a:cubicBezTo>
                  <a:pt x="2118170" y="879973"/>
                  <a:pt x="2142879" y="855263"/>
                  <a:pt x="2173362" y="855263"/>
                </a:cubicBezTo>
                <a:close/>
                <a:moveTo>
                  <a:pt x="2039725" y="855263"/>
                </a:moveTo>
                <a:cubicBezTo>
                  <a:pt x="2070208" y="855263"/>
                  <a:pt x="2094919" y="879973"/>
                  <a:pt x="2094919" y="910454"/>
                </a:cubicBezTo>
                <a:cubicBezTo>
                  <a:pt x="2094919" y="940935"/>
                  <a:pt x="2070208" y="965645"/>
                  <a:pt x="2039725" y="965645"/>
                </a:cubicBezTo>
                <a:cubicBezTo>
                  <a:pt x="2009244" y="965645"/>
                  <a:pt x="1984533" y="940935"/>
                  <a:pt x="1984533" y="910454"/>
                </a:cubicBezTo>
                <a:cubicBezTo>
                  <a:pt x="1984533" y="879973"/>
                  <a:pt x="2009244" y="855263"/>
                  <a:pt x="2039725" y="855263"/>
                </a:cubicBezTo>
                <a:close/>
                <a:moveTo>
                  <a:pt x="1909428" y="855263"/>
                </a:moveTo>
                <a:cubicBezTo>
                  <a:pt x="1939911" y="855263"/>
                  <a:pt x="1964620" y="879973"/>
                  <a:pt x="1964620" y="910454"/>
                </a:cubicBezTo>
                <a:cubicBezTo>
                  <a:pt x="1964620" y="940935"/>
                  <a:pt x="1939911" y="965645"/>
                  <a:pt x="1909428" y="965645"/>
                </a:cubicBezTo>
                <a:cubicBezTo>
                  <a:pt x="1878945" y="965645"/>
                  <a:pt x="1854234" y="940935"/>
                  <a:pt x="1854234" y="910454"/>
                </a:cubicBezTo>
                <a:cubicBezTo>
                  <a:pt x="1854234" y="879973"/>
                  <a:pt x="1878945" y="855263"/>
                  <a:pt x="1909428" y="855263"/>
                </a:cubicBezTo>
                <a:close/>
                <a:moveTo>
                  <a:pt x="1779130" y="855263"/>
                </a:moveTo>
                <a:cubicBezTo>
                  <a:pt x="1809614" y="855263"/>
                  <a:pt x="1834324" y="879973"/>
                  <a:pt x="1834324" y="910454"/>
                </a:cubicBezTo>
                <a:cubicBezTo>
                  <a:pt x="1834324" y="940935"/>
                  <a:pt x="1809614" y="965645"/>
                  <a:pt x="1779130" y="965645"/>
                </a:cubicBezTo>
                <a:cubicBezTo>
                  <a:pt x="1748649" y="965645"/>
                  <a:pt x="1723937" y="940935"/>
                  <a:pt x="1723937" y="910454"/>
                </a:cubicBezTo>
                <a:cubicBezTo>
                  <a:pt x="1723937" y="879973"/>
                  <a:pt x="1748649" y="855263"/>
                  <a:pt x="1779130" y="855263"/>
                </a:cubicBezTo>
                <a:close/>
                <a:moveTo>
                  <a:pt x="1645495" y="855263"/>
                </a:moveTo>
                <a:cubicBezTo>
                  <a:pt x="1675980" y="855263"/>
                  <a:pt x="1700693" y="879973"/>
                  <a:pt x="1700693" y="910454"/>
                </a:cubicBezTo>
                <a:cubicBezTo>
                  <a:pt x="1700693" y="940935"/>
                  <a:pt x="1675980" y="965645"/>
                  <a:pt x="1645495" y="965645"/>
                </a:cubicBezTo>
                <a:cubicBezTo>
                  <a:pt x="1615015" y="965645"/>
                  <a:pt x="1590303" y="940935"/>
                  <a:pt x="1590303" y="910454"/>
                </a:cubicBezTo>
                <a:cubicBezTo>
                  <a:pt x="1590303" y="879973"/>
                  <a:pt x="1615015" y="855263"/>
                  <a:pt x="1645495" y="855263"/>
                </a:cubicBezTo>
                <a:close/>
                <a:moveTo>
                  <a:pt x="1515206" y="855263"/>
                </a:moveTo>
                <a:cubicBezTo>
                  <a:pt x="1545685" y="855263"/>
                  <a:pt x="1570391" y="879973"/>
                  <a:pt x="1570391" y="910454"/>
                </a:cubicBezTo>
                <a:cubicBezTo>
                  <a:pt x="1570391" y="940935"/>
                  <a:pt x="1545685" y="965645"/>
                  <a:pt x="1515206" y="965645"/>
                </a:cubicBezTo>
                <a:cubicBezTo>
                  <a:pt x="1484723" y="965645"/>
                  <a:pt x="1460009" y="940935"/>
                  <a:pt x="1460009" y="910454"/>
                </a:cubicBezTo>
                <a:cubicBezTo>
                  <a:pt x="1460009" y="879973"/>
                  <a:pt x="1484723" y="855263"/>
                  <a:pt x="1515206" y="855263"/>
                </a:cubicBezTo>
                <a:close/>
                <a:moveTo>
                  <a:pt x="1381566" y="855263"/>
                </a:moveTo>
                <a:cubicBezTo>
                  <a:pt x="1412046" y="855263"/>
                  <a:pt x="1436758" y="879973"/>
                  <a:pt x="1436758" y="910454"/>
                </a:cubicBezTo>
                <a:cubicBezTo>
                  <a:pt x="1436758" y="940935"/>
                  <a:pt x="1412046" y="965645"/>
                  <a:pt x="1381566" y="965645"/>
                </a:cubicBezTo>
                <a:cubicBezTo>
                  <a:pt x="1351086" y="965645"/>
                  <a:pt x="1326375" y="940935"/>
                  <a:pt x="1326375" y="910454"/>
                </a:cubicBezTo>
                <a:cubicBezTo>
                  <a:pt x="1326375" y="879973"/>
                  <a:pt x="1351086" y="855263"/>
                  <a:pt x="1381566" y="855263"/>
                </a:cubicBezTo>
                <a:close/>
                <a:moveTo>
                  <a:pt x="1251271" y="855263"/>
                </a:moveTo>
                <a:cubicBezTo>
                  <a:pt x="1281752" y="855263"/>
                  <a:pt x="1306464" y="879973"/>
                  <a:pt x="1306464" y="910454"/>
                </a:cubicBezTo>
                <a:cubicBezTo>
                  <a:pt x="1306464" y="940935"/>
                  <a:pt x="1281752" y="965645"/>
                  <a:pt x="1251271" y="965645"/>
                </a:cubicBezTo>
                <a:cubicBezTo>
                  <a:pt x="1220788" y="965645"/>
                  <a:pt x="1196078" y="940935"/>
                  <a:pt x="1196078" y="910454"/>
                </a:cubicBezTo>
                <a:cubicBezTo>
                  <a:pt x="1196078" y="879973"/>
                  <a:pt x="1220788" y="855263"/>
                  <a:pt x="1251271" y="855263"/>
                </a:cubicBezTo>
                <a:close/>
                <a:moveTo>
                  <a:pt x="1117634" y="855263"/>
                </a:moveTo>
                <a:cubicBezTo>
                  <a:pt x="1148117" y="855263"/>
                  <a:pt x="1172828" y="879973"/>
                  <a:pt x="1172828" y="910454"/>
                </a:cubicBezTo>
                <a:cubicBezTo>
                  <a:pt x="1172828" y="940935"/>
                  <a:pt x="1148117" y="965645"/>
                  <a:pt x="1117634" y="965645"/>
                </a:cubicBezTo>
                <a:cubicBezTo>
                  <a:pt x="1087150" y="965645"/>
                  <a:pt x="1062440" y="940935"/>
                  <a:pt x="1062440" y="910454"/>
                </a:cubicBezTo>
                <a:cubicBezTo>
                  <a:pt x="1062440" y="879973"/>
                  <a:pt x="1087150" y="855263"/>
                  <a:pt x="1117634" y="855263"/>
                </a:cubicBezTo>
                <a:close/>
                <a:moveTo>
                  <a:pt x="980654" y="855263"/>
                </a:moveTo>
                <a:cubicBezTo>
                  <a:pt x="1011137" y="855263"/>
                  <a:pt x="1035848" y="879973"/>
                  <a:pt x="1035848" y="910454"/>
                </a:cubicBezTo>
                <a:cubicBezTo>
                  <a:pt x="1035848" y="940935"/>
                  <a:pt x="1011137" y="965645"/>
                  <a:pt x="980654" y="965645"/>
                </a:cubicBezTo>
                <a:cubicBezTo>
                  <a:pt x="950172" y="965645"/>
                  <a:pt x="925460" y="940935"/>
                  <a:pt x="925460" y="910454"/>
                </a:cubicBezTo>
                <a:cubicBezTo>
                  <a:pt x="925460" y="879973"/>
                  <a:pt x="950172" y="855263"/>
                  <a:pt x="980654" y="855263"/>
                </a:cubicBezTo>
                <a:close/>
                <a:moveTo>
                  <a:pt x="847016" y="855263"/>
                </a:moveTo>
                <a:cubicBezTo>
                  <a:pt x="877497" y="855263"/>
                  <a:pt x="902209" y="879973"/>
                  <a:pt x="902209" y="910454"/>
                </a:cubicBezTo>
                <a:cubicBezTo>
                  <a:pt x="902209" y="940935"/>
                  <a:pt x="877497" y="965645"/>
                  <a:pt x="847016" y="965645"/>
                </a:cubicBezTo>
                <a:cubicBezTo>
                  <a:pt x="816533" y="965645"/>
                  <a:pt x="791816" y="940935"/>
                  <a:pt x="791816" y="910454"/>
                </a:cubicBezTo>
                <a:cubicBezTo>
                  <a:pt x="791816" y="879973"/>
                  <a:pt x="816533" y="855263"/>
                  <a:pt x="847016" y="855263"/>
                </a:cubicBezTo>
                <a:close/>
                <a:moveTo>
                  <a:pt x="716709" y="855263"/>
                </a:moveTo>
                <a:cubicBezTo>
                  <a:pt x="747196" y="855263"/>
                  <a:pt x="771907" y="879973"/>
                  <a:pt x="771907" y="910454"/>
                </a:cubicBezTo>
                <a:cubicBezTo>
                  <a:pt x="771907" y="940935"/>
                  <a:pt x="747196" y="965645"/>
                  <a:pt x="716709" y="965645"/>
                </a:cubicBezTo>
                <a:cubicBezTo>
                  <a:pt x="686233" y="965645"/>
                  <a:pt x="661522" y="940935"/>
                  <a:pt x="661522" y="910454"/>
                </a:cubicBezTo>
                <a:cubicBezTo>
                  <a:pt x="661522" y="879973"/>
                  <a:pt x="686233" y="855263"/>
                  <a:pt x="716709" y="855263"/>
                </a:cubicBezTo>
                <a:close/>
                <a:moveTo>
                  <a:pt x="583074" y="855263"/>
                </a:moveTo>
                <a:cubicBezTo>
                  <a:pt x="613557" y="855263"/>
                  <a:pt x="638268" y="879973"/>
                  <a:pt x="638268" y="910454"/>
                </a:cubicBezTo>
                <a:cubicBezTo>
                  <a:pt x="638268" y="940935"/>
                  <a:pt x="613557" y="965645"/>
                  <a:pt x="583074" y="965645"/>
                </a:cubicBezTo>
                <a:cubicBezTo>
                  <a:pt x="552591" y="965645"/>
                  <a:pt x="527881" y="940935"/>
                  <a:pt x="527881" y="910454"/>
                </a:cubicBezTo>
                <a:cubicBezTo>
                  <a:pt x="527881" y="879973"/>
                  <a:pt x="552591" y="855263"/>
                  <a:pt x="583074" y="855263"/>
                </a:cubicBezTo>
                <a:close/>
                <a:moveTo>
                  <a:pt x="9867273" y="855260"/>
                </a:moveTo>
                <a:cubicBezTo>
                  <a:pt x="9897755" y="855260"/>
                  <a:pt x="9922465" y="879970"/>
                  <a:pt x="9922465" y="910451"/>
                </a:cubicBezTo>
                <a:cubicBezTo>
                  <a:pt x="9922465" y="940932"/>
                  <a:pt x="9897755" y="965642"/>
                  <a:pt x="9867273" y="965642"/>
                </a:cubicBezTo>
                <a:cubicBezTo>
                  <a:pt x="9836791" y="965642"/>
                  <a:pt x="9812081" y="940932"/>
                  <a:pt x="9812081" y="910451"/>
                </a:cubicBezTo>
                <a:cubicBezTo>
                  <a:pt x="9812081" y="879970"/>
                  <a:pt x="9836791" y="855260"/>
                  <a:pt x="9867273" y="855260"/>
                </a:cubicBezTo>
                <a:close/>
                <a:moveTo>
                  <a:pt x="9733637" y="855260"/>
                </a:moveTo>
                <a:cubicBezTo>
                  <a:pt x="9764119" y="855260"/>
                  <a:pt x="9788829" y="879970"/>
                  <a:pt x="9788829" y="910451"/>
                </a:cubicBezTo>
                <a:cubicBezTo>
                  <a:pt x="9788829" y="940932"/>
                  <a:pt x="9764119" y="965642"/>
                  <a:pt x="9733637" y="965642"/>
                </a:cubicBezTo>
                <a:cubicBezTo>
                  <a:pt x="9703155" y="965642"/>
                  <a:pt x="9678445" y="940932"/>
                  <a:pt x="9678445" y="910451"/>
                </a:cubicBezTo>
                <a:cubicBezTo>
                  <a:pt x="9678445" y="879970"/>
                  <a:pt x="9703155" y="855260"/>
                  <a:pt x="9733637" y="855260"/>
                </a:cubicBezTo>
                <a:close/>
                <a:moveTo>
                  <a:pt x="9603343" y="855260"/>
                </a:moveTo>
                <a:cubicBezTo>
                  <a:pt x="9633825" y="855260"/>
                  <a:pt x="9658535" y="879970"/>
                  <a:pt x="9658535" y="910451"/>
                </a:cubicBezTo>
                <a:cubicBezTo>
                  <a:pt x="9658535" y="940932"/>
                  <a:pt x="9633825" y="965642"/>
                  <a:pt x="9603343" y="965642"/>
                </a:cubicBezTo>
                <a:cubicBezTo>
                  <a:pt x="9572861" y="965642"/>
                  <a:pt x="9548151" y="940932"/>
                  <a:pt x="9548151" y="910451"/>
                </a:cubicBezTo>
                <a:cubicBezTo>
                  <a:pt x="9548151" y="879970"/>
                  <a:pt x="9572861" y="855260"/>
                  <a:pt x="9603343" y="855260"/>
                </a:cubicBezTo>
                <a:close/>
                <a:moveTo>
                  <a:pt x="449429" y="855260"/>
                </a:moveTo>
                <a:cubicBezTo>
                  <a:pt x="479910" y="855260"/>
                  <a:pt x="504621" y="879970"/>
                  <a:pt x="504621" y="910451"/>
                </a:cubicBezTo>
                <a:cubicBezTo>
                  <a:pt x="504621" y="940932"/>
                  <a:pt x="479910" y="965642"/>
                  <a:pt x="449429" y="965642"/>
                </a:cubicBezTo>
                <a:cubicBezTo>
                  <a:pt x="418945" y="965642"/>
                  <a:pt x="394234" y="940932"/>
                  <a:pt x="394234" y="910451"/>
                </a:cubicBezTo>
                <a:cubicBezTo>
                  <a:pt x="394234" y="879970"/>
                  <a:pt x="418945" y="855260"/>
                  <a:pt x="449429" y="855260"/>
                </a:cubicBezTo>
                <a:close/>
                <a:moveTo>
                  <a:pt x="319132" y="855260"/>
                </a:moveTo>
                <a:cubicBezTo>
                  <a:pt x="349615" y="855260"/>
                  <a:pt x="374326" y="879970"/>
                  <a:pt x="374326" y="910451"/>
                </a:cubicBezTo>
                <a:cubicBezTo>
                  <a:pt x="374326" y="940932"/>
                  <a:pt x="349615" y="965642"/>
                  <a:pt x="319132" y="965642"/>
                </a:cubicBezTo>
                <a:cubicBezTo>
                  <a:pt x="288649" y="965642"/>
                  <a:pt x="263940" y="940932"/>
                  <a:pt x="263940" y="910451"/>
                </a:cubicBezTo>
                <a:cubicBezTo>
                  <a:pt x="263940" y="879970"/>
                  <a:pt x="288649" y="855260"/>
                  <a:pt x="319132" y="855260"/>
                </a:cubicBezTo>
                <a:close/>
                <a:moveTo>
                  <a:pt x="185499" y="855260"/>
                </a:moveTo>
                <a:cubicBezTo>
                  <a:pt x="215981" y="855260"/>
                  <a:pt x="240690" y="879970"/>
                  <a:pt x="240690" y="910451"/>
                </a:cubicBezTo>
                <a:cubicBezTo>
                  <a:pt x="240690" y="940932"/>
                  <a:pt x="215981" y="965642"/>
                  <a:pt x="185499" y="965642"/>
                </a:cubicBezTo>
                <a:cubicBezTo>
                  <a:pt x="155018" y="965642"/>
                  <a:pt x="130308" y="940932"/>
                  <a:pt x="130308" y="910451"/>
                </a:cubicBezTo>
                <a:cubicBezTo>
                  <a:pt x="130308" y="879970"/>
                  <a:pt x="155018" y="855260"/>
                  <a:pt x="185499" y="855260"/>
                </a:cubicBezTo>
                <a:close/>
                <a:moveTo>
                  <a:pt x="9733637" y="724970"/>
                </a:moveTo>
                <a:cubicBezTo>
                  <a:pt x="9764119" y="724970"/>
                  <a:pt x="9788829" y="749680"/>
                  <a:pt x="9788829" y="780161"/>
                </a:cubicBezTo>
                <a:cubicBezTo>
                  <a:pt x="9788829" y="810642"/>
                  <a:pt x="9764119" y="835352"/>
                  <a:pt x="9733637" y="835352"/>
                </a:cubicBezTo>
                <a:cubicBezTo>
                  <a:pt x="9703155" y="835352"/>
                  <a:pt x="9678445" y="810642"/>
                  <a:pt x="9678445" y="780161"/>
                </a:cubicBezTo>
                <a:cubicBezTo>
                  <a:pt x="9678445" y="749680"/>
                  <a:pt x="9703155" y="724970"/>
                  <a:pt x="9733637" y="724970"/>
                </a:cubicBezTo>
                <a:close/>
                <a:moveTo>
                  <a:pt x="9603344" y="724970"/>
                </a:moveTo>
                <a:cubicBezTo>
                  <a:pt x="9633826" y="724970"/>
                  <a:pt x="9658536" y="749680"/>
                  <a:pt x="9658536" y="780161"/>
                </a:cubicBezTo>
                <a:cubicBezTo>
                  <a:pt x="9658536" y="810642"/>
                  <a:pt x="9633826" y="835352"/>
                  <a:pt x="9603344" y="835352"/>
                </a:cubicBezTo>
                <a:cubicBezTo>
                  <a:pt x="9572862" y="835352"/>
                  <a:pt x="9548152" y="810642"/>
                  <a:pt x="9548152" y="780161"/>
                </a:cubicBezTo>
                <a:cubicBezTo>
                  <a:pt x="9548152" y="749680"/>
                  <a:pt x="9572862" y="724970"/>
                  <a:pt x="9603344" y="724970"/>
                </a:cubicBezTo>
                <a:close/>
                <a:moveTo>
                  <a:pt x="9469710" y="724970"/>
                </a:moveTo>
                <a:cubicBezTo>
                  <a:pt x="9500192" y="724970"/>
                  <a:pt x="9524902" y="749680"/>
                  <a:pt x="9524902" y="780161"/>
                </a:cubicBezTo>
                <a:cubicBezTo>
                  <a:pt x="9524902" y="810642"/>
                  <a:pt x="9500192" y="835352"/>
                  <a:pt x="9469710" y="835352"/>
                </a:cubicBezTo>
                <a:cubicBezTo>
                  <a:pt x="9439228" y="835352"/>
                  <a:pt x="9414518" y="810642"/>
                  <a:pt x="9414518" y="780161"/>
                </a:cubicBezTo>
                <a:cubicBezTo>
                  <a:pt x="9414518" y="749680"/>
                  <a:pt x="9439228" y="724970"/>
                  <a:pt x="9469710" y="724970"/>
                </a:cubicBezTo>
                <a:close/>
                <a:moveTo>
                  <a:pt x="9336075" y="724970"/>
                </a:moveTo>
                <a:cubicBezTo>
                  <a:pt x="9366557" y="724970"/>
                  <a:pt x="9391267" y="749680"/>
                  <a:pt x="9391267" y="780161"/>
                </a:cubicBezTo>
                <a:cubicBezTo>
                  <a:pt x="9391267" y="810642"/>
                  <a:pt x="9366557" y="835352"/>
                  <a:pt x="9336075" y="835352"/>
                </a:cubicBezTo>
                <a:cubicBezTo>
                  <a:pt x="9305593" y="835352"/>
                  <a:pt x="9280883" y="810642"/>
                  <a:pt x="9280883" y="780161"/>
                </a:cubicBezTo>
                <a:cubicBezTo>
                  <a:pt x="9280883" y="749680"/>
                  <a:pt x="9305593" y="724970"/>
                  <a:pt x="9336075" y="724970"/>
                </a:cubicBezTo>
                <a:close/>
                <a:moveTo>
                  <a:pt x="9199100" y="724970"/>
                </a:moveTo>
                <a:cubicBezTo>
                  <a:pt x="9229582" y="724970"/>
                  <a:pt x="9254292" y="749680"/>
                  <a:pt x="9254292" y="780161"/>
                </a:cubicBezTo>
                <a:cubicBezTo>
                  <a:pt x="9254292" y="810642"/>
                  <a:pt x="9229582" y="835352"/>
                  <a:pt x="9199100" y="835352"/>
                </a:cubicBezTo>
                <a:cubicBezTo>
                  <a:pt x="9168618" y="835352"/>
                  <a:pt x="9143908" y="810642"/>
                  <a:pt x="9143908" y="780161"/>
                </a:cubicBezTo>
                <a:cubicBezTo>
                  <a:pt x="9143908" y="749680"/>
                  <a:pt x="9168618" y="724970"/>
                  <a:pt x="9199100" y="724970"/>
                </a:cubicBezTo>
                <a:close/>
                <a:moveTo>
                  <a:pt x="9068806" y="724970"/>
                </a:moveTo>
                <a:cubicBezTo>
                  <a:pt x="9099288" y="724970"/>
                  <a:pt x="9123998" y="749680"/>
                  <a:pt x="9123998" y="780161"/>
                </a:cubicBezTo>
                <a:cubicBezTo>
                  <a:pt x="9123998" y="810642"/>
                  <a:pt x="9099288" y="835352"/>
                  <a:pt x="9068806" y="835352"/>
                </a:cubicBezTo>
                <a:cubicBezTo>
                  <a:pt x="9038324" y="835352"/>
                  <a:pt x="9013614" y="810642"/>
                  <a:pt x="9013614" y="780161"/>
                </a:cubicBezTo>
                <a:cubicBezTo>
                  <a:pt x="9013614" y="749680"/>
                  <a:pt x="9038324" y="724970"/>
                  <a:pt x="9068806" y="724970"/>
                </a:cubicBezTo>
                <a:close/>
                <a:moveTo>
                  <a:pt x="8935170" y="724970"/>
                </a:moveTo>
                <a:cubicBezTo>
                  <a:pt x="8965652" y="724970"/>
                  <a:pt x="8990362" y="749680"/>
                  <a:pt x="8990362" y="780161"/>
                </a:cubicBezTo>
                <a:cubicBezTo>
                  <a:pt x="8990362" y="810642"/>
                  <a:pt x="8965652" y="835352"/>
                  <a:pt x="8935170" y="835352"/>
                </a:cubicBezTo>
                <a:cubicBezTo>
                  <a:pt x="8904688" y="835352"/>
                  <a:pt x="8879978" y="810642"/>
                  <a:pt x="8879978" y="780161"/>
                </a:cubicBezTo>
                <a:cubicBezTo>
                  <a:pt x="8879978" y="749680"/>
                  <a:pt x="8904688" y="724970"/>
                  <a:pt x="8935170" y="724970"/>
                </a:cubicBezTo>
                <a:close/>
                <a:moveTo>
                  <a:pt x="8801536" y="724970"/>
                </a:moveTo>
                <a:cubicBezTo>
                  <a:pt x="8832018" y="724970"/>
                  <a:pt x="8856728" y="749680"/>
                  <a:pt x="8856728" y="780161"/>
                </a:cubicBezTo>
                <a:cubicBezTo>
                  <a:pt x="8856728" y="810642"/>
                  <a:pt x="8832018" y="835352"/>
                  <a:pt x="8801536" y="835352"/>
                </a:cubicBezTo>
                <a:cubicBezTo>
                  <a:pt x="8771054" y="835352"/>
                  <a:pt x="8746344" y="810642"/>
                  <a:pt x="8746344" y="780161"/>
                </a:cubicBezTo>
                <a:cubicBezTo>
                  <a:pt x="8746344" y="749680"/>
                  <a:pt x="8771054" y="724970"/>
                  <a:pt x="8801536" y="724970"/>
                </a:cubicBezTo>
                <a:close/>
                <a:moveTo>
                  <a:pt x="8671243" y="724970"/>
                </a:moveTo>
                <a:cubicBezTo>
                  <a:pt x="8701725" y="724970"/>
                  <a:pt x="8726435" y="749680"/>
                  <a:pt x="8726435" y="780161"/>
                </a:cubicBezTo>
                <a:cubicBezTo>
                  <a:pt x="8726435" y="810642"/>
                  <a:pt x="8701725" y="835352"/>
                  <a:pt x="8671243" y="835352"/>
                </a:cubicBezTo>
                <a:cubicBezTo>
                  <a:pt x="8640761" y="835352"/>
                  <a:pt x="8616051" y="810642"/>
                  <a:pt x="8616051" y="780161"/>
                </a:cubicBezTo>
                <a:cubicBezTo>
                  <a:pt x="8616051" y="749680"/>
                  <a:pt x="8640761" y="724970"/>
                  <a:pt x="8671243" y="724970"/>
                </a:cubicBezTo>
                <a:close/>
                <a:moveTo>
                  <a:pt x="8537609" y="724970"/>
                </a:moveTo>
                <a:cubicBezTo>
                  <a:pt x="8568091" y="724970"/>
                  <a:pt x="8592801" y="749680"/>
                  <a:pt x="8592801" y="780161"/>
                </a:cubicBezTo>
                <a:cubicBezTo>
                  <a:pt x="8592801" y="810642"/>
                  <a:pt x="8568091" y="835352"/>
                  <a:pt x="8537609" y="835352"/>
                </a:cubicBezTo>
                <a:cubicBezTo>
                  <a:pt x="8507127" y="835352"/>
                  <a:pt x="8482417" y="810642"/>
                  <a:pt x="8482417" y="780161"/>
                </a:cubicBezTo>
                <a:cubicBezTo>
                  <a:pt x="8482417" y="749680"/>
                  <a:pt x="8507127" y="724970"/>
                  <a:pt x="8537609" y="724970"/>
                </a:cubicBezTo>
                <a:close/>
                <a:moveTo>
                  <a:pt x="8407318" y="724970"/>
                </a:moveTo>
                <a:cubicBezTo>
                  <a:pt x="8437800" y="724970"/>
                  <a:pt x="8462510" y="749680"/>
                  <a:pt x="8462510" y="780161"/>
                </a:cubicBezTo>
                <a:cubicBezTo>
                  <a:pt x="8462510" y="810642"/>
                  <a:pt x="8437800" y="835352"/>
                  <a:pt x="8407318" y="835352"/>
                </a:cubicBezTo>
                <a:cubicBezTo>
                  <a:pt x="8376836" y="835352"/>
                  <a:pt x="8352126" y="810642"/>
                  <a:pt x="8352126" y="780161"/>
                </a:cubicBezTo>
                <a:cubicBezTo>
                  <a:pt x="8352126" y="749680"/>
                  <a:pt x="8376836" y="724970"/>
                  <a:pt x="8407318" y="724970"/>
                </a:cubicBezTo>
                <a:close/>
                <a:moveTo>
                  <a:pt x="8273682" y="724970"/>
                </a:moveTo>
                <a:cubicBezTo>
                  <a:pt x="8304164" y="724970"/>
                  <a:pt x="8328874" y="749680"/>
                  <a:pt x="8328874" y="780161"/>
                </a:cubicBezTo>
                <a:cubicBezTo>
                  <a:pt x="8328874" y="810642"/>
                  <a:pt x="8304164" y="835352"/>
                  <a:pt x="8273682" y="835352"/>
                </a:cubicBezTo>
                <a:cubicBezTo>
                  <a:pt x="8243200" y="835352"/>
                  <a:pt x="8218490" y="810642"/>
                  <a:pt x="8218490" y="780161"/>
                </a:cubicBezTo>
                <a:cubicBezTo>
                  <a:pt x="8218490" y="749680"/>
                  <a:pt x="8243200" y="724970"/>
                  <a:pt x="8273682" y="724970"/>
                </a:cubicBezTo>
                <a:close/>
                <a:moveTo>
                  <a:pt x="8143386" y="724970"/>
                </a:moveTo>
                <a:cubicBezTo>
                  <a:pt x="8173868" y="724970"/>
                  <a:pt x="8198578" y="749680"/>
                  <a:pt x="8198578" y="780161"/>
                </a:cubicBezTo>
                <a:cubicBezTo>
                  <a:pt x="8198578" y="810642"/>
                  <a:pt x="8173868" y="835352"/>
                  <a:pt x="8143386" y="835352"/>
                </a:cubicBezTo>
                <a:cubicBezTo>
                  <a:pt x="8112904" y="835352"/>
                  <a:pt x="8088194" y="810642"/>
                  <a:pt x="8088194" y="780161"/>
                </a:cubicBezTo>
                <a:cubicBezTo>
                  <a:pt x="8088194" y="749680"/>
                  <a:pt x="8112904" y="724970"/>
                  <a:pt x="8143386" y="724970"/>
                </a:cubicBezTo>
                <a:close/>
                <a:moveTo>
                  <a:pt x="8009753" y="724970"/>
                </a:moveTo>
                <a:cubicBezTo>
                  <a:pt x="8040235" y="724970"/>
                  <a:pt x="8064945" y="749680"/>
                  <a:pt x="8064945" y="780161"/>
                </a:cubicBezTo>
                <a:cubicBezTo>
                  <a:pt x="8064945" y="810642"/>
                  <a:pt x="8040235" y="835352"/>
                  <a:pt x="8009753" y="835352"/>
                </a:cubicBezTo>
                <a:cubicBezTo>
                  <a:pt x="7979271" y="835352"/>
                  <a:pt x="7954561" y="810642"/>
                  <a:pt x="7954561" y="780161"/>
                </a:cubicBezTo>
                <a:cubicBezTo>
                  <a:pt x="7954561" y="749680"/>
                  <a:pt x="7979271" y="724970"/>
                  <a:pt x="8009753" y="724970"/>
                </a:cubicBezTo>
                <a:close/>
                <a:moveTo>
                  <a:pt x="7876118" y="724970"/>
                </a:moveTo>
                <a:cubicBezTo>
                  <a:pt x="7906600" y="724970"/>
                  <a:pt x="7931310" y="749680"/>
                  <a:pt x="7931310" y="780161"/>
                </a:cubicBezTo>
                <a:cubicBezTo>
                  <a:pt x="7931310" y="810642"/>
                  <a:pt x="7906600" y="835352"/>
                  <a:pt x="7876118" y="835352"/>
                </a:cubicBezTo>
                <a:cubicBezTo>
                  <a:pt x="7845636" y="835352"/>
                  <a:pt x="7820926" y="810642"/>
                  <a:pt x="7820926" y="780161"/>
                </a:cubicBezTo>
                <a:cubicBezTo>
                  <a:pt x="7820926" y="749680"/>
                  <a:pt x="7845636" y="724970"/>
                  <a:pt x="7876118" y="724970"/>
                </a:cubicBezTo>
                <a:close/>
                <a:moveTo>
                  <a:pt x="7745824" y="724970"/>
                </a:moveTo>
                <a:cubicBezTo>
                  <a:pt x="7776306" y="724970"/>
                  <a:pt x="7801016" y="749680"/>
                  <a:pt x="7801016" y="780161"/>
                </a:cubicBezTo>
                <a:cubicBezTo>
                  <a:pt x="7801016" y="810642"/>
                  <a:pt x="7776306" y="835352"/>
                  <a:pt x="7745824" y="835352"/>
                </a:cubicBezTo>
                <a:cubicBezTo>
                  <a:pt x="7715342" y="835352"/>
                  <a:pt x="7690632" y="810642"/>
                  <a:pt x="7690632" y="780161"/>
                </a:cubicBezTo>
                <a:cubicBezTo>
                  <a:pt x="7690632" y="749680"/>
                  <a:pt x="7715342" y="724970"/>
                  <a:pt x="7745824" y="724970"/>
                </a:cubicBezTo>
                <a:close/>
                <a:moveTo>
                  <a:pt x="7608850" y="724970"/>
                </a:moveTo>
                <a:cubicBezTo>
                  <a:pt x="7639332" y="724970"/>
                  <a:pt x="7664042" y="749680"/>
                  <a:pt x="7664042" y="780161"/>
                </a:cubicBezTo>
                <a:cubicBezTo>
                  <a:pt x="7664042" y="810642"/>
                  <a:pt x="7639332" y="835352"/>
                  <a:pt x="7608850" y="835352"/>
                </a:cubicBezTo>
                <a:cubicBezTo>
                  <a:pt x="7578368" y="835352"/>
                  <a:pt x="7553658" y="810642"/>
                  <a:pt x="7553658" y="780161"/>
                </a:cubicBezTo>
                <a:cubicBezTo>
                  <a:pt x="7553658" y="749680"/>
                  <a:pt x="7578368" y="724970"/>
                  <a:pt x="7608850" y="724970"/>
                </a:cubicBezTo>
                <a:close/>
                <a:moveTo>
                  <a:pt x="7481895" y="724970"/>
                </a:moveTo>
                <a:cubicBezTo>
                  <a:pt x="7512377" y="724970"/>
                  <a:pt x="7537087" y="749680"/>
                  <a:pt x="7537087" y="780161"/>
                </a:cubicBezTo>
                <a:cubicBezTo>
                  <a:pt x="7537087" y="810642"/>
                  <a:pt x="7512377" y="835352"/>
                  <a:pt x="7481895" y="835352"/>
                </a:cubicBezTo>
                <a:cubicBezTo>
                  <a:pt x="7451413" y="835352"/>
                  <a:pt x="7426703" y="810642"/>
                  <a:pt x="7426703" y="780161"/>
                </a:cubicBezTo>
                <a:cubicBezTo>
                  <a:pt x="7426703" y="749680"/>
                  <a:pt x="7451413" y="724970"/>
                  <a:pt x="7481895" y="724970"/>
                </a:cubicBezTo>
                <a:close/>
                <a:moveTo>
                  <a:pt x="7341579" y="724970"/>
                </a:moveTo>
                <a:cubicBezTo>
                  <a:pt x="7372061" y="724970"/>
                  <a:pt x="7396771" y="749680"/>
                  <a:pt x="7396771" y="780161"/>
                </a:cubicBezTo>
                <a:cubicBezTo>
                  <a:pt x="7396771" y="810642"/>
                  <a:pt x="7372061" y="835352"/>
                  <a:pt x="7341579" y="835352"/>
                </a:cubicBezTo>
                <a:cubicBezTo>
                  <a:pt x="7311097" y="835352"/>
                  <a:pt x="7286387" y="810642"/>
                  <a:pt x="7286387" y="780161"/>
                </a:cubicBezTo>
                <a:cubicBezTo>
                  <a:pt x="7286387" y="749680"/>
                  <a:pt x="7311097" y="724970"/>
                  <a:pt x="7341579" y="724970"/>
                </a:cubicBezTo>
                <a:close/>
                <a:moveTo>
                  <a:pt x="7211286" y="724970"/>
                </a:moveTo>
                <a:cubicBezTo>
                  <a:pt x="7241768" y="724970"/>
                  <a:pt x="7266478" y="749680"/>
                  <a:pt x="7266478" y="780161"/>
                </a:cubicBezTo>
                <a:cubicBezTo>
                  <a:pt x="7266478" y="810642"/>
                  <a:pt x="7241768" y="835352"/>
                  <a:pt x="7211286" y="835352"/>
                </a:cubicBezTo>
                <a:cubicBezTo>
                  <a:pt x="7180804" y="835352"/>
                  <a:pt x="7156094" y="810642"/>
                  <a:pt x="7156094" y="780161"/>
                </a:cubicBezTo>
                <a:cubicBezTo>
                  <a:pt x="7156094" y="749680"/>
                  <a:pt x="7180804" y="724970"/>
                  <a:pt x="7211286" y="724970"/>
                </a:cubicBezTo>
                <a:close/>
                <a:moveTo>
                  <a:pt x="7080994" y="724970"/>
                </a:moveTo>
                <a:cubicBezTo>
                  <a:pt x="7111476" y="724970"/>
                  <a:pt x="7136186" y="749680"/>
                  <a:pt x="7136186" y="780161"/>
                </a:cubicBezTo>
                <a:cubicBezTo>
                  <a:pt x="7136186" y="810642"/>
                  <a:pt x="7111476" y="835352"/>
                  <a:pt x="7080994" y="835352"/>
                </a:cubicBezTo>
                <a:cubicBezTo>
                  <a:pt x="7050512" y="835352"/>
                  <a:pt x="7025802" y="810642"/>
                  <a:pt x="7025802" y="780161"/>
                </a:cubicBezTo>
                <a:cubicBezTo>
                  <a:pt x="7025802" y="749680"/>
                  <a:pt x="7050512" y="724970"/>
                  <a:pt x="7080994" y="724970"/>
                </a:cubicBezTo>
                <a:close/>
                <a:moveTo>
                  <a:pt x="6947358" y="724970"/>
                </a:moveTo>
                <a:cubicBezTo>
                  <a:pt x="6977840" y="724970"/>
                  <a:pt x="7002550" y="749680"/>
                  <a:pt x="7002550" y="780161"/>
                </a:cubicBezTo>
                <a:cubicBezTo>
                  <a:pt x="7002550" y="810642"/>
                  <a:pt x="6977840" y="835352"/>
                  <a:pt x="6947358" y="835352"/>
                </a:cubicBezTo>
                <a:cubicBezTo>
                  <a:pt x="6916876" y="835352"/>
                  <a:pt x="6892166" y="810642"/>
                  <a:pt x="6892166" y="780161"/>
                </a:cubicBezTo>
                <a:cubicBezTo>
                  <a:pt x="6892166" y="749680"/>
                  <a:pt x="6916876" y="724970"/>
                  <a:pt x="6947358" y="724970"/>
                </a:cubicBezTo>
                <a:close/>
                <a:moveTo>
                  <a:pt x="6817064" y="724970"/>
                </a:moveTo>
                <a:cubicBezTo>
                  <a:pt x="6847546" y="724970"/>
                  <a:pt x="6872256" y="749680"/>
                  <a:pt x="6872256" y="780161"/>
                </a:cubicBezTo>
                <a:cubicBezTo>
                  <a:pt x="6872256" y="810642"/>
                  <a:pt x="6847546" y="835352"/>
                  <a:pt x="6817064" y="835352"/>
                </a:cubicBezTo>
                <a:cubicBezTo>
                  <a:pt x="6786582" y="835352"/>
                  <a:pt x="6761872" y="810642"/>
                  <a:pt x="6761872" y="780161"/>
                </a:cubicBezTo>
                <a:cubicBezTo>
                  <a:pt x="6761872" y="749680"/>
                  <a:pt x="6786582" y="724970"/>
                  <a:pt x="6817064" y="724970"/>
                </a:cubicBezTo>
                <a:close/>
                <a:moveTo>
                  <a:pt x="6683431" y="724970"/>
                </a:moveTo>
                <a:cubicBezTo>
                  <a:pt x="6713913" y="724970"/>
                  <a:pt x="6738623" y="749680"/>
                  <a:pt x="6738623" y="780161"/>
                </a:cubicBezTo>
                <a:cubicBezTo>
                  <a:pt x="6738623" y="810642"/>
                  <a:pt x="6713913" y="835352"/>
                  <a:pt x="6683431" y="835352"/>
                </a:cubicBezTo>
                <a:cubicBezTo>
                  <a:pt x="6652949" y="835352"/>
                  <a:pt x="6628239" y="810642"/>
                  <a:pt x="6628239" y="780161"/>
                </a:cubicBezTo>
                <a:cubicBezTo>
                  <a:pt x="6628239" y="749680"/>
                  <a:pt x="6652949" y="724970"/>
                  <a:pt x="6683431" y="724970"/>
                </a:cubicBezTo>
                <a:close/>
                <a:moveTo>
                  <a:pt x="6553137" y="724970"/>
                </a:moveTo>
                <a:cubicBezTo>
                  <a:pt x="6583619" y="724970"/>
                  <a:pt x="6608329" y="749680"/>
                  <a:pt x="6608329" y="780161"/>
                </a:cubicBezTo>
                <a:cubicBezTo>
                  <a:pt x="6608329" y="810642"/>
                  <a:pt x="6583619" y="835352"/>
                  <a:pt x="6553137" y="835352"/>
                </a:cubicBezTo>
                <a:cubicBezTo>
                  <a:pt x="6522655" y="835352"/>
                  <a:pt x="6497945" y="810642"/>
                  <a:pt x="6497945" y="780161"/>
                </a:cubicBezTo>
                <a:cubicBezTo>
                  <a:pt x="6497945" y="749680"/>
                  <a:pt x="6522655" y="724970"/>
                  <a:pt x="6553137" y="724970"/>
                </a:cubicBezTo>
                <a:close/>
                <a:moveTo>
                  <a:pt x="6419503" y="724970"/>
                </a:moveTo>
                <a:cubicBezTo>
                  <a:pt x="6449985" y="724970"/>
                  <a:pt x="6474695" y="749680"/>
                  <a:pt x="6474695" y="780161"/>
                </a:cubicBezTo>
                <a:cubicBezTo>
                  <a:pt x="6474695" y="810642"/>
                  <a:pt x="6449985" y="835352"/>
                  <a:pt x="6419503" y="835352"/>
                </a:cubicBezTo>
                <a:cubicBezTo>
                  <a:pt x="6389021" y="835352"/>
                  <a:pt x="6364311" y="810642"/>
                  <a:pt x="6364311" y="780161"/>
                </a:cubicBezTo>
                <a:cubicBezTo>
                  <a:pt x="6364311" y="749680"/>
                  <a:pt x="6389021" y="724970"/>
                  <a:pt x="6419503" y="724970"/>
                </a:cubicBezTo>
                <a:close/>
                <a:moveTo>
                  <a:pt x="6289207" y="724970"/>
                </a:moveTo>
                <a:cubicBezTo>
                  <a:pt x="6319689" y="724970"/>
                  <a:pt x="6344399" y="749680"/>
                  <a:pt x="6344399" y="780161"/>
                </a:cubicBezTo>
                <a:cubicBezTo>
                  <a:pt x="6344399" y="810642"/>
                  <a:pt x="6319689" y="835352"/>
                  <a:pt x="6289207" y="835352"/>
                </a:cubicBezTo>
                <a:cubicBezTo>
                  <a:pt x="6258725" y="835352"/>
                  <a:pt x="6234015" y="810642"/>
                  <a:pt x="6234015" y="780161"/>
                </a:cubicBezTo>
                <a:cubicBezTo>
                  <a:pt x="6234015" y="749680"/>
                  <a:pt x="6258725" y="724970"/>
                  <a:pt x="6289207" y="724970"/>
                </a:cubicBezTo>
                <a:close/>
                <a:moveTo>
                  <a:pt x="6155573" y="724970"/>
                </a:moveTo>
                <a:cubicBezTo>
                  <a:pt x="6186055" y="724970"/>
                  <a:pt x="6210765" y="749680"/>
                  <a:pt x="6210765" y="780161"/>
                </a:cubicBezTo>
                <a:cubicBezTo>
                  <a:pt x="6210765" y="810642"/>
                  <a:pt x="6186055" y="835352"/>
                  <a:pt x="6155573" y="835352"/>
                </a:cubicBezTo>
                <a:cubicBezTo>
                  <a:pt x="6125091" y="835352"/>
                  <a:pt x="6100381" y="810642"/>
                  <a:pt x="6100381" y="780161"/>
                </a:cubicBezTo>
                <a:cubicBezTo>
                  <a:pt x="6100381" y="749680"/>
                  <a:pt x="6125091" y="724970"/>
                  <a:pt x="6155573" y="724970"/>
                </a:cubicBezTo>
                <a:close/>
                <a:moveTo>
                  <a:pt x="5621035" y="724970"/>
                </a:moveTo>
                <a:cubicBezTo>
                  <a:pt x="5651517" y="724970"/>
                  <a:pt x="5676227" y="749680"/>
                  <a:pt x="5676227" y="780161"/>
                </a:cubicBezTo>
                <a:cubicBezTo>
                  <a:pt x="5676227" y="810642"/>
                  <a:pt x="5651517" y="835352"/>
                  <a:pt x="5621035" y="835352"/>
                </a:cubicBezTo>
                <a:cubicBezTo>
                  <a:pt x="5590553" y="835352"/>
                  <a:pt x="5565843" y="810642"/>
                  <a:pt x="5565843" y="780161"/>
                </a:cubicBezTo>
                <a:cubicBezTo>
                  <a:pt x="5565843" y="749680"/>
                  <a:pt x="5590553" y="724970"/>
                  <a:pt x="5621035" y="724970"/>
                </a:cubicBezTo>
                <a:close/>
                <a:moveTo>
                  <a:pt x="5487399" y="724970"/>
                </a:moveTo>
                <a:cubicBezTo>
                  <a:pt x="5517881" y="724970"/>
                  <a:pt x="5542591" y="749680"/>
                  <a:pt x="5542591" y="780161"/>
                </a:cubicBezTo>
                <a:cubicBezTo>
                  <a:pt x="5542591" y="810642"/>
                  <a:pt x="5517881" y="835352"/>
                  <a:pt x="5487399" y="835352"/>
                </a:cubicBezTo>
                <a:cubicBezTo>
                  <a:pt x="5456917" y="835352"/>
                  <a:pt x="5432207" y="810642"/>
                  <a:pt x="5432207" y="780161"/>
                </a:cubicBezTo>
                <a:cubicBezTo>
                  <a:pt x="5432207" y="749680"/>
                  <a:pt x="5456917" y="724970"/>
                  <a:pt x="5487399" y="724970"/>
                </a:cubicBezTo>
                <a:close/>
                <a:moveTo>
                  <a:pt x="5357106" y="724970"/>
                </a:moveTo>
                <a:cubicBezTo>
                  <a:pt x="5387588" y="724970"/>
                  <a:pt x="5412298" y="749680"/>
                  <a:pt x="5412298" y="780161"/>
                </a:cubicBezTo>
                <a:cubicBezTo>
                  <a:pt x="5412298" y="810642"/>
                  <a:pt x="5387588" y="835352"/>
                  <a:pt x="5357106" y="835352"/>
                </a:cubicBezTo>
                <a:cubicBezTo>
                  <a:pt x="5326624" y="835352"/>
                  <a:pt x="5301914" y="810642"/>
                  <a:pt x="5301914" y="780161"/>
                </a:cubicBezTo>
                <a:cubicBezTo>
                  <a:pt x="5301914" y="749680"/>
                  <a:pt x="5326624" y="724970"/>
                  <a:pt x="5357106" y="724970"/>
                </a:cubicBezTo>
                <a:close/>
                <a:moveTo>
                  <a:pt x="5223473" y="724970"/>
                </a:moveTo>
                <a:cubicBezTo>
                  <a:pt x="5253955" y="724970"/>
                  <a:pt x="5278665" y="749680"/>
                  <a:pt x="5278665" y="780161"/>
                </a:cubicBezTo>
                <a:cubicBezTo>
                  <a:pt x="5278665" y="810642"/>
                  <a:pt x="5253955" y="835352"/>
                  <a:pt x="5223473" y="835352"/>
                </a:cubicBezTo>
                <a:cubicBezTo>
                  <a:pt x="5192991" y="835352"/>
                  <a:pt x="5168281" y="810642"/>
                  <a:pt x="5168281" y="780161"/>
                </a:cubicBezTo>
                <a:cubicBezTo>
                  <a:pt x="5168281" y="749680"/>
                  <a:pt x="5192991" y="724970"/>
                  <a:pt x="5223473" y="724970"/>
                </a:cubicBezTo>
                <a:close/>
                <a:moveTo>
                  <a:pt x="5093178" y="724970"/>
                </a:moveTo>
                <a:cubicBezTo>
                  <a:pt x="5123660" y="724970"/>
                  <a:pt x="5148370" y="749680"/>
                  <a:pt x="5148370" y="780161"/>
                </a:cubicBezTo>
                <a:cubicBezTo>
                  <a:pt x="5148370" y="810642"/>
                  <a:pt x="5123660" y="835352"/>
                  <a:pt x="5093178" y="835352"/>
                </a:cubicBezTo>
                <a:cubicBezTo>
                  <a:pt x="5062696" y="835352"/>
                  <a:pt x="5037986" y="810642"/>
                  <a:pt x="5037986" y="780161"/>
                </a:cubicBezTo>
                <a:cubicBezTo>
                  <a:pt x="5037986" y="749680"/>
                  <a:pt x="5062696" y="724970"/>
                  <a:pt x="5093178" y="724970"/>
                </a:cubicBezTo>
                <a:close/>
                <a:moveTo>
                  <a:pt x="3897148" y="724970"/>
                </a:moveTo>
                <a:cubicBezTo>
                  <a:pt x="3927630" y="724970"/>
                  <a:pt x="3952340" y="749680"/>
                  <a:pt x="3952340" y="780161"/>
                </a:cubicBezTo>
                <a:cubicBezTo>
                  <a:pt x="3952340" y="810642"/>
                  <a:pt x="3927630" y="835352"/>
                  <a:pt x="3897148" y="835352"/>
                </a:cubicBezTo>
                <a:cubicBezTo>
                  <a:pt x="3866666" y="835352"/>
                  <a:pt x="3841956" y="810642"/>
                  <a:pt x="3841956" y="780161"/>
                </a:cubicBezTo>
                <a:cubicBezTo>
                  <a:pt x="3841956" y="749680"/>
                  <a:pt x="3866666" y="724970"/>
                  <a:pt x="3897148" y="724970"/>
                </a:cubicBezTo>
                <a:close/>
                <a:moveTo>
                  <a:pt x="3763514" y="724970"/>
                </a:moveTo>
                <a:cubicBezTo>
                  <a:pt x="3793996" y="724970"/>
                  <a:pt x="3818706" y="749680"/>
                  <a:pt x="3818706" y="780161"/>
                </a:cubicBezTo>
                <a:cubicBezTo>
                  <a:pt x="3818706" y="810642"/>
                  <a:pt x="3793996" y="835352"/>
                  <a:pt x="3763514" y="835352"/>
                </a:cubicBezTo>
                <a:cubicBezTo>
                  <a:pt x="3733032" y="835352"/>
                  <a:pt x="3708322" y="810642"/>
                  <a:pt x="3708322" y="780161"/>
                </a:cubicBezTo>
                <a:cubicBezTo>
                  <a:pt x="3708322" y="749680"/>
                  <a:pt x="3733032" y="724970"/>
                  <a:pt x="3763514" y="724970"/>
                </a:cubicBezTo>
                <a:close/>
                <a:moveTo>
                  <a:pt x="3633221" y="724970"/>
                </a:moveTo>
                <a:cubicBezTo>
                  <a:pt x="3663703" y="724970"/>
                  <a:pt x="3688413" y="749680"/>
                  <a:pt x="3688413" y="780161"/>
                </a:cubicBezTo>
                <a:cubicBezTo>
                  <a:pt x="3688413" y="810642"/>
                  <a:pt x="3663703" y="835352"/>
                  <a:pt x="3633221" y="835352"/>
                </a:cubicBezTo>
                <a:cubicBezTo>
                  <a:pt x="3602739" y="835352"/>
                  <a:pt x="3578029" y="810642"/>
                  <a:pt x="3578029" y="780161"/>
                </a:cubicBezTo>
                <a:cubicBezTo>
                  <a:pt x="3578029" y="749680"/>
                  <a:pt x="3602739" y="724970"/>
                  <a:pt x="3633221" y="724970"/>
                </a:cubicBezTo>
                <a:close/>
                <a:moveTo>
                  <a:pt x="3499586" y="724970"/>
                </a:moveTo>
                <a:cubicBezTo>
                  <a:pt x="3530068" y="724970"/>
                  <a:pt x="3554778" y="749680"/>
                  <a:pt x="3554778" y="780161"/>
                </a:cubicBezTo>
                <a:cubicBezTo>
                  <a:pt x="3554778" y="810642"/>
                  <a:pt x="3530068" y="835352"/>
                  <a:pt x="3499586" y="835352"/>
                </a:cubicBezTo>
                <a:cubicBezTo>
                  <a:pt x="3469104" y="835352"/>
                  <a:pt x="3444394" y="810642"/>
                  <a:pt x="3444394" y="780161"/>
                </a:cubicBezTo>
                <a:cubicBezTo>
                  <a:pt x="3444394" y="749680"/>
                  <a:pt x="3469104" y="724970"/>
                  <a:pt x="3499586" y="724970"/>
                </a:cubicBezTo>
                <a:close/>
                <a:moveTo>
                  <a:pt x="3369292" y="724970"/>
                </a:moveTo>
                <a:cubicBezTo>
                  <a:pt x="3399774" y="724970"/>
                  <a:pt x="3424484" y="749680"/>
                  <a:pt x="3424484" y="780161"/>
                </a:cubicBezTo>
                <a:cubicBezTo>
                  <a:pt x="3424484" y="810642"/>
                  <a:pt x="3399774" y="835352"/>
                  <a:pt x="3369292" y="835352"/>
                </a:cubicBezTo>
                <a:cubicBezTo>
                  <a:pt x="3338810" y="835352"/>
                  <a:pt x="3314100" y="810642"/>
                  <a:pt x="3314100" y="780161"/>
                </a:cubicBezTo>
                <a:cubicBezTo>
                  <a:pt x="3314100" y="749680"/>
                  <a:pt x="3338810" y="724970"/>
                  <a:pt x="3369292" y="724970"/>
                </a:cubicBezTo>
                <a:close/>
                <a:moveTo>
                  <a:pt x="2834856" y="724970"/>
                </a:moveTo>
                <a:cubicBezTo>
                  <a:pt x="2865340" y="724970"/>
                  <a:pt x="2890049" y="749680"/>
                  <a:pt x="2890049" y="780161"/>
                </a:cubicBezTo>
                <a:cubicBezTo>
                  <a:pt x="2890049" y="810642"/>
                  <a:pt x="2865340" y="835352"/>
                  <a:pt x="2834856" y="835352"/>
                </a:cubicBezTo>
                <a:cubicBezTo>
                  <a:pt x="2804376" y="835352"/>
                  <a:pt x="2779665" y="810642"/>
                  <a:pt x="2779665" y="780161"/>
                </a:cubicBezTo>
                <a:cubicBezTo>
                  <a:pt x="2779665" y="749680"/>
                  <a:pt x="2804376" y="724970"/>
                  <a:pt x="2834856" y="724970"/>
                </a:cubicBezTo>
                <a:close/>
                <a:moveTo>
                  <a:pt x="2707901" y="724970"/>
                </a:moveTo>
                <a:cubicBezTo>
                  <a:pt x="2738385" y="724970"/>
                  <a:pt x="2763094" y="749680"/>
                  <a:pt x="2763094" y="780161"/>
                </a:cubicBezTo>
                <a:cubicBezTo>
                  <a:pt x="2763094" y="810642"/>
                  <a:pt x="2738385" y="835352"/>
                  <a:pt x="2707901" y="835352"/>
                </a:cubicBezTo>
                <a:cubicBezTo>
                  <a:pt x="2677420" y="835352"/>
                  <a:pt x="2652711" y="810642"/>
                  <a:pt x="2652711" y="780161"/>
                </a:cubicBezTo>
                <a:cubicBezTo>
                  <a:pt x="2652711" y="749680"/>
                  <a:pt x="2677420" y="724970"/>
                  <a:pt x="2707901" y="724970"/>
                </a:cubicBezTo>
                <a:close/>
                <a:moveTo>
                  <a:pt x="2570929" y="724970"/>
                </a:moveTo>
                <a:cubicBezTo>
                  <a:pt x="2601412" y="724970"/>
                  <a:pt x="2626122" y="749680"/>
                  <a:pt x="2626122" y="780161"/>
                </a:cubicBezTo>
                <a:cubicBezTo>
                  <a:pt x="2626122" y="810642"/>
                  <a:pt x="2601412" y="835352"/>
                  <a:pt x="2570929" y="835352"/>
                </a:cubicBezTo>
                <a:cubicBezTo>
                  <a:pt x="2540446" y="835352"/>
                  <a:pt x="2515735" y="810642"/>
                  <a:pt x="2515735" y="780161"/>
                </a:cubicBezTo>
                <a:cubicBezTo>
                  <a:pt x="2515735" y="749680"/>
                  <a:pt x="2540446" y="724970"/>
                  <a:pt x="2570929" y="724970"/>
                </a:cubicBezTo>
                <a:close/>
                <a:moveTo>
                  <a:pt x="2437294" y="724970"/>
                </a:moveTo>
                <a:cubicBezTo>
                  <a:pt x="2467777" y="724970"/>
                  <a:pt x="2492487" y="749680"/>
                  <a:pt x="2492487" y="780161"/>
                </a:cubicBezTo>
                <a:cubicBezTo>
                  <a:pt x="2492487" y="810642"/>
                  <a:pt x="2467777" y="835352"/>
                  <a:pt x="2437294" y="835352"/>
                </a:cubicBezTo>
                <a:cubicBezTo>
                  <a:pt x="2406815" y="835352"/>
                  <a:pt x="2382104" y="810642"/>
                  <a:pt x="2382104" y="780161"/>
                </a:cubicBezTo>
                <a:cubicBezTo>
                  <a:pt x="2382104" y="749680"/>
                  <a:pt x="2406815" y="724970"/>
                  <a:pt x="2437294" y="724970"/>
                </a:cubicBezTo>
                <a:close/>
                <a:moveTo>
                  <a:pt x="2303662" y="724970"/>
                </a:moveTo>
                <a:cubicBezTo>
                  <a:pt x="2334145" y="724970"/>
                  <a:pt x="2358853" y="749680"/>
                  <a:pt x="2358853" y="780161"/>
                </a:cubicBezTo>
                <a:cubicBezTo>
                  <a:pt x="2358853" y="810642"/>
                  <a:pt x="2334145" y="835352"/>
                  <a:pt x="2303662" y="835352"/>
                </a:cubicBezTo>
                <a:cubicBezTo>
                  <a:pt x="2273180" y="835352"/>
                  <a:pt x="2248471" y="810642"/>
                  <a:pt x="2248471" y="780161"/>
                </a:cubicBezTo>
                <a:cubicBezTo>
                  <a:pt x="2248471" y="749680"/>
                  <a:pt x="2273180" y="724970"/>
                  <a:pt x="2303662" y="724970"/>
                </a:cubicBezTo>
                <a:close/>
                <a:moveTo>
                  <a:pt x="2173371" y="724970"/>
                </a:moveTo>
                <a:cubicBezTo>
                  <a:pt x="2203851" y="724970"/>
                  <a:pt x="2228562" y="749680"/>
                  <a:pt x="2228562" y="780161"/>
                </a:cubicBezTo>
                <a:cubicBezTo>
                  <a:pt x="2228562" y="810642"/>
                  <a:pt x="2203851" y="835352"/>
                  <a:pt x="2173371" y="835352"/>
                </a:cubicBezTo>
                <a:cubicBezTo>
                  <a:pt x="2142888" y="835352"/>
                  <a:pt x="2118177" y="810642"/>
                  <a:pt x="2118177" y="780161"/>
                </a:cubicBezTo>
                <a:cubicBezTo>
                  <a:pt x="2118177" y="749680"/>
                  <a:pt x="2142888" y="724970"/>
                  <a:pt x="2173371" y="724970"/>
                </a:cubicBezTo>
                <a:close/>
                <a:moveTo>
                  <a:pt x="2039733" y="724970"/>
                </a:moveTo>
                <a:cubicBezTo>
                  <a:pt x="2070216" y="724970"/>
                  <a:pt x="2094927" y="749680"/>
                  <a:pt x="2094927" y="780161"/>
                </a:cubicBezTo>
                <a:cubicBezTo>
                  <a:pt x="2094927" y="810642"/>
                  <a:pt x="2070216" y="835352"/>
                  <a:pt x="2039733" y="835352"/>
                </a:cubicBezTo>
                <a:cubicBezTo>
                  <a:pt x="2009252" y="835352"/>
                  <a:pt x="1984539" y="810642"/>
                  <a:pt x="1984539" y="780161"/>
                </a:cubicBezTo>
                <a:cubicBezTo>
                  <a:pt x="1984539" y="749680"/>
                  <a:pt x="2009252" y="724970"/>
                  <a:pt x="2039733" y="724970"/>
                </a:cubicBezTo>
                <a:close/>
                <a:moveTo>
                  <a:pt x="1909436" y="724970"/>
                </a:moveTo>
                <a:cubicBezTo>
                  <a:pt x="1939919" y="724970"/>
                  <a:pt x="1964630" y="749680"/>
                  <a:pt x="1964630" y="780161"/>
                </a:cubicBezTo>
                <a:cubicBezTo>
                  <a:pt x="1964630" y="810642"/>
                  <a:pt x="1939919" y="835352"/>
                  <a:pt x="1909436" y="835352"/>
                </a:cubicBezTo>
                <a:cubicBezTo>
                  <a:pt x="1878955" y="835352"/>
                  <a:pt x="1854243" y="810642"/>
                  <a:pt x="1854243" y="780161"/>
                </a:cubicBezTo>
                <a:cubicBezTo>
                  <a:pt x="1854243" y="749680"/>
                  <a:pt x="1878955" y="724970"/>
                  <a:pt x="1909436" y="724970"/>
                </a:cubicBezTo>
                <a:close/>
                <a:moveTo>
                  <a:pt x="1779142" y="724970"/>
                </a:moveTo>
                <a:cubicBezTo>
                  <a:pt x="1809623" y="724970"/>
                  <a:pt x="1834335" y="749680"/>
                  <a:pt x="1834335" y="780161"/>
                </a:cubicBezTo>
                <a:cubicBezTo>
                  <a:pt x="1834335" y="810642"/>
                  <a:pt x="1809623" y="835352"/>
                  <a:pt x="1779142" y="835352"/>
                </a:cubicBezTo>
                <a:cubicBezTo>
                  <a:pt x="1748660" y="835352"/>
                  <a:pt x="1723947" y="810642"/>
                  <a:pt x="1723947" y="780161"/>
                </a:cubicBezTo>
                <a:cubicBezTo>
                  <a:pt x="1723947" y="749680"/>
                  <a:pt x="1748660" y="724970"/>
                  <a:pt x="1779142" y="724970"/>
                </a:cubicBezTo>
                <a:close/>
                <a:moveTo>
                  <a:pt x="1645501" y="724970"/>
                </a:moveTo>
                <a:cubicBezTo>
                  <a:pt x="1675988" y="724970"/>
                  <a:pt x="1700699" y="749680"/>
                  <a:pt x="1700699" y="780161"/>
                </a:cubicBezTo>
                <a:cubicBezTo>
                  <a:pt x="1700699" y="810642"/>
                  <a:pt x="1675988" y="835352"/>
                  <a:pt x="1645501" y="835352"/>
                </a:cubicBezTo>
                <a:cubicBezTo>
                  <a:pt x="1615024" y="835352"/>
                  <a:pt x="1590310" y="810642"/>
                  <a:pt x="1590310" y="780161"/>
                </a:cubicBezTo>
                <a:cubicBezTo>
                  <a:pt x="1590310" y="749680"/>
                  <a:pt x="1615024" y="724970"/>
                  <a:pt x="1645501" y="724970"/>
                </a:cubicBezTo>
                <a:close/>
                <a:moveTo>
                  <a:pt x="1515213" y="724970"/>
                </a:moveTo>
                <a:cubicBezTo>
                  <a:pt x="1545692" y="724970"/>
                  <a:pt x="1570399" y="749680"/>
                  <a:pt x="1570399" y="780161"/>
                </a:cubicBezTo>
                <a:cubicBezTo>
                  <a:pt x="1570399" y="810642"/>
                  <a:pt x="1545692" y="835352"/>
                  <a:pt x="1515213" y="835352"/>
                </a:cubicBezTo>
                <a:cubicBezTo>
                  <a:pt x="1484730" y="835352"/>
                  <a:pt x="1460016" y="810642"/>
                  <a:pt x="1460016" y="780161"/>
                </a:cubicBezTo>
                <a:cubicBezTo>
                  <a:pt x="1460016" y="749680"/>
                  <a:pt x="1484730" y="724970"/>
                  <a:pt x="1515213" y="724970"/>
                </a:cubicBezTo>
                <a:close/>
                <a:moveTo>
                  <a:pt x="1381573" y="724970"/>
                </a:moveTo>
                <a:cubicBezTo>
                  <a:pt x="1412052" y="724970"/>
                  <a:pt x="1436767" y="749680"/>
                  <a:pt x="1436767" y="780161"/>
                </a:cubicBezTo>
                <a:cubicBezTo>
                  <a:pt x="1436767" y="810642"/>
                  <a:pt x="1412052" y="835352"/>
                  <a:pt x="1381573" y="835352"/>
                </a:cubicBezTo>
                <a:cubicBezTo>
                  <a:pt x="1351096" y="835352"/>
                  <a:pt x="1326381" y="810642"/>
                  <a:pt x="1326381" y="780161"/>
                </a:cubicBezTo>
                <a:cubicBezTo>
                  <a:pt x="1326381" y="749680"/>
                  <a:pt x="1351096" y="724970"/>
                  <a:pt x="1381573" y="724970"/>
                </a:cubicBezTo>
                <a:close/>
                <a:moveTo>
                  <a:pt x="1251282" y="724970"/>
                </a:moveTo>
                <a:cubicBezTo>
                  <a:pt x="1281764" y="724970"/>
                  <a:pt x="1306475" y="749680"/>
                  <a:pt x="1306475" y="780161"/>
                </a:cubicBezTo>
                <a:cubicBezTo>
                  <a:pt x="1306475" y="810642"/>
                  <a:pt x="1281764" y="835352"/>
                  <a:pt x="1251282" y="835352"/>
                </a:cubicBezTo>
                <a:cubicBezTo>
                  <a:pt x="1220800" y="835352"/>
                  <a:pt x="1196089" y="810642"/>
                  <a:pt x="1196089" y="780161"/>
                </a:cubicBezTo>
                <a:cubicBezTo>
                  <a:pt x="1196089" y="749680"/>
                  <a:pt x="1220800" y="724970"/>
                  <a:pt x="1251282" y="724970"/>
                </a:cubicBezTo>
                <a:close/>
                <a:moveTo>
                  <a:pt x="1117642" y="724970"/>
                </a:moveTo>
                <a:cubicBezTo>
                  <a:pt x="1148126" y="724970"/>
                  <a:pt x="1172836" y="749680"/>
                  <a:pt x="1172836" y="780161"/>
                </a:cubicBezTo>
                <a:cubicBezTo>
                  <a:pt x="1172836" y="810642"/>
                  <a:pt x="1148126" y="835352"/>
                  <a:pt x="1117642" y="835352"/>
                </a:cubicBezTo>
                <a:cubicBezTo>
                  <a:pt x="1087161" y="835352"/>
                  <a:pt x="1062448" y="810642"/>
                  <a:pt x="1062448" y="780161"/>
                </a:cubicBezTo>
                <a:cubicBezTo>
                  <a:pt x="1062448" y="749680"/>
                  <a:pt x="1087161" y="724970"/>
                  <a:pt x="1117642" y="724970"/>
                </a:cubicBezTo>
                <a:close/>
                <a:moveTo>
                  <a:pt x="980664" y="724970"/>
                </a:moveTo>
                <a:cubicBezTo>
                  <a:pt x="1011146" y="724970"/>
                  <a:pt x="1035857" y="749680"/>
                  <a:pt x="1035857" y="780161"/>
                </a:cubicBezTo>
                <a:cubicBezTo>
                  <a:pt x="1035857" y="810642"/>
                  <a:pt x="1011146" y="835352"/>
                  <a:pt x="980664" y="835352"/>
                </a:cubicBezTo>
                <a:cubicBezTo>
                  <a:pt x="950180" y="835352"/>
                  <a:pt x="925471" y="810642"/>
                  <a:pt x="925471" y="780161"/>
                </a:cubicBezTo>
                <a:cubicBezTo>
                  <a:pt x="925471" y="749680"/>
                  <a:pt x="950180" y="724970"/>
                  <a:pt x="980664" y="724970"/>
                </a:cubicBezTo>
                <a:close/>
                <a:moveTo>
                  <a:pt x="847022" y="724970"/>
                </a:moveTo>
                <a:cubicBezTo>
                  <a:pt x="877506" y="724970"/>
                  <a:pt x="902217" y="749680"/>
                  <a:pt x="902217" y="780161"/>
                </a:cubicBezTo>
                <a:cubicBezTo>
                  <a:pt x="902217" y="810642"/>
                  <a:pt x="877506" y="835352"/>
                  <a:pt x="847022" y="835352"/>
                </a:cubicBezTo>
                <a:cubicBezTo>
                  <a:pt x="816540" y="835352"/>
                  <a:pt x="791823" y="810642"/>
                  <a:pt x="791823" y="780161"/>
                </a:cubicBezTo>
                <a:cubicBezTo>
                  <a:pt x="791823" y="749680"/>
                  <a:pt x="816540" y="724970"/>
                  <a:pt x="847022" y="724970"/>
                </a:cubicBezTo>
                <a:close/>
                <a:moveTo>
                  <a:pt x="716722" y="724970"/>
                </a:moveTo>
                <a:cubicBezTo>
                  <a:pt x="747204" y="724970"/>
                  <a:pt x="771916" y="749680"/>
                  <a:pt x="771916" y="780161"/>
                </a:cubicBezTo>
                <a:cubicBezTo>
                  <a:pt x="771916" y="810642"/>
                  <a:pt x="747204" y="835352"/>
                  <a:pt x="716722" y="835352"/>
                </a:cubicBezTo>
                <a:cubicBezTo>
                  <a:pt x="686240" y="835352"/>
                  <a:pt x="661530" y="810642"/>
                  <a:pt x="661530" y="780161"/>
                </a:cubicBezTo>
                <a:cubicBezTo>
                  <a:pt x="661530" y="749680"/>
                  <a:pt x="686240" y="724970"/>
                  <a:pt x="716722" y="724970"/>
                </a:cubicBezTo>
                <a:close/>
                <a:moveTo>
                  <a:pt x="583085" y="724970"/>
                </a:moveTo>
                <a:cubicBezTo>
                  <a:pt x="613567" y="724970"/>
                  <a:pt x="638278" y="749680"/>
                  <a:pt x="638278" y="780161"/>
                </a:cubicBezTo>
                <a:cubicBezTo>
                  <a:pt x="638278" y="810642"/>
                  <a:pt x="613567" y="835352"/>
                  <a:pt x="583085" y="835352"/>
                </a:cubicBezTo>
                <a:cubicBezTo>
                  <a:pt x="552602" y="835352"/>
                  <a:pt x="527891" y="810642"/>
                  <a:pt x="527891" y="780161"/>
                </a:cubicBezTo>
                <a:cubicBezTo>
                  <a:pt x="527891" y="749680"/>
                  <a:pt x="552602" y="724970"/>
                  <a:pt x="583085" y="724970"/>
                </a:cubicBezTo>
                <a:close/>
                <a:moveTo>
                  <a:pt x="449437" y="724970"/>
                </a:moveTo>
                <a:cubicBezTo>
                  <a:pt x="479919" y="724970"/>
                  <a:pt x="504629" y="749680"/>
                  <a:pt x="504629" y="780161"/>
                </a:cubicBezTo>
                <a:cubicBezTo>
                  <a:pt x="504629" y="810642"/>
                  <a:pt x="479919" y="835352"/>
                  <a:pt x="449437" y="835352"/>
                </a:cubicBezTo>
                <a:cubicBezTo>
                  <a:pt x="418954" y="835352"/>
                  <a:pt x="394244" y="810642"/>
                  <a:pt x="394244" y="780161"/>
                </a:cubicBezTo>
                <a:cubicBezTo>
                  <a:pt x="394244" y="749680"/>
                  <a:pt x="418954" y="724970"/>
                  <a:pt x="449437" y="724970"/>
                </a:cubicBezTo>
                <a:close/>
                <a:moveTo>
                  <a:pt x="319140" y="724970"/>
                </a:moveTo>
                <a:cubicBezTo>
                  <a:pt x="349624" y="724970"/>
                  <a:pt x="374334" y="749680"/>
                  <a:pt x="374334" y="780161"/>
                </a:cubicBezTo>
                <a:cubicBezTo>
                  <a:pt x="374334" y="810642"/>
                  <a:pt x="349624" y="835352"/>
                  <a:pt x="319140" y="835352"/>
                </a:cubicBezTo>
                <a:cubicBezTo>
                  <a:pt x="288658" y="835352"/>
                  <a:pt x="263948" y="810642"/>
                  <a:pt x="263948" y="780161"/>
                </a:cubicBezTo>
                <a:cubicBezTo>
                  <a:pt x="263948" y="749680"/>
                  <a:pt x="288658" y="724970"/>
                  <a:pt x="319140" y="724970"/>
                </a:cubicBezTo>
                <a:close/>
                <a:moveTo>
                  <a:pt x="185509" y="724970"/>
                </a:moveTo>
                <a:cubicBezTo>
                  <a:pt x="215993" y="724970"/>
                  <a:pt x="240701" y="749680"/>
                  <a:pt x="240701" y="780161"/>
                </a:cubicBezTo>
                <a:cubicBezTo>
                  <a:pt x="240701" y="810642"/>
                  <a:pt x="215993" y="835352"/>
                  <a:pt x="185509" y="835352"/>
                </a:cubicBezTo>
                <a:cubicBezTo>
                  <a:pt x="155029" y="835352"/>
                  <a:pt x="130319" y="810642"/>
                  <a:pt x="130319" y="780161"/>
                </a:cubicBezTo>
                <a:cubicBezTo>
                  <a:pt x="130319" y="749680"/>
                  <a:pt x="155029" y="724970"/>
                  <a:pt x="185509" y="724970"/>
                </a:cubicBezTo>
                <a:close/>
                <a:moveTo>
                  <a:pt x="8801538" y="608039"/>
                </a:moveTo>
                <a:cubicBezTo>
                  <a:pt x="8832020" y="608039"/>
                  <a:pt x="8856730" y="632749"/>
                  <a:pt x="8856730" y="663230"/>
                </a:cubicBezTo>
                <a:cubicBezTo>
                  <a:pt x="8856730" y="693711"/>
                  <a:pt x="8832020" y="718421"/>
                  <a:pt x="8801538" y="718421"/>
                </a:cubicBezTo>
                <a:cubicBezTo>
                  <a:pt x="8771056" y="718421"/>
                  <a:pt x="8746346" y="693711"/>
                  <a:pt x="8746346" y="663230"/>
                </a:cubicBezTo>
                <a:cubicBezTo>
                  <a:pt x="8746346" y="632749"/>
                  <a:pt x="8771056" y="608039"/>
                  <a:pt x="8801538" y="608039"/>
                </a:cubicBezTo>
                <a:close/>
                <a:moveTo>
                  <a:pt x="8671244" y="608039"/>
                </a:moveTo>
                <a:cubicBezTo>
                  <a:pt x="8701726" y="608039"/>
                  <a:pt x="8726436" y="632749"/>
                  <a:pt x="8726436" y="663230"/>
                </a:cubicBezTo>
                <a:cubicBezTo>
                  <a:pt x="8726436" y="693711"/>
                  <a:pt x="8701726" y="718421"/>
                  <a:pt x="8671244" y="718421"/>
                </a:cubicBezTo>
                <a:cubicBezTo>
                  <a:pt x="8640762" y="718421"/>
                  <a:pt x="8616052" y="693711"/>
                  <a:pt x="8616052" y="663230"/>
                </a:cubicBezTo>
                <a:cubicBezTo>
                  <a:pt x="8616052" y="632749"/>
                  <a:pt x="8640762" y="608039"/>
                  <a:pt x="8671244" y="608039"/>
                </a:cubicBezTo>
                <a:close/>
                <a:moveTo>
                  <a:pt x="8537609" y="608039"/>
                </a:moveTo>
                <a:cubicBezTo>
                  <a:pt x="8568091" y="608039"/>
                  <a:pt x="8592801" y="632749"/>
                  <a:pt x="8592801" y="663230"/>
                </a:cubicBezTo>
                <a:cubicBezTo>
                  <a:pt x="8592801" y="693711"/>
                  <a:pt x="8568091" y="718421"/>
                  <a:pt x="8537609" y="718421"/>
                </a:cubicBezTo>
                <a:cubicBezTo>
                  <a:pt x="8507127" y="718421"/>
                  <a:pt x="8482417" y="693711"/>
                  <a:pt x="8482417" y="663230"/>
                </a:cubicBezTo>
                <a:cubicBezTo>
                  <a:pt x="8482417" y="632749"/>
                  <a:pt x="8507127" y="608039"/>
                  <a:pt x="8537609" y="608039"/>
                </a:cubicBezTo>
                <a:close/>
                <a:moveTo>
                  <a:pt x="8407318" y="608039"/>
                </a:moveTo>
                <a:cubicBezTo>
                  <a:pt x="8437800" y="608039"/>
                  <a:pt x="8462510" y="632749"/>
                  <a:pt x="8462510" y="663230"/>
                </a:cubicBezTo>
                <a:cubicBezTo>
                  <a:pt x="8462510" y="693711"/>
                  <a:pt x="8437800" y="718421"/>
                  <a:pt x="8407318" y="718421"/>
                </a:cubicBezTo>
                <a:cubicBezTo>
                  <a:pt x="8376836" y="718421"/>
                  <a:pt x="8352126" y="693711"/>
                  <a:pt x="8352126" y="663230"/>
                </a:cubicBezTo>
                <a:cubicBezTo>
                  <a:pt x="8352126" y="632749"/>
                  <a:pt x="8376836" y="608039"/>
                  <a:pt x="8407318" y="608039"/>
                </a:cubicBezTo>
                <a:close/>
                <a:moveTo>
                  <a:pt x="8273682" y="608039"/>
                </a:moveTo>
                <a:cubicBezTo>
                  <a:pt x="8304164" y="608039"/>
                  <a:pt x="8328874" y="632749"/>
                  <a:pt x="8328874" y="663230"/>
                </a:cubicBezTo>
                <a:cubicBezTo>
                  <a:pt x="8328874" y="693711"/>
                  <a:pt x="8304164" y="718421"/>
                  <a:pt x="8273682" y="718421"/>
                </a:cubicBezTo>
                <a:cubicBezTo>
                  <a:pt x="8243200" y="718421"/>
                  <a:pt x="8218490" y="693711"/>
                  <a:pt x="8218490" y="663230"/>
                </a:cubicBezTo>
                <a:cubicBezTo>
                  <a:pt x="8218490" y="632749"/>
                  <a:pt x="8243200" y="608039"/>
                  <a:pt x="8273682" y="608039"/>
                </a:cubicBezTo>
                <a:close/>
                <a:moveTo>
                  <a:pt x="8143386" y="608039"/>
                </a:moveTo>
                <a:cubicBezTo>
                  <a:pt x="8173868" y="608039"/>
                  <a:pt x="8198578" y="632749"/>
                  <a:pt x="8198578" y="663230"/>
                </a:cubicBezTo>
                <a:cubicBezTo>
                  <a:pt x="8198578" y="693711"/>
                  <a:pt x="8173868" y="718421"/>
                  <a:pt x="8143386" y="718421"/>
                </a:cubicBezTo>
                <a:cubicBezTo>
                  <a:pt x="8112904" y="718421"/>
                  <a:pt x="8088194" y="693711"/>
                  <a:pt x="8088194" y="663230"/>
                </a:cubicBezTo>
                <a:cubicBezTo>
                  <a:pt x="8088194" y="632749"/>
                  <a:pt x="8112904" y="608039"/>
                  <a:pt x="8143386" y="608039"/>
                </a:cubicBezTo>
                <a:close/>
                <a:moveTo>
                  <a:pt x="8009753" y="608039"/>
                </a:moveTo>
                <a:cubicBezTo>
                  <a:pt x="8040235" y="608039"/>
                  <a:pt x="8064945" y="632749"/>
                  <a:pt x="8064945" y="663230"/>
                </a:cubicBezTo>
                <a:cubicBezTo>
                  <a:pt x="8064945" y="693711"/>
                  <a:pt x="8040235" y="718421"/>
                  <a:pt x="8009753" y="718421"/>
                </a:cubicBezTo>
                <a:cubicBezTo>
                  <a:pt x="7979271" y="718421"/>
                  <a:pt x="7954561" y="693711"/>
                  <a:pt x="7954561" y="663230"/>
                </a:cubicBezTo>
                <a:cubicBezTo>
                  <a:pt x="7954561" y="632749"/>
                  <a:pt x="7979271" y="608039"/>
                  <a:pt x="8009753" y="608039"/>
                </a:cubicBezTo>
                <a:close/>
                <a:moveTo>
                  <a:pt x="7876118" y="608039"/>
                </a:moveTo>
                <a:cubicBezTo>
                  <a:pt x="7906600" y="608039"/>
                  <a:pt x="7931310" y="632749"/>
                  <a:pt x="7931310" y="663230"/>
                </a:cubicBezTo>
                <a:cubicBezTo>
                  <a:pt x="7931310" y="693711"/>
                  <a:pt x="7906600" y="718421"/>
                  <a:pt x="7876118" y="718421"/>
                </a:cubicBezTo>
                <a:cubicBezTo>
                  <a:pt x="7845636" y="718421"/>
                  <a:pt x="7820926" y="693711"/>
                  <a:pt x="7820926" y="663230"/>
                </a:cubicBezTo>
                <a:cubicBezTo>
                  <a:pt x="7820926" y="632749"/>
                  <a:pt x="7845636" y="608039"/>
                  <a:pt x="7876118" y="608039"/>
                </a:cubicBezTo>
                <a:close/>
                <a:moveTo>
                  <a:pt x="7745824" y="608039"/>
                </a:moveTo>
                <a:cubicBezTo>
                  <a:pt x="7776306" y="608039"/>
                  <a:pt x="7801016" y="632749"/>
                  <a:pt x="7801016" y="663230"/>
                </a:cubicBezTo>
                <a:cubicBezTo>
                  <a:pt x="7801016" y="693711"/>
                  <a:pt x="7776306" y="718421"/>
                  <a:pt x="7745824" y="718421"/>
                </a:cubicBezTo>
                <a:cubicBezTo>
                  <a:pt x="7715342" y="718421"/>
                  <a:pt x="7690632" y="693711"/>
                  <a:pt x="7690632" y="663230"/>
                </a:cubicBezTo>
                <a:cubicBezTo>
                  <a:pt x="7690632" y="632749"/>
                  <a:pt x="7715342" y="608039"/>
                  <a:pt x="7745824" y="608039"/>
                </a:cubicBezTo>
                <a:close/>
                <a:moveTo>
                  <a:pt x="7608850" y="608039"/>
                </a:moveTo>
                <a:cubicBezTo>
                  <a:pt x="7639332" y="608039"/>
                  <a:pt x="7664042" y="632749"/>
                  <a:pt x="7664042" y="663230"/>
                </a:cubicBezTo>
                <a:cubicBezTo>
                  <a:pt x="7664042" y="693711"/>
                  <a:pt x="7639332" y="718421"/>
                  <a:pt x="7608850" y="718421"/>
                </a:cubicBezTo>
                <a:cubicBezTo>
                  <a:pt x="7578368" y="718421"/>
                  <a:pt x="7553658" y="693711"/>
                  <a:pt x="7553658" y="663230"/>
                </a:cubicBezTo>
                <a:cubicBezTo>
                  <a:pt x="7553658" y="632749"/>
                  <a:pt x="7578368" y="608039"/>
                  <a:pt x="7608850" y="608039"/>
                </a:cubicBezTo>
                <a:close/>
                <a:moveTo>
                  <a:pt x="7481895" y="608039"/>
                </a:moveTo>
                <a:cubicBezTo>
                  <a:pt x="7512377" y="608039"/>
                  <a:pt x="7537087" y="632749"/>
                  <a:pt x="7537087" y="663230"/>
                </a:cubicBezTo>
                <a:cubicBezTo>
                  <a:pt x="7537087" y="693711"/>
                  <a:pt x="7512377" y="718421"/>
                  <a:pt x="7481895" y="718421"/>
                </a:cubicBezTo>
                <a:cubicBezTo>
                  <a:pt x="7451413" y="718421"/>
                  <a:pt x="7426703" y="693711"/>
                  <a:pt x="7426703" y="663230"/>
                </a:cubicBezTo>
                <a:cubicBezTo>
                  <a:pt x="7426703" y="632749"/>
                  <a:pt x="7451413" y="608039"/>
                  <a:pt x="7481895" y="608039"/>
                </a:cubicBezTo>
                <a:close/>
                <a:moveTo>
                  <a:pt x="7341579" y="608039"/>
                </a:moveTo>
                <a:cubicBezTo>
                  <a:pt x="7372061" y="608039"/>
                  <a:pt x="7396771" y="632749"/>
                  <a:pt x="7396771" y="663230"/>
                </a:cubicBezTo>
                <a:cubicBezTo>
                  <a:pt x="7396771" y="693711"/>
                  <a:pt x="7372061" y="718421"/>
                  <a:pt x="7341579" y="718421"/>
                </a:cubicBezTo>
                <a:cubicBezTo>
                  <a:pt x="7311097" y="718421"/>
                  <a:pt x="7286387" y="693711"/>
                  <a:pt x="7286387" y="663230"/>
                </a:cubicBezTo>
                <a:cubicBezTo>
                  <a:pt x="7286387" y="632749"/>
                  <a:pt x="7311097" y="608039"/>
                  <a:pt x="7341579" y="608039"/>
                </a:cubicBezTo>
                <a:close/>
                <a:moveTo>
                  <a:pt x="7211286" y="608039"/>
                </a:moveTo>
                <a:cubicBezTo>
                  <a:pt x="7241768" y="608039"/>
                  <a:pt x="7266478" y="632749"/>
                  <a:pt x="7266478" y="663230"/>
                </a:cubicBezTo>
                <a:cubicBezTo>
                  <a:pt x="7266478" y="693711"/>
                  <a:pt x="7241768" y="718421"/>
                  <a:pt x="7211286" y="718421"/>
                </a:cubicBezTo>
                <a:cubicBezTo>
                  <a:pt x="7180804" y="718421"/>
                  <a:pt x="7156094" y="693711"/>
                  <a:pt x="7156094" y="663230"/>
                </a:cubicBezTo>
                <a:cubicBezTo>
                  <a:pt x="7156094" y="632749"/>
                  <a:pt x="7180804" y="608039"/>
                  <a:pt x="7211286" y="608039"/>
                </a:cubicBezTo>
                <a:close/>
                <a:moveTo>
                  <a:pt x="7080994" y="608039"/>
                </a:moveTo>
                <a:cubicBezTo>
                  <a:pt x="7111476" y="608039"/>
                  <a:pt x="7136186" y="632749"/>
                  <a:pt x="7136186" y="663230"/>
                </a:cubicBezTo>
                <a:cubicBezTo>
                  <a:pt x="7136186" y="693711"/>
                  <a:pt x="7111476" y="718421"/>
                  <a:pt x="7080994" y="718421"/>
                </a:cubicBezTo>
                <a:cubicBezTo>
                  <a:pt x="7050512" y="718421"/>
                  <a:pt x="7025802" y="693711"/>
                  <a:pt x="7025802" y="663230"/>
                </a:cubicBezTo>
                <a:cubicBezTo>
                  <a:pt x="7025802" y="632749"/>
                  <a:pt x="7050512" y="608039"/>
                  <a:pt x="7080994" y="608039"/>
                </a:cubicBezTo>
                <a:close/>
                <a:moveTo>
                  <a:pt x="6947358" y="608039"/>
                </a:moveTo>
                <a:cubicBezTo>
                  <a:pt x="6977840" y="608039"/>
                  <a:pt x="7002550" y="632749"/>
                  <a:pt x="7002550" y="663230"/>
                </a:cubicBezTo>
                <a:cubicBezTo>
                  <a:pt x="7002550" y="693711"/>
                  <a:pt x="6977840" y="718421"/>
                  <a:pt x="6947358" y="718421"/>
                </a:cubicBezTo>
                <a:cubicBezTo>
                  <a:pt x="6916876" y="718421"/>
                  <a:pt x="6892166" y="693711"/>
                  <a:pt x="6892166" y="663230"/>
                </a:cubicBezTo>
                <a:cubicBezTo>
                  <a:pt x="6892166" y="632749"/>
                  <a:pt x="6916876" y="608039"/>
                  <a:pt x="6947358" y="608039"/>
                </a:cubicBezTo>
                <a:close/>
                <a:moveTo>
                  <a:pt x="6817064" y="608039"/>
                </a:moveTo>
                <a:cubicBezTo>
                  <a:pt x="6847546" y="608039"/>
                  <a:pt x="6872256" y="632749"/>
                  <a:pt x="6872256" y="663230"/>
                </a:cubicBezTo>
                <a:cubicBezTo>
                  <a:pt x="6872256" y="693711"/>
                  <a:pt x="6847546" y="718421"/>
                  <a:pt x="6817064" y="718421"/>
                </a:cubicBezTo>
                <a:cubicBezTo>
                  <a:pt x="6786582" y="718421"/>
                  <a:pt x="6761872" y="693711"/>
                  <a:pt x="6761872" y="663230"/>
                </a:cubicBezTo>
                <a:cubicBezTo>
                  <a:pt x="6761872" y="632749"/>
                  <a:pt x="6786582" y="608039"/>
                  <a:pt x="6817064" y="608039"/>
                </a:cubicBezTo>
                <a:close/>
                <a:moveTo>
                  <a:pt x="6683431" y="608039"/>
                </a:moveTo>
                <a:cubicBezTo>
                  <a:pt x="6713913" y="608039"/>
                  <a:pt x="6738623" y="632749"/>
                  <a:pt x="6738623" y="663230"/>
                </a:cubicBezTo>
                <a:cubicBezTo>
                  <a:pt x="6738623" y="693711"/>
                  <a:pt x="6713913" y="718421"/>
                  <a:pt x="6683431" y="718421"/>
                </a:cubicBezTo>
                <a:cubicBezTo>
                  <a:pt x="6652949" y="718421"/>
                  <a:pt x="6628239" y="693711"/>
                  <a:pt x="6628239" y="663230"/>
                </a:cubicBezTo>
                <a:cubicBezTo>
                  <a:pt x="6628239" y="632749"/>
                  <a:pt x="6652949" y="608039"/>
                  <a:pt x="6683431" y="608039"/>
                </a:cubicBezTo>
                <a:close/>
                <a:moveTo>
                  <a:pt x="6155573" y="608039"/>
                </a:moveTo>
                <a:cubicBezTo>
                  <a:pt x="6186055" y="608039"/>
                  <a:pt x="6210765" y="632749"/>
                  <a:pt x="6210765" y="663230"/>
                </a:cubicBezTo>
                <a:cubicBezTo>
                  <a:pt x="6210765" y="693711"/>
                  <a:pt x="6186055" y="718421"/>
                  <a:pt x="6155573" y="718421"/>
                </a:cubicBezTo>
                <a:cubicBezTo>
                  <a:pt x="6125091" y="718421"/>
                  <a:pt x="6100381" y="693711"/>
                  <a:pt x="6100381" y="663230"/>
                </a:cubicBezTo>
                <a:cubicBezTo>
                  <a:pt x="6100381" y="632749"/>
                  <a:pt x="6125091" y="608039"/>
                  <a:pt x="6155573" y="608039"/>
                </a:cubicBezTo>
                <a:close/>
                <a:moveTo>
                  <a:pt x="5487399" y="608039"/>
                </a:moveTo>
                <a:cubicBezTo>
                  <a:pt x="5517881" y="608039"/>
                  <a:pt x="5542591" y="632749"/>
                  <a:pt x="5542591" y="663230"/>
                </a:cubicBezTo>
                <a:cubicBezTo>
                  <a:pt x="5542591" y="693711"/>
                  <a:pt x="5517881" y="718421"/>
                  <a:pt x="5487399" y="718421"/>
                </a:cubicBezTo>
                <a:cubicBezTo>
                  <a:pt x="5456917" y="718421"/>
                  <a:pt x="5432207" y="693711"/>
                  <a:pt x="5432207" y="663230"/>
                </a:cubicBezTo>
                <a:cubicBezTo>
                  <a:pt x="5432207" y="632749"/>
                  <a:pt x="5456917" y="608039"/>
                  <a:pt x="5487399" y="608039"/>
                </a:cubicBezTo>
                <a:close/>
                <a:moveTo>
                  <a:pt x="5357106" y="608039"/>
                </a:moveTo>
                <a:cubicBezTo>
                  <a:pt x="5387588" y="608039"/>
                  <a:pt x="5412298" y="632749"/>
                  <a:pt x="5412298" y="663230"/>
                </a:cubicBezTo>
                <a:cubicBezTo>
                  <a:pt x="5412298" y="693711"/>
                  <a:pt x="5387588" y="718421"/>
                  <a:pt x="5357106" y="718421"/>
                </a:cubicBezTo>
                <a:cubicBezTo>
                  <a:pt x="5326624" y="718421"/>
                  <a:pt x="5301914" y="693711"/>
                  <a:pt x="5301914" y="663230"/>
                </a:cubicBezTo>
                <a:cubicBezTo>
                  <a:pt x="5301914" y="632749"/>
                  <a:pt x="5326624" y="608039"/>
                  <a:pt x="5357106" y="608039"/>
                </a:cubicBezTo>
                <a:close/>
                <a:moveTo>
                  <a:pt x="5223473" y="608038"/>
                </a:moveTo>
                <a:cubicBezTo>
                  <a:pt x="5253955" y="608038"/>
                  <a:pt x="5278665" y="632748"/>
                  <a:pt x="5278665" y="663229"/>
                </a:cubicBezTo>
                <a:cubicBezTo>
                  <a:pt x="5278665" y="693710"/>
                  <a:pt x="5253955" y="718420"/>
                  <a:pt x="5223473" y="718420"/>
                </a:cubicBezTo>
                <a:cubicBezTo>
                  <a:pt x="5192991" y="718420"/>
                  <a:pt x="5168281" y="693710"/>
                  <a:pt x="5168281" y="663229"/>
                </a:cubicBezTo>
                <a:cubicBezTo>
                  <a:pt x="5168281" y="632748"/>
                  <a:pt x="5192991" y="608038"/>
                  <a:pt x="5223473" y="608038"/>
                </a:cubicBezTo>
                <a:close/>
                <a:moveTo>
                  <a:pt x="4030786" y="608038"/>
                </a:moveTo>
                <a:cubicBezTo>
                  <a:pt x="4061268" y="608038"/>
                  <a:pt x="4085978" y="632748"/>
                  <a:pt x="4085978" y="663229"/>
                </a:cubicBezTo>
                <a:cubicBezTo>
                  <a:pt x="4085978" y="693710"/>
                  <a:pt x="4061268" y="718420"/>
                  <a:pt x="4030786" y="718420"/>
                </a:cubicBezTo>
                <a:cubicBezTo>
                  <a:pt x="4000304" y="718420"/>
                  <a:pt x="3975594" y="693710"/>
                  <a:pt x="3975594" y="663229"/>
                </a:cubicBezTo>
                <a:cubicBezTo>
                  <a:pt x="3975594" y="632748"/>
                  <a:pt x="4000304" y="608038"/>
                  <a:pt x="4030786" y="608038"/>
                </a:cubicBezTo>
                <a:close/>
                <a:moveTo>
                  <a:pt x="3897148" y="608038"/>
                </a:moveTo>
                <a:cubicBezTo>
                  <a:pt x="3927630" y="608038"/>
                  <a:pt x="3952340" y="632748"/>
                  <a:pt x="3952340" y="663229"/>
                </a:cubicBezTo>
                <a:cubicBezTo>
                  <a:pt x="3952340" y="693710"/>
                  <a:pt x="3927630" y="718420"/>
                  <a:pt x="3897148" y="718420"/>
                </a:cubicBezTo>
                <a:cubicBezTo>
                  <a:pt x="3866666" y="718420"/>
                  <a:pt x="3841956" y="693710"/>
                  <a:pt x="3841956" y="663229"/>
                </a:cubicBezTo>
                <a:cubicBezTo>
                  <a:pt x="3841956" y="632748"/>
                  <a:pt x="3866666" y="608038"/>
                  <a:pt x="3897148" y="608038"/>
                </a:cubicBezTo>
                <a:close/>
                <a:moveTo>
                  <a:pt x="3763514" y="608038"/>
                </a:moveTo>
                <a:cubicBezTo>
                  <a:pt x="3793996" y="608038"/>
                  <a:pt x="3818706" y="632748"/>
                  <a:pt x="3818706" y="663229"/>
                </a:cubicBezTo>
                <a:cubicBezTo>
                  <a:pt x="3818706" y="693710"/>
                  <a:pt x="3793996" y="718420"/>
                  <a:pt x="3763514" y="718420"/>
                </a:cubicBezTo>
                <a:cubicBezTo>
                  <a:pt x="3733032" y="718420"/>
                  <a:pt x="3708322" y="693710"/>
                  <a:pt x="3708322" y="663229"/>
                </a:cubicBezTo>
                <a:cubicBezTo>
                  <a:pt x="3708322" y="632748"/>
                  <a:pt x="3733032" y="608038"/>
                  <a:pt x="3763514" y="608038"/>
                </a:cubicBezTo>
                <a:close/>
                <a:moveTo>
                  <a:pt x="3633221" y="608038"/>
                </a:moveTo>
                <a:cubicBezTo>
                  <a:pt x="3663703" y="608038"/>
                  <a:pt x="3688413" y="632748"/>
                  <a:pt x="3688413" y="663229"/>
                </a:cubicBezTo>
                <a:cubicBezTo>
                  <a:pt x="3688413" y="693710"/>
                  <a:pt x="3663703" y="718420"/>
                  <a:pt x="3633221" y="718420"/>
                </a:cubicBezTo>
                <a:cubicBezTo>
                  <a:pt x="3602739" y="718420"/>
                  <a:pt x="3578029" y="693710"/>
                  <a:pt x="3578029" y="663229"/>
                </a:cubicBezTo>
                <a:cubicBezTo>
                  <a:pt x="3578029" y="632748"/>
                  <a:pt x="3602739" y="608038"/>
                  <a:pt x="3633221" y="608038"/>
                </a:cubicBezTo>
                <a:close/>
                <a:moveTo>
                  <a:pt x="3499589" y="608038"/>
                </a:moveTo>
                <a:cubicBezTo>
                  <a:pt x="3530071" y="608038"/>
                  <a:pt x="3554781" y="632748"/>
                  <a:pt x="3554781" y="663229"/>
                </a:cubicBezTo>
                <a:cubicBezTo>
                  <a:pt x="3554781" y="693710"/>
                  <a:pt x="3530071" y="718420"/>
                  <a:pt x="3499589" y="718420"/>
                </a:cubicBezTo>
                <a:cubicBezTo>
                  <a:pt x="3469107" y="718420"/>
                  <a:pt x="3444397" y="693710"/>
                  <a:pt x="3444397" y="663229"/>
                </a:cubicBezTo>
                <a:cubicBezTo>
                  <a:pt x="3444397" y="632748"/>
                  <a:pt x="3469107" y="608038"/>
                  <a:pt x="3499589" y="608038"/>
                </a:cubicBezTo>
                <a:close/>
                <a:moveTo>
                  <a:pt x="3369292" y="608038"/>
                </a:moveTo>
                <a:cubicBezTo>
                  <a:pt x="3399774" y="608038"/>
                  <a:pt x="3424484" y="632748"/>
                  <a:pt x="3424484" y="663229"/>
                </a:cubicBezTo>
                <a:cubicBezTo>
                  <a:pt x="3424484" y="693710"/>
                  <a:pt x="3399774" y="718420"/>
                  <a:pt x="3369292" y="718420"/>
                </a:cubicBezTo>
                <a:cubicBezTo>
                  <a:pt x="3338810" y="718420"/>
                  <a:pt x="3314100" y="693710"/>
                  <a:pt x="3314100" y="663229"/>
                </a:cubicBezTo>
                <a:cubicBezTo>
                  <a:pt x="3314100" y="632748"/>
                  <a:pt x="3338810" y="608038"/>
                  <a:pt x="3369292" y="608038"/>
                </a:cubicBezTo>
                <a:close/>
                <a:moveTo>
                  <a:pt x="3235657" y="608038"/>
                </a:moveTo>
                <a:cubicBezTo>
                  <a:pt x="3266139" y="608038"/>
                  <a:pt x="3290849" y="632748"/>
                  <a:pt x="3290849" y="663229"/>
                </a:cubicBezTo>
                <a:cubicBezTo>
                  <a:pt x="3290849" y="693710"/>
                  <a:pt x="3266139" y="718420"/>
                  <a:pt x="3235657" y="718420"/>
                </a:cubicBezTo>
                <a:cubicBezTo>
                  <a:pt x="3205175" y="718420"/>
                  <a:pt x="3180465" y="693710"/>
                  <a:pt x="3180465" y="663229"/>
                </a:cubicBezTo>
                <a:cubicBezTo>
                  <a:pt x="3180465" y="632748"/>
                  <a:pt x="3205175" y="608038"/>
                  <a:pt x="3235657" y="608038"/>
                </a:cubicBezTo>
                <a:close/>
                <a:moveTo>
                  <a:pt x="2570932" y="608038"/>
                </a:moveTo>
                <a:cubicBezTo>
                  <a:pt x="2601414" y="608038"/>
                  <a:pt x="2626123" y="632748"/>
                  <a:pt x="2626123" y="663229"/>
                </a:cubicBezTo>
                <a:cubicBezTo>
                  <a:pt x="2626123" y="693710"/>
                  <a:pt x="2601414" y="718420"/>
                  <a:pt x="2570932" y="718420"/>
                </a:cubicBezTo>
                <a:cubicBezTo>
                  <a:pt x="2540449" y="718420"/>
                  <a:pt x="2515738" y="693710"/>
                  <a:pt x="2515738" y="663229"/>
                </a:cubicBezTo>
                <a:cubicBezTo>
                  <a:pt x="2515738" y="632748"/>
                  <a:pt x="2540449" y="608038"/>
                  <a:pt x="2570932" y="608038"/>
                </a:cubicBezTo>
                <a:close/>
                <a:moveTo>
                  <a:pt x="2437297" y="608038"/>
                </a:moveTo>
                <a:cubicBezTo>
                  <a:pt x="2467779" y="608038"/>
                  <a:pt x="2492487" y="632748"/>
                  <a:pt x="2492487" y="663229"/>
                </a:cubicBezTo>
                <a:cubicBezTo>
                  <a:pt x="2492487" y="693710"/>
                  <a:pt x="2467779" y="718420"/>
                  <a:pt x="2437297" y="718420"/>
                </a:cubicBezTo>
                <a:cubicBezTo>
                  <a:pt x="2406818" y="718420"/>
                  <a:pt x="2382108" y="693710"/>
                  <a:pt x="2382108" y="663229"/>
                </a:cubicBezTo>
                <a:cubicBezTo>
                  <a:pt x="2382108" y="632748"/>
                  <a:pt x="2406818" y="608038"/>
                  <a:pt x="2437297" y="608038"/>
                </a:cubicBezTo>
                <a:close/>
                <a:moveTo>
                  <a:pt x="2303664" y="608038"/>
                </a:moveTo>
                <a:cubicBezTo>
                  <a:pt x="2334145" y="608038"/>
                  <a:pt x="2358856" y="632748"/>
                  <a:pt x="2358856" y="663229"/>
                </a:cubicBezTo>
                <a:cubicBezTo>
                  <a:pt x="2358856" y="693710"/>
                  <a:pt x="2334145" y="718420"/>
                  <a:pt x="2303664" y="718420"/>
                </a:cubicBezTo>
                <a:cubicBezTo>
                  <a:pt x="2273182" y="718420"/>
                  <a:pt x="2248473" y="693710"/>
                  <a:pt x="2248473" y="663229"/>
                </a:cubicBezTo>
                <a:cubicBezTo>
                  <a:pt x="2248473" y="632748"/>
                  <a:pt x="2273182" y="608038"/>
                  <a:pt x="2303664" y="608038"/>
                </a:cubicBezTo>
                <a:close/>
                <a:moveTo>
                  <a:pt x="2173372" y="608038"/>
                </a:moveTo>
                <a:cubicBezTo>
                  <a:pt x="2203854" y="608038"/>
                  <a:pt x="2228565" y="632748"/>
                  <a:pt x="2228565" y="663229"/>
                </a:cubicBezTo>
                <a:cubicBezTo>
                  <a:pt x="2228565" y="693710"/>
                  <a:pt x="2203854" y="718420"/>
                  <a:pt x="2173372" y="718420"/>
                </a:cubicBezTo>
                <a:cubicBezTo>
                  <a:pt x="2142889" y="718420"/>
                  <a:pt x="2118180" y="693710"/>
                  <a:pt x="2118180" y="663229"/>
                </a:cubicBezTo>
                <a:cubicBezTo>
                  <a:pt x="2118180" y="632748"/>
                  <a:pt x="2142889" y="608038"/>
                  <a:pt x="2173372" y="608038"/>
                </a:cubicBezTo>
                <a:close/>
                <a:moveTo>
                  <a:pt x="2039736" y="608038"/>
                </a:moveTo>
                <a:cubicBezTo>
                  <a:pt x="2070218" y="608038"/>
                  <a:pt x="2094930" y="632748"/>
                  <a:pt x="2094930" y="663229"/>
                </a:cubicBezTo>
                <a:cubicBezTo>
                  <a:pt x="2094930" y="693710"/>
                  <a:pt x="2070218" y="718420"/>
                  <a:pt x="2039736" y="718420"/>
                </a:cubicBezTo>
                <a:cubicBezTo>
                  <a:pt x="2009254" y="718420"/>
                  <a:pt x="1984543" y="693710"/>
                  <a:pt x="1984543" y="663229"/>
                </a:cubicBezTo>
                <a:cubicBezTo>
                  <a:pt x="1984543" y="632748"/>
                  <a:pt x="2009254" y="608038"/>
                  <a:pt x="2039736" y="608038"/>
                </a:cubicBezTo>
                <a:close/>
                <a:moveTo>
                  <a:pt x="1909437" y="608038"/>
                </a:moveTo>
                <a:cubicBezTo>
                  <a:pt x="1939921" y="608038"/>
                  <a:pt x="1964630" y="632748"/>
                  <a:pt x="1964630" y="663229"/>
                </a:cubicBezTo>
                <a:cubicBezTo>
                  <a:pt x="1964630" y="693710"/>
                  <a:pt x="1939921" y="718420"/>
                  <a:pt x="1909437" y="718420"/>
                </a:cubicBezTo>
                <a:cubicBezTo>
                  <a:pt x="1878955" y="718420"/>
                  <a:pt x="1854244" y="693710"/>
                  <a:pt x="1854244" y="663229"/>
                </a:cubicBezTo>
                <a:cubicBezTo>
                  <a:pt x="1854244" y="632748"/>
                  <a:pt x="1878955" y="608038"/>
                  <a:pt x="1909437" y="608038"/>
                </a:cubicBezTo>
                <a:close/>
                <a:moveTo>
                  <a:pt x="1779142" y="608038"/>
                </a:moveTo>
                <a:cubicBezTo>
                  <a:pt x="1809626" y="608038"/>
                  <a:pt x="1834335" y="632748"/>
                  <a:pt x="1834335" y="663229"/>
                </a:cubicBezTo>
                <a:cubicBezTo>
                  <a:pt x="1834335" y="693710"/>
                  <a:pt x="1809626" y="718420"/>
                  <a:pt x="1779142" y="718420"/>
                </a:cubicBezTo>
                <a:cubicBezTo>
                  <a:pt x="1748663" y="718420"/>
                  <a:pt x="1723950" y="693710"/>
                  <a:pt x="1723950" y="663229"/>
                </a:cubicBezTo>
                <a:cubicBezTo>
                  <a:pt x="1723950" y="632748"/>
                  <a:pt x="1748663" y="608038"/>
                  <a:pt x="1779142" y="608038"/>
                </a:cubicBezTo>
                <a:close/>
                <a:moveTo>
                  <a:pt x="1645508" y="608038"/>
                </a:moveTo>
                <a:cubicBezTo>
                  <a:pt x="1675988" y="608038"/>
                  <a:pt x="1700702" y="632748"/>
                  <a:pt x="1700702" y="663229"/>
                </a:cubicBezTo>
                <a:cubicBezTo>
                  <a:pt x="1700702" y="693710"/>
                  <a:pt x="1675988" y="718420"/>
                  <a:pt x="1645508" y="718420"/>
                </a:cubicBezTo>
                <a:cubicBezTo>
                  <a:pt x="1615024" y="718420"/>
                  <a:pt x="1590311" y="693710"/>
                  <a:pt x="1590311" y="663229"/>
                </a:cubicBezTo>
                <a:cubicBezTo>
                  <a:pt x="1590311" y="632748"/>
                  <a:pt x="1615024" y="608038"/>
                  <a:pt x="1645508" y="608038"/>
                </a:cubicBezTo>
                <a:close/>
                <a:moveTo>
                  <a:pt x="1515217" y="608038"/>
                </a:moveTo>
                <a:cubicBezTo>
                  <a:pt x="1545695" y="608038"/>
                  <a:pt x="1570402" y="632748"/>
                  <a:pt x="1570402" y="663229"/>
                </a:cubicBezTo>
                <a:cubicBezTo>
                  <a:pt x="1570402" y="693710"/>
                  <a:pt x="1545695" y="718420"/>
                  <a:pt x="1515217" y="718420"/>
                </a:cubicBezTo>
                <a:cubicBezTo>
                  <a:pt x="1484732" y="718420"/>
                  <a:pt x="1460020" y="693710"/>
                  <a:pt x="1460020" y="663229"/>
                </a:cubicBezTo>
                <a:cubicBezTo>
                  <a:pt x="1460020" y="632748"/>
                  <a:pt x="1484732" y="608038"/>
                  <a:pt x="1515217" y="608038"/>
                </a:cubicBezTo>
                <a:close/>
                <a:moveTo>
                  <a:pt x="1381573" y="608038"/>
                </a:moveTo>
                <a:cubicBezTo>
                  <a:pt x="1412057" y="608038"/>
                  <a:pt x="1436767" y="632748"/>
                  <a:pt x="1436767" y="663229"/>
                </a:cubicBezTo>
                <a:cubicBezTo>
                  <a:pt x="1436767" y="693710"/>
                  <a:pt x="1412057" y="718420"/>
                  <a:pt x="1381573" y="718420"/>
                </a:cubicBezTo>
                <a:cubicBezTo>
                  <a:pt x="1351097" y="718420"/>
                  <a:pt x="1326384" y="693710"/>
                  <a:pt x="1326384" y="663229"/>
                </a:cubicBezTo>
                <a:cubicBezTo>
                  <a:pt x="1326384" y="632748"/>
                  <a:pt x="1351097" y="608038"/>
                  <a:pt x="1381573" y="608038"/>
                </a:cubicBezTo>
                <a:close/>
                <a:moveTo>
                  <a:pt x="1251282" y="608038"/>
                </a:moveTo>
                <a:cubicBezTo>
                  <a:pt x="1281766" y="608038"/>
                  <a:pt x="1306476" y="632748"/>
                  <a:pt x="1306476" y="663229"/>
                </a:cubicBezTo>
                <a:cubicBezTo>
                  <a:pt x="1306476" y="693710"/>
                  <a:pt x="1281766" y="718420"/>
                  <a:pt x="1251282" y="718420"/>
                </a:cubicBezTo>
                <a:cubicBezTo>
                  <a:pt x="1220801" y="718420"/>
                  <a:pt x="1196089" y="693710"/>
                  <a:pt x="1196089" y="663229"/>
                </a:cubicBezTo>
                <a:cubicBezTo>
                  <a:pt x="1196089" y="632748"/>
                  <a:pt x="1220801" y="608038"/>
                  <a:pt x="1251282" y="608038"/>
                </a:cubicBezTo>
                <a:close/>
                <a:moveTo>
                  <a:pt x="8143386" y="494447"/>
                </a:moveTo>
                <a:cubicBezTo>
                  <a:pt x="8173868" y="494447"/>
                  <a:pt x="8198578" y="519157"/>
                  <a:pt x="8198578" y="549638"/>
                </a:cubicBezTo>
                <a:cubicBezTo>
                  <a:pt x="8198578" y="580119"/>
                  <a:pt x="8173868" y="604829"/>
                  <a:pt x="8143386" y="604829"/>
                </a:cubicBezTo>
                <a:cubicBezTo>
                  <a:pt x="8112904" y="604829"/>
                  <a:pt x="8088194" y="580119"/>
                  <a:pt x="8088194" y="549638"/>
                </a:cubicBezTo>
                <a:cubicBezTo>
                  <a:pt x="8088194" y="519157"/>
                  <a:pt x="8112904" y="494447"/>
                  <a:pt x="8143386" y="494447"/>
                </a:cubicBezTo>
                <a:close/>
                <a:moveTo>
                  <a:pt x="8009753" y="494447"/>
                </a:moveTo>
                <a:cubicBezTo>
                  <a:pt x="8040235" y="494447"/>
                  <a:pt x="8064945" y="519157"/>
                  <a:pt x="8064945" y="549638"/>
                </a:cubicBezTo>
                <a:cubicBezTo>
                  <a:pt x="8064945" y="580119"/>
                  <a:pt x="8040235" y="604829"/>
                  <a:pt x="8009753" y="604829"/>
                </a:cubicBezTo>
                <a:cubicBezTo>
                  <a:pt x="7979271" y="604829"/>
                  <a:pt x="7954561" y="580119"/>
                  <a:pt x="7954561" y="549638"/>
                </a:cubicBezTo>
                <a:cubicBezTo>
                  <a:pt x="7954561" y="519157"/>
                  <a:pt x="7979271" y="494447"/>
                  <a:pt x="8009753" y="494447"/>
                </a:cubicBezTo>
                <a:close/>
                <a:moveTo>
                  <a:pt x="7876118" y="494447"/>
                </a:moveTo>
                <a:cubicBezTo>
                  <a:pt x="7906600" y="494447"/>
                  <a:pt x="7931310" y="519157"/>
                  <a:pt x="7931310" y="549638"/>
                </a:cubicBezTo>
                <a:cubicBezTo>
                  <a:pt x="7931310" y="580119"/>
                  <a:pt x="7906600" y="604829"/>
                  <a:pt x="7876118" y="604829"/>
                </a:cubicBezTo>
                <a:cubicBezTo>
                  <a:pt x="7845636" y="604829"/>
                  <a:pt x="7820926" y="580119"/>
                  <a:pt x="7820926" y="549638"/>
                </a:cubicBezTo>
                <a:cubicBezTo>
                  <a:pt x="7820926" y="519157"/>
                  <a:pt x="7845636" y="494447"/>
                  <a:pt x="7876118" y="494447"/>
                </a:cubicBezTo>
                <a:close/>
                <a:moveTo>
                  <a:pt x="7745824" y="494447"/>
                </a:moveTo>
                <a:cubicBezTo>
                  <a:pt x="7776306" y="494447"/>
                  <a:pt x="7801016" y="519157"/>
                  <a:pt x="7801016" y="549638"/>
                </a:cubicBezTo>
                <a:cubicBezTo>
                  <a:pt x="7801016" y="580119"/>
                  <a:pt x="7776306" y="604829"/>
                  <a:pt x="7745824" y="604829"/>
                </a:cubicBezTo>
                <a:cubicBezTo>
                  <a:pt x="7715342" y="604829"/>
                  <a:pt x="7690632" y="580119"/>
                  <a:pt x="7690632" y="549638"/>
                </a:cubicBezTo>
                <a:cubicBezTo>
                  <a:pt x="7690632" y="519157"/>
                  <a:pt x="7715342" y="494447"/>
                  <a:pt x="7745824" y="494447"/>
                </a:cubicBezTo>
                <a:close/>
                <a:moveTo>
                  <a:pt x="7608850" y="494447"/>
                </a:moveTo>
                <a:cubicBezTo>
                  <a:pt x="7639332" y="494447"/>
                  <a:pt x="7664042" y="519157"/>
                  <a:pt x="7664042" y="549638"/>
                </a:cubicBezTo>
                <a:cubicBezTo>
                  <a:pt x="7664042" y="580119"/>
                  <a:pt x="7639332" y="604829"/>
                  <a:pt x="7608850" y="604829"/>
                </a:cubicBezTo>
                <a:cubicBezTo>
                  <a:pt x="7578368" y="604829"/>
                  <a:pt x="7553658" y="580119"/>
                  <a:pt x="7553658" y="549638"/>
                </a:cubicBezTo>
                <a:cubicBezTo>
                  <a:pt x="7553658" y="519157"/>
                  <a:pt x="7578368" y="494447"/>
                  <a:pt x="7608850" y="494447"/>
                </a:cubicBezTo>
                <a:close/>
                <a:moveTo>
                  <a:pt x="7481895" y="494447"/>
                </a:moveTo>
                <a:cubicBezTo>
                  <a:pt x="7512377" y="494447"/>
                  <a:pt x="7537087" y="519157"/>
                  <a:pt x="7537087" y="549638"/>
                </a:cubicBezTo>
                <a:cubicBezTo>
                  <a:pt x="7537087" y="580119"/>
                  <a:pt x="7512377" y="604829"/>
                  <a:pt x="7481895" y="604829"/>
                </a:cubicBezTo>
                <a:cubicBezTo>
                  <a:pt x="7451413" y="604829"/>
                  <a:pt x="7426703" y="580119"/>
                  <a:pt x="7426703" y="549638"/>
                </a:cubicBezTo>
                <a:cubicBezTo>
                  <a:pt x="7426703" y="519157"/>
                  <a:pt x="7451413" y="494447"/>
                  <a:pt x="7481895" y="494447"/>
                </a:cubicBezTo>
                <a:close/>
                <a:moveTo>
                  <a:pt x="7341580" y="494447"/>
                </a:moveTo>
                <a:cubicBezTo>
                  <a:pt x="7372062" y="494447"/>
                  <a:pt x="7396772" y="519157"/>
                  <a:pt x="7396772" y="549638"/>
                </a:cubicBezTo>
                <a:cubicBezTo>
                  <a:pt x="7396772" y="580119"/>
                  <a:pt x="7372062" y="604829"/>
                  <a:pt x="7341580" y="604829"/>
                </a:cubicBezTo>
                <a:cubicBezTo>
                  <a:pt x="7311098" y="604829"/>
                  <a:pt x="7286388" y="580119"/>
                  <a:pt x="7286388" y="549638"/>
                </a:cubicBezTo>
                <a:cubicBezTo>
                  <a:pt x="7286388" y="519157"/>
                  <a:pt x="7311098" y="494447"/>
                  <a:pt x="7341580" y="494447"/>
                </a:cubicBezTo>
                <a:close/>
                <a:moveTo>
                  <a:pt x="7211286" y="494447"/>
                </a:moveTo>
                <a:cubicBezTo>
                  <a:pt x="7241768" y="494447"/>
                  <a:pt x="7266478" y="519157"/>
                  <a:pt x="7266478" y="549638"/>
                </a:cubicBezTo>
                <a:cubicBezTo>
                  <a:pt x="7266478" y="580119"/>
                  <a:pt x="7241768" y="604829"/>
                  <a:pt x="7211286" y="604829"/>
                </a:cubicBezTo>
                <a:cubicBezTo>
                  <a:pt x="7180804" y="604829"/>
                  <a:pt x="7156094" y="580119"/>
                  <a:pt x="7156094" y="549638"/>
                </a:cubicBezTo>
                <a:cubicBezTo>
                  <a:pt x="7156094" y="519157"/>
                  <a:pt x="7180804" y="494447"/>
                  <a:pt x="7211286" y="494447"/>
                </a:cubicBezTo>
                <a:close/>
                <a:moveTo>
                  <a:pt x="7080994" y="494447"/>
                </a:moveTo>
                <a:cubicBezTo>
                  <a:pt x="7111476" y="494447"/>
                  <a:pt x="7136186" y="519157"/>
                  <a:pt x="7136186" y="549638"/>
                </a:cubicBezTo>
                <a:cubicBezTo>
                  <a:pt x="7136186" y="580119"/>
                  <a:pt x="7111476" y="604829"/>
                  <a:pt x="7080994" y="604829"/>
                </a:cubicBezTo>
                <a:cubicBezTo>
                  <a:pt x="7050512" y="604829"/>
                  <a:pt x="7025802" y="580119"/>
                  <a:pt x="7025802" y="549638"/>
                </a:cubicBezTo>
                <a:cubicBezTo>
                  <a:pt x="7025802" y="519157"/>
                  <a:pt x="7050512" y="494447"/>
                  <a:pt x="7080994" y="494447"/>
                </a:cubicBezTo>
                <a:close/>
                <a:moveTo>
                  <a:pt x="6947358" y="494447"/>
                </a:moveTo>
                <a:cubicBezTo>
                  <a:pt x="6977840" y="494447"/>
                  <a:pt x="7002550" y="519157"/>
                  <a:pt x="7002550" y="549638"/>
                </a:cubicBezTo>
                <a:cubicBezTo>
                  <a:pt x="7002550" y="580119"/>
                  <a:pt x="6977840" y="604829"/>
                  <a:pt x="6947358" y="604829"/>
                </a:cubicBezTo>
                <a:cubicBezTo>
                  <a:pt x="6916876" y="604829"/>
                  <a:pt x="6892166" y="580119"/>
                  <a:pt x="6892166" y="549638"/>
                </a:cubicBezTo>
                <a:cubicBezTo>
                  <a:pt x="6892166" y="519157"/>
                  <a:pt x="6916876" y="494447"/>
                  <a:pt x="6947358" y="494447"/>
                </a:cubicBezTo>
                <a:close/>
                <a:moveTo>
                  <a:pt x="6289207" y="494447"/>
                </a:moveTo>
                <a:cubicBezTo>
                  <a:pt x="6319689" y="494447"/>
                  <a:pt x="6344399" y="519157"/>
                  <a:pt x="6344399" y="549638"/>
                </a:cubicBezTo>
                <a:cubicBezTo>
                  <a:pt x="6344399" y="580119"/>
                  <a:pt x="6319689" y="604829"/>
                  <a:pt x="6289207" y="604829"/>
                </a:cubicBezTo>
                <a:cubicBezTo>
                  <a:pt x="6258725" y="604829"/>
                  <a:pt x="6234015" y="580119"/>
                  <a:pt x="6234015" y="549638"/>
                </a:cubicBezTo>
                <a:cubicBezTo>
                  <a:pt x="6234015" y="519157"/>
                  <a:pt x="6258725" y="494447"/>
                  <a:pt x="6289207" y="494447"/>
                </a:cubicBezTo>
                <a:close/>
                <a:moveTo>
                  <a:pt x="4030786" y="494447"/>
                </a:moveTo>
                <a:cubicBezTo>
                  <a:pt x="4061268" y="494447"/>
                  <a:pt x="4085978" y="519157"/>
                  <a:pt x="4085978" y="549638"/>
                </a:cubicBezTo>
                <a:cubicBezTo>
                  <a:pt x="4085978" y="580119"/>
                  <a:pt x="4061268" y="604829"/>
                  <a:pt x="4030786" y="604829"/>
                </a:cubicBezTo>
                <a:cubicBezTo>
                  <a:pt x="4000304" y="604829"/>
                  <a:pt x="3975594" y="580119"/>
                  <a:pt x="3975594" y="549638"/>
                </a:cubicBezTo>
                <a:cubicBezTo>
                  <a:pt x="3975594" y="519157"/>
                  <a:pt x="4000304" y="494447"/>
                  <a:pt x="4030786" y="494447"/>
                </a:cubicBezTo>
                <a:close/>
                <a:moveTo>
                  <a:pt x="3897148" y="494447"/>
                </a:moveTo>
                <a:cubicBezTo>
                  <a:pt x="3927630" y="494447"/>
                  <a:pt x="3952340" y="519157"/>
                  <a:pt x="3952340" y="549638"/>
                </a:cubicBezTo>
                <a:cubicBezTo>
                  <a:pt x="3952340" y="580119"/>
                  <a:pt x="3927630" y="604829"/>
                  <a:pt x="3897148" y="604829"/>
                </a:cubicBezTo>
                <a:cubicBezTo>
                  <a:pt x="3866666" y="604829"/>
                  <a:pt x="3841956" y="580119"/>
                  <a:pt x="3841956" y="549638"/>
                </a:cubicBezTo>
                <a:cubicBezTo>
                  <a:pt x="3841956" y="519157"/>
                  <a:pt x="3866666" y="494447"/>
                  <a:pt x="3897148" y="494447"/>
                </a:cubicBezTo>
                <a:close/>
                <a:moveTo>
                  <a:pt x="3763514" y="494447"/>
                </a:moveTo>
                <a:cubicBezTo>
                  <a:pt x="3793996" y="494447"/>
                  <a:pt x="3818706" y="519157"/>
                  <a:pt x="3818706" y="549638"/>
                </a:cubicBezTo>
                <a:cubicBezTo>
                  <a:pt x="3818706" y="580119"/>
                  <a:pt x="3793996" y="604829"/>
                  <a:pt x="3763514" y="604829"/>
                </a:cubicBezTo>
                <a:cubicBezTo>
                  <a:pt x="3733032" y="604829"/>
                  <a:pt x="3708322" y="580119"/>
                  <a:pt x="3708322" y="549638"/>
                </a:cubicBezTo>
                <a:cubicBezTo>
                  <a:pt x="3708322" y="519157"/>
                  <a:pt x="3733032" y="494447"/>
                  <a:pt x="3763514" y="494447"/>
                </a:cubicBezTo>
                <a:close/>
                <a:moveTo>
                  <a:pt x="3633221" y="494447"/>
                </a:moveTo>
                <a:cubicBezTo>
                  <a:pt x="3663703" y="494447"/>
                  <a:pt x="3688413" y="519157"/>
                  <a:pt x="3688413" y="549638"/>
                </a:cubicBezTo>
                <a:cubicBezTo>
                  <a:pt x="3688413" y="580119"/>
                  <a:pt x="3663703" y="604829"/>
                  <a:pt x="3633221" y="604829"/>
                </a:cubicBezTo>
                <a:cubicBezTo>
                  <a:pt x="3602739" y="604829"/>
                  <a:pt x="3578029" y="580119"/>
                  <a:pt x="3578029" y="549638"/>
                </a:cubicBezTo>
                <a:cubicBezTo>
                  <a:pt x="3578029" y="519157"/>
                  <a:pt x="3602739" y="494447"/>
                  <a:pt x="3633221" y="494447"/>
                </a:cubicBezTo>
                <a:close/>
                <a:moveTo>
                  <a:pt x="3499589" y="494447"/>
                </a:moveTo>
                <a:cubicBezTo>
                  <a:pt x="3530071" y="494447"/>
                  <a:pt x="3554781" y="519157"/>
                  <a:pt x="3554781" y="549638"/>
                </a:cubicBezTo>
                <a:cubicBezTo>
                  <a:pt x="3554781" y="580119"/>
                  <a:pt x="3530071" y="604829"/>
                  <a:pt x="3499589" y="604829"/>
                </a:cubicBezTo>
                <a:cubicBezTo>
                  <a:pt x="3469107" y="604829"/>
                  <a:pt x="3444397" y="580119"/>
                  <a:pt x="3444397" y="549638"/>
                </a:cubicBezTo>
                <a:cubicBezTo>
                  <a:pt x="3444397" y="519157"/>
                  <a:pt x="3469107" y="494447"/>
                  <a:pt x="3499589" y="494447"/>
                </a:cubicBezTo>
                <a:close/>
                <a:moveTo>
                  <a:pt x="3369292" y="494447"/>
                </a:moveTo>
                <a:cubicBezTo>
                  <a:pt x="3399774" y="494447"/>
                  <a:pt x="3424484" y="519157"/>
                  <a:pt x="3424484" y="549638"/>
                </a:cubicBezTo>
                <a:cubicBezTo>
                  <a:pt x="3424484" y="580119"/>
                  <a:pt x="3399774" y="604829"/>
                  <a:pt x="3369292" y="604829"/>
                </a:cubicBezTo>
                <a:cubicBezTo>
                  <a:pt x="3338810" y="604829"/>
                  <a:pt x="3314100" y="580119"/>
                  <a:pt x="3314100" y="549638"/>
                </a:cubicBezTo>
                <a:cubicBezTo>
                  <a:pt x="3314100" y="519157"/>
                  <a:pt x="3338810" y="494447"/>
                  <a:pt x="3369292" y="494447"/>
                </a:cubicBezTo>
                <a:close/>
                <a:moveTo>
                  <a:pt x="3235657" y="494447"/>
                </a:moveTo>
                <a:cubicBezTo>
                  <a:pt x="3266139" y="494447"/>
                  <a:pt x="3290849" y="519157"/>
                  <a:pt x="3290849" y="549638"/>
                </a:cubicBezTo>
                <a:cubicBezTo>
                  <a:pt x="3290849" y="580119"/>
                  <a:pt x="3266139" y="604829"/>
                  <a:pt x="3235657" y="604829"/>
                </a:cubicBezTo>
                <a:cubicBezTo>
                  <a:pt x="3205175" y="604829"/>
                  <a:pt x="3180465" y="580119"/>
                  <a:pt x="3180465" y="549638"/>
                </a:cubicBezTo>
                <a:cubicBezTo>
                  <a:pt x="3180465" y="519157"/>
                  <a:pt x="3205175" y="494447"/>
                  <a:pt x="3235657" y="494447"/>
                </a:cubicBezTo>
                <a:close/>
                <a:moveTo>
                  <a:pt x="2437297" y="494447"/>
                </a:moveTo>
                <a:cubicBezTo>
                  <a:pt x="2467779" y="494447"/>
                  <a:pt x="2492487" y="519157"/>
                  <a:pt x="2492487" y="549638"/>
                </a:cubicBezTo>
                <a:cubicBezTo>
                  <a:pt x="2492487" y="580119"/>
                  <a:pt x="2467779" y="604829"/>
                  <a:pt x="2437297" y="604829"/>
                </a:cubicBezTo>
                <a:cubicBezTo>
                  <a:pt x="2406818" y="604829"/>
                  <a:pt x="2382108" y="580119"/>
                  <a:pt x="2382108" y="549638"/>
                </a:cubicBezTo>
                <a:cubicBezTo>
                  <a:pt x="2382108" y="519157"/>
                  <a:pt x="2406818" y="494447"/>
                  <a:pt x="2437297" y="494447"/>
                </a:cubicBezTo>
                <a:close/>
                <a:moveTo>
                  <a:pt x="2303664" y="494447"/>
                </a:moveTo>
                <a:cubicBezTo>
                  <a:pt x="2334145" y="494447"/>
                  <a:pt x="2358856" y="519157"/>
                  <a:pt x="2358856" y="549638"/>
                </a:cubicBezTo>
                <a:cubicBezTo>
                  <a:pt x="2358856" y="580119"/>
                  <a:pt x="2334145" y="604829"/>
                  <a:pt x="2303664" y="604829"/>
                </a:cubicBezTo>
                <a:cubicBezTo>
                  <a:pt x="2273182" y="604829"/>
                  <a:pt x="2248473" y="580119"/>
                  <a:pt x="2248473" y="549638"/>
                </a:cubicBezTo>
                <a:cubicBezTo>
                  <a:pt x="2248473" y="519157"/>
                  <a:pt x="2273182" y="494447"/>
                  <a:pt x="2303664" y="494447"/>
                </a:cubicBezTo>
                <a:close/>
                <a:moveTo>
                  <a:pt x="2173372" y="494447"/>
                </a:moveTo>
                <a:cubicBezTo>
                  <a:pt x="2203854" y="494447"/>
                  <a:pt x="2228565" y="519157"/>
                  <a:pt x="2228565" y="549638"/>
                </a:cubicBezTo>
                <a:cubicBezTo>
                  <a:pt x="2228565" y="580119"/>
                  <a:pt x="2203854" y="604829"/>
                  <a:pt x="2173372" y="604829"/>
                </a:cubicBezTo>
                <a:cubicBezTo>
                  <a:pt x="2142889" y="604829"/>
                  <a:pt x="2118180" y="580119"/>
                  <a:pt x="2118180" y="549638"/>
                </a:cubicBezTo>
                <a:cubicBezTo>
                  <a:pt x="2118180" y="519157"/>
                  <a:pt x="2142889" y="494447"/>
                  <a:pt x="2173372" y="494447"/>
                </a:cubicBezTo>
                <a:close/>
                <a:moveTo>
                  <a:pt x="2039736" y="494447"/>
                </a:moveTo>
                <a:cubicBezTo>
                  <a:pt x="2070218" y="494447"/>
                  <a:pt x="2094930" y="519157"/>
                  <a:pt x="2094930" y="549638"/>
                </a:cubicBezTo>
                <a:cubicBezTo>
                  <a:pt x="2094930" y="580119"/>
                  <a:pt x="2070218" y="604829"/>
                  <a:pt x="2039736" y="604829"/>
                </a:cubicBezTo>
                <a:cubicBezTo>
                  <a:pt x="2009254" y="604829"/>
                  <a:pt x="1984543" y="580119"/>
                  <a:pt x="1984543" y="549638"/>
                </a:cubicBezTo>
                <a:cubicBezTo>
                  <a:pt x="1984543" y="519157"/>
                  <a:pt x="2009254" y="494447"/>
                  <a:pt x="2039736" y="494447"/>
                </a:cubicBezTo>
                <a:close/>
                <a:moveTo>
                  <a:pt x="1909437" y="494447"/>
                </a:moveTo>
                <a:cubicBezTo>
                  <a:pt x="1939921" y="494447"/>
                  <a:pt x="1964630" y="519157"/>
                  <a:pt x="1964630" y="549638"/>
                </a:cubicBezTo>
                <a:cubicBezTo>
                  <a:pt x="1964630" y="580119"/>
                  <a:pt x="1939921" y="604829"/>
                  <a:pt x="1909437" y="604829"/>
                </a:cubicBezTo>
                <a:cubicBezTo>
                  <a:pt x="1878955" y="604829"/>
                  <a:pt x="1854244" y="580119"/>
                  <a:pt x="1854244" y="549638"/>
                </a:cubicBezTo>
                <a:cubicBezTo>
                  <a:pt x="1854244" y="519157"/>
                  <a:pt x="1878955" y="494447"/>
                  <a:pt x="1909437" y="494447"/>
                </a:cubicBezTo>
                <a:close/>
                <a:moveTo>
                  <a:pt x="1779142" y="494447"/>
                </a:moveTo>
                <a:cubicBezTo>
                  <a:pt x="1809626" y="494447"/>
                  <a:pt x="1834335" y="519157"/>
                  <a:pt x="1834335" y="549638"/>
                </a:cubicBezTo>
                <a:cubicBezTo>
                  <a:pt x="1834335" y="580119"/>
                  <a:pt x="1809626" y="604829"/>
                  <a:pt x="1779142" y="604829"/>
                </a:cubicBezTo>
                <a:cubicBezTo>
                  <a:pt x="1748663" y="604829"/>
                  <a:pt x="1723950" y="580119"/>
                  <a:pt x="1723950" y="549638"/>
                </a:cubicBezTo>
                <a:cubicBezTo>
                  <a:pt x="1723950" y="519157"/>
                  <a:pt x="1748663" y="494447"/>
                  <a:pt x="1779142" y="494447"/>
                </a:cubicBezTo>
                <a:close/>
                <a:moveTo>
                  <a:pt x="1645508" y="494447"/>
                </a:moveTo>
                <a:cubicBezTo>
                  <a:pt x="1675988" y="494447"/>
                  <a:pt x="1700702" y="519157"/>
                  <a:pt x="1700702" y="549638"/>
                </a:cubicBezTo>
                <a:cubicBezTo>
                  <a:pt x="1700702" y="580119"/>
                  <a:pt x="1675988" y="604829"/>
                  <a:pt x="1645508" y="604829"/>
                </a:cubicBezTo>
                <a:cubicBezTo>
                  <a:pt x="1615024" y="604829"/>
                  <a:pt x="1590311" y="580119"/>
                  <a:pt x="1590311" y="549638"/>
                </a:cubicBezTo>
                <a:cubicBezTo>
                  <a:pt x="1590311" y="519157"/>
                  <a:pt x="1615024" y="494447"/>
                  <a:pt x="1645508" y="494447"/>
                </a:cubicBezTo>
                <a:close/>
                <a:moveTo>
                  <a:pt x="1515217" y="494447"/>
                </a:moveTo>
                <a:cubicBezTo>
                  <a:pt x="1545695" y="494447"/>
                  <a:pt x="1570402" y="519157"/>
                  <a:pt x="1570402" y="549638"/>
                </a:cubicBezTo>
                <a:cubicBezTo>
                  <a:pt x="1570402" y="580119"/>
                  <a:pt x="1545695" y="604829"/>
                  <a:pt x="1515217" y="604829"/>
                </a:cubicBezTo>
                <a:cubicBezTo>
                  <a:pt x="1484732" y="604829"/>
                  <a:pt x="1460020" y="580119"/>
                  <a:pt x="1460020" y="549638"/>
                </a:cubicBezTo>
                <a:cubicBezTo>
                  <a:pt x="1460020" y="519157"/>
                  <a:pt x="1484732" y="494447"/>
                  <a:pt x="1515217" y="494447"/>
                </a:cubicBezTo>
                <a:close/>
                <a:moveTo>
                  <a:pt x="1381573" y="494447"/>
                </a:moveTo>
                <a:cubicBezTo>
                  <a:pt x="1412057" y="494447"/>
                  <a:pt x="1436767" y="519157"/>
                  <a:pt x="1436767" y="549638"/>
                </a:cubicBezTo>
                <a:cubicBezTo>
                  <a:pt x="1436767" y="580119"/>
                  <a:pt x="1412057" y="604829"/>
                  <a:pt x="1381573" y="604829"/>
                </a:cubicBezTo>
                <a:cubicBezTo>
                  <a:pt x="1351097" y="604829"/>
                  <a:pt x="1326384" y="580119"/>
                  <a:pt x="1326384" y="549638"/>
                </a:cubicBezTo>
                <a:cubicBezTo>
                  <a:pt x="1326384" y="519157"/>
                  <a:pt x="1351097" y="494447"/>
                  <a:pt x="1381573" y="494447"/>
                </a:cubicBezTo>
                <a:close/>
                <a:moveTo>
                  <a:pt x="1251282" y="494447"/>
                </a:moveTo>
                <a:cubicBezTo>
                  <a:pt x="1281766" y="494447"/>
                  <a:pt x="1306476" y="519157"/>
                  <a:pt x="1306476" y="549638"/>
                </a:cubicBezTo>
                <a:cubicBezTo>
                  <a:pt x="1306476" y="580119"/>
                  <a:pt x="1281766" y="604829"/>
                  <a:pt x="1251282" y="604829"/>
                </a:cubicBezTo>
                <a:cubicBezTo>
                  <a:pt x="1220801" y="604829"/>
                  <a:pt x="1196089" y="580119"/>
                  <a:pt x="1196089" y="549638"/>
                </a:cubicBezTo>
                <a:cubicBezTo>
                  <a:pt x="1196089" y="519157"/>
                  <a:pt x="1220801" y="494447"/>
                  <a:pt x="1251282" y="494447"/>
                </a:cubicBezTo>
                <a:close/>
                <a:moveTo>
                  <a:pt x="8801538" y="364154"/>
                </a:moveTo>
                <a:cubicBezTo>
                  <a:pt x="8832020" y="364154"/>
                  <a:pt x="8856730" y="388864"/>
                  <a:pt x="8856730" y="419345"/>
                </a:cubicBezTo>
                <a:cubicBezTo>
                  <a:pt x="8856730" y="449826"/>
                  <a:pt x="8832020" y="474536"/>
                  <a:pt x="8801538" y="474536"/>
                </a:cubicBezTo>
                <a:cubicBezTo>
                  <a:pt x="8771056" y="474536"/>
                  <a:pt x="8746346" y="449826"/>
                  <a:pt x="8746346" y="419345"/>
                </a:cubicBezTo>
                <a:cubicBezTo>
                  <a:pt x="8746346" y="388864"/>
                  <a:pt x="8771056" y="364154"/>
                  <a:pt x="8801538" y="364154"/>
                </a:cubicBezTo>
                <a:close/>
                <a:moveTo>
                  <a:pt x="8671244" y="364154"/>
                </a:moveTo>
                <a:cubicBezTo>
                  <a:pt x="8701726" y="364154"/>
                  <a:pt x="8726436" y="388864"/>
                  <a:pt x="8726436" y="419345"/>
                </a:cubicBezTo>
                <a:cubicBezTo>
                  <a:pt x="8726436" y="449826"/>
                  <a:pt x="8701726" y="474536"/>
                  <a:pt x="8671244" y="474536"/>
                </a:cubicBezTo>
                <a:cubicBezTo>
                  <a:pt x="8640762" y="474536"/>
                  <a:pt x="8616052" y="449826"/>
                  <a:pt x="8616052" y="419345"/>
                </a:cubicBezTo>
                <a:cubicBezTo>
                  <a:pt x="8616052" y="388864"/>
                  <a:pt x="8640762" y="364154"/>
                  <a:pt x="8671244" y="364154"/>
                </a:cubicBezTo>
                <a:close/>
                <a:moveTo>
                  <a:pt x="8537609" y="364154"/>
                </a:moveTo>
                <a:cubicBezTo>
                  <a:pt x="8568091" y="364154"/>
                  <a:pt x="8592801" y="388864"/>
                  <a:pt x="8592801" y="419345"/>
                </a:cubicBezTo>
                <a:cubicBezTo>
                  <a:pt x="8592801" y="449826"/>
                  <a:pt x="8568091" y="474536"/>
                  <a:pt x="8537609" y="474536"/>
                </a:cubicBezTo>
                <a:cubicBezTo>
                  <a:pt x="8507127" y="474536"/>
                  <a:pt x="8482417" y="449826"/>
                  <a:pt x="8482417" y="419345"/>
                </a:cubicBezTo>
                <a:cubicBezTo>
                  <a:pt x="8482417" y="388864"/>
                  <a:pt x="8507127" y="364154"/>
                  <a:pt x="8537609" y="364154"/>
                </a:cubicBezTo>
                <a:close/>
                <a:moveTo>
                  <a:pt x="7745824" y="364154"/>
                </a:moveTo>
                <a:cubicBezTo>
                  <a:pt x="7776306" y="364154"/>
                  <a:pt x="7801016" y="388864"/>
                  <a:pt x="7801016" y="419345"/>
                </a:cubicBezTo>
                <a:cubicBezTo>
                  <a:pt x="7801016" y="449826"/>
                  <a:pt x="7776306" y="474536"/>
                  <a:pt x="7745824" y="474536"/>
                </a:cubicBezTo>
                <a:cubicBezTo>
                  <a:pt x="7715342" y="474536"/>
                  <a:pt x="7690632" y="449826"/>
                  <a:pt x="7690632" y="419345"/>
                </a:cubicBezTo>
                <a:cubicBezTo>
                  <a:pt x="7690632" y="388864"/>
                  <a:pt x="7715342" y="364154"/>
                  <a:pt x="7745824" y="364154"/>
                </a:cubicBezTo>
                <a:close/>
                <a:moveTo>
                  <a:pt x="7608850" y="364154"/>
                </a:moveTo>
                <a:cubicBezTo>
                  <a:pt x="7639332" y="364154"/>
                  <a:pt x="7664042" y="388864"/>
                  <a:pt x="7664042" y="419345"/>
                </a:cubicBezTo>
                <a:cubicBezTo>
                  <a:pt x="7664042" y="449826"/>
                  <a:pt x="7639332" y="474536"/>
                  <a:pt x="7608850" y="474536"/>
                </a:cubicBezTo>
                <a:cubicBezTo>
                  <a:pt x="7578368" y="474536"/>
                  <a:pt x="7553658" y="449826"/>
                  <a:pt x="7553658" y="419345"/>
                </a:cubicBezTo>
                <a:cubicBezTo>
                  <a:pt x="7553658" y="388864"/>
                  <a:pt x="7578368" y="364154"/>
                  <a:pt x="7608850" y="364154"/>
                </a:cubicBezTo>
                <a:close/>
                <a:moveTo>
                  <a:pt x="7481895" y="364154"/>
                </a:moveTo>
                <a:cubicBezTo>
                  <a:pt x="7512377" y="364154"/>
                  <a:pt x="7537087" y="388864"/>
                  <a:pt x="7537087" y="419345"/>
                </a:cubicBezTo>
                <a:cubicBezTo>
                  <a:pt x="7537087" y="449826"/>
                  <a:pt x="7512377" y="474536"/>
                  <a:pt x="7481895" y="474536"/>
                </a:cubicBezTo>
                <a:cubicBezTo>
                  <a:pt x="7451413" y="474536"/>
                  <a:pt x="7426703" y="449826"/>
                  <a:pt x="7426703" y="419345"/>
                </a:cubicBezTo>
                <a:cubicBezTo>
                  <a:pt x="7426703" y="388864"/>
                  <a:pt x="7451413" y="364154"/>
                  <a:pt x="7481895" y="364154"/>
                </a:cubicBezTo>
                <a:close/>
                <a:moveTo>
                  <a:pt x="7341580" y="364154"/>
                </a:moveTo>
                <a:cubicBezTo>
                  <a:pt x="7372062" y="364154"/>
                  <a:pt x="7396772" y="388864"/>
                  <a:pt x="7396772" y="419345"/>
                </a:cubicBezTo>
                <a:cubicBezTo>
                  <a:pt x="7396772" y="449826"/>
                  <a:pt x="7372062" y="474536"/>
                  <a:pt x="7341580" y="474536"/>
                </a:cubicBezTo>
                <a:cubicBezTo>
                  <a:pt x="7311098" y="474536"/>
                  <a:pt x="7286388" y="449826"/>
                  <a:pt x="7286388" y="419345"/>
                </a:cubicBezTo>
                <a:cubicBezTo>
                  <a:pt x="7286388" y="388864"/>
                  <a:pt x="7311098" y="364154"/>
                  <a:pt x="7341580" y="364154"/>
                </a:cubicBezTo>
                <a:close/>
                <a:moveTo>
                  <a:pt x="6553137" y="364154"/>
                </a:moveTo>
                <a:cubicBezTo>
                  <a:pt x="6583619" y="364154"/>
                  <a:pt x="6608329" y="388864"/>
                  <a:pt x="6608329" y="419345"/>
                </a:cubicBezTo>
                <a:cubicBezTo>
                  <a:pt x="6608329" y="449826"/>
                  <a:pt x="6583619" y="474536"/>
                  <a:pt x="6553137" y="474536"/>
                </a:cubicBezTo>
                <a:cubicBezTo>
                  <a:pt x="6522655" y="474536"/>
                  <a:pt x="6497945" y="449826"/>
                  <a:pt x="6497945" y="419345"/>
                </a:cubicBezTo>
                <a:cubicBezTo>
                  <a:pt x="6497945" y="388864"/>
                  <a:pt x="6522655" y="364154"/>
                  <a:pt x="6553137" y="364154"/>
                </a:cubicBezTo>
                <a:close/>
                <a:moveTo>
                  <a:pt x="6419503" y="364154"/>
                </a:moveTo>
                <a:cubicBezTo>
                  <a:pt x="6449985" y="364154"/>
                  <a:pt x="6474695" y="388864"/>
                  <a:pt x="6474695" y="419345"/>
                </a:cubicBezTo>
                <a:cubicBezTo>
                  <a:pt x="6474695" y="449826"/>
                  <a:pt x="6449985" y="474536"/>
                  <a:pt x="6419503" y="474536"/>
                </a:cubicBezTo>
                <a:cubicBezTo>
                  <a:pt x="6389021" y="474536"/>
                  <a:pt x="6364311" y="449826"/>
                  <a:pt x="6364311" y="419345"/>
                </a:cubicBezTo>
                <a:cubicBezTo>
                  <a:pt x="6364311" y="388864"/>
                  <a:pt x="6389021" y="364154"/>
                  <a:pt x="6419503" y="364154"/>
                </a:cubicBezTo>
                <a:close/>
                <a:moveTo>
                  <a:pt x="4030786" y="364154"/>
                </a:moveTo>
                <a:cubicBezTo>
                  <a:pt x="4061268" y="364154"/>
                  <a:pt x="4085978" y="388864"/>
                  <a:pt x="4085978" y="419345"/>
                </a:cubicBezTo>
                <a:cubicBezTo>
                  <a:pt x="4085978" y="449826"/>
                  <a:pt x="4061268" y="474536"/>
                  <a:pt x="4030786" y="474536"/>
                </a:cubicBezTo>
                <a:cubicBezTo>
                  <a:pt x="4000304" y="474536"/>
                  <a:pt x="3975594" y="449826"/>
                  <a:pt x="3975594" y="419345"/>
                </a:cubicBezTo>
                <a:cubicBezTo>
                  <a:pt x="3975594" y="388864"/>
                  <a:pt x="4000304" y="364154"/>
                  <a:pt x="4030786" y="364154"/>
                </a:cubicBezTo>
                <a:close/>
                <a:moveTo>
                  <a:pt x="3897148" y="364154"/>
                </a:moveTo>
                <a:cubicBezTo>
                  <a:pt x="3927630" y="364154"/>
                  <a:pt x="3952340" y="388864"/>
                  <a:pt x="3952340" y="419345"/>
                </a:cubicBezTo>
                <a:cubicBezTo>
                  <a:pt x="3952340" y="449826"/>
                  <a:pt x="3927630" y="474536"/>
                  <a:pt x="3897148" y="474536"/>
                </a:cubicBezTo>
                <a:cubicBezTo>
                  <a:pt x="3866666" y="474536"/>
                  <a:pt x="3841956" y="449826"/>
                  <a:pt x="3841956" y="419345"/>
                </a:cubicBezTo>
                <a:cubicBezTo>
                  <a:pt x="3841956" y="388864"/>
                  <a:pt x="3866666" y="364154"/>
                  <a:pt x="3897148" y="364154"/>
                </a:cubicBezTo>
                <a:close/>
                <a:moveTo>
                  <a:pt x="3763514" y="364154"/>
                </a:moveTo>
                <a:cubicBezTo>
                  <a:pt x="3793996" y="364154"/>
                  <a:pt x="3818706" y="388864"/>
                  <a:pt x="3818706" y="419345"/>
                </a:cubicBezTo>
                <a:cubicBezTo>
                  <a:pt x="3818706" y="449826"/>
                  <a:pt x="3793996" y="474536"/>
                  <a:pt x="3763514" y="474536"/>
                </a:cubicBezTo>
                <a:cubicBezTo>
                  <a:pt x="3733032" y="474536"/>
                  <a:pt x="3708322" y="449826"/>
                  <a:pt x="3708322" y="419345"/>
                </a:cubicBezTo>
                <a:cubicBezTo>
                  <a:pt x="3708322" y="388864"/>
                  <a:pt x="3733032" y="364154"/>
                  <a:pt x="3763514" y="364154"/>
                </a:cubicBezTo>
                <a:close/>
                <a:moveTo>
                  <a:pt x="3633221" y="364154"/>
                </a:moveTo>
                <a:cubicBezTo>
                  <a:pt x="3663703" y="364154"/>
                  <a:pt x="3688413" y="388864"/>
                  <a:pt x="3688413" y="419345"/>
                </a:cubicBezTo>
                <a:cubicBezTo>
                  <a:pt x="3688413" y="449826"/>
                  <a:pt x="3663703" y="474536"/>
                  <a:pt x="3633221" y="474536"/>
                </a:cubicBezTo>
                <a:cubicBezTo>
                  <a:pt x="3602739" y="474536"/>
                  <a:pt x="3578029" y="449826"/>
                  <a:pt x="3578029" y="419345"/>
                </a:cubicBezTo>
                <a:cubicBezTo>
                  <a:pt x="3578029" y="388864"/>
                  <a:pt x="3602739" y="364154"/>
                  <a:pt x="3633221" y="364154"/>
                </a:cubicBezTo>
                <a:close/>
                <a:moveTo>
                  <a:pt x="3499589" y="364154"/>
                </a:moveTo>
                <a:cubicBezTo>
                  <a:pt x="3530071" y="364154"/>
                  <a:pt x="3554781" y="388864"/>
                  <a:pt x="3554781" y="419345"/>
                </a:cubicBezTo>
                <a:cubicBezTo>
                  <a:pt x="3554781" y="449826"/>
                  <a:pt x="3530071" y="474536"/>
                  <a:pt x="3499589" y="474536"/>
                </a:cubicBezTo>
                <a:cubicBezTo>
                  <a:pt x="3469107" y="474536"/>
                  <a:pt x="3444397" y="449826"/>
                  <a:pt x="3444397" y="419345"/>
                </a:cubicBezTo>
                <a:cubicBezTo>
                  <a:pt x="3444397" y="388864"/>
                  <a:pt x="3469107" y="364154"/>
                  <a:pt x="3499589" y="364154"/>
                </a:cubicBezTo>
                <a:close/>
                <a:moveTo>
                  <a:pt x="3369292" y="364154"/>
                </a:moveTo>
                <a:cubicBezTo>
                  <a:pt x="3399774" y="364154"/>
                  <a:pt x="3424484" y="388864"/>
                  <a:pt x="3424484" y="419345"/>
                </a:cubicBezTo>
                <a:cubicBezTo>
                  <a:pt x="3424484" y="449826"/>
                  <a:pt x="3399774" y="474536"/>
                  <a:pt x="3369292" y="474536"/>
                </a:cubicBezTo>
                <a:cubicBezTo>
                  <a:pt x="3338810" y="474536"/>
                  <a:pt x="3314100" y="449826"/>
                  <a:pt x="3314100" y="419345"/>
                </a:cubicBezTo>
                <a:cubicBezTo>
                  <a:pt x="3314100" y="388864"/>
                  <a:pt x="3338810" y="364154"/>
                  <a:pt x="3369292" y="364154"/>
                </a:cubicBezTo>
                <a:close/>
                <a:moveTo>
                  <a:pt x="3235657" y="364154"/>
                </a:moveTo>
                <a:cubicBezTo>
                  <a:pt x="3266139" y="364154"/>
                  <a:pt x="3290849" y="388864"/>
                  <a:pt x="3290849" y="419345"/>
                </a:cubicBezTo>
                <a:cubicBezTo>
                  <a:pt x="3290849" y="449826"/>
                  <a:pt x="3266139" y="474536"/>
                  <a:pt x="3235657" y="474536"/>
                </a:cubicBezTo>
                <a:cubicBezTo>
                  <a:pt x="3205175" y="474536"/>
                  <a:pt x="3180465" y="449826"/>
                  <a:pt x="3180465" y="419345"/>
                </a:cubicBezTo>
                <a:cubicBezTo>
                  <a:pt x="3180465" y="388864"/>
                  <a:pt x="3205175" y="364154"/>
                  <a:pt x="3235657" y="364154"/>
                </a:cubicBezTo>
                <a:close/>
                <a:moveTo>
                  <a:pt x="3098681" y="364154"/>
                </a:moveTo>
                <a:cubicBezTo>
                  <a:pt x="3129163" y="364154"/>
                  <a:pt x="3153873" y="388864"/>
                  <a:pt x="3153873" y="419345"/>
                </a:cubicBezTo>
                <a:cubicBezTo>
                  <a:pt x="3153873" y="449826"/>
                  <a:pt x="3129163" y="474536"/>
                  <a:pt x="3098681" y="474536"/>
                </a:cubicBezTo>
                <a:cubicBezTo>
                  <a:pt x="3068199" y="474536"/>
                  <a:pt x="3043489" y="449826"/>
                  <a:pt x="3043489" y="419345"/>
                </a:cubicBezTo>
                <a:cubicBezTo>
                  <a:pt x="3043489" y="388864"/>
                  <a:pt x="3068199" y="364154"/>
                  <a:pt x="3098681" y="364154"/>
                </a:cubicBezTo>
                <a:close/>
                <a:moveTo>
                  <a:pt x="2971729" y="364154"/>
                </a:moveTo>
                <a:cubicBezTo>
                  <a:pt x="3002211" y="364154"/>
                  <a:pt x="3026921" y="388864"/>
                  <a:pt x="3026921" y="419345"/>
                </a:cubicBezTo>
                <a:cubicBezTo>
                  <a:pt x="3026921" y="449826"/>
                  <a:pt x="3002211" y="474536"/>
                  <a:pt x="2971729" y="474536"/>
                </a:cubicBezTo>
                <a:cubicBezTo>
                  <a:pt x="2941247" y="474536"/>
                  <a:pt x="2916537" y="449826"/>
                  <a:pt x="2916537" y="419345"/>
                </a:cubicBezTo>
                <a:cubicBezTo>
                  <a:pt x="2916537" y="388864"/>
                  <a:pt x="2941247" y="364154"/>
                  <a:pt x="2971729" y="364154"/>
                </a:cubicBezTo>
                <a:close/>
                <a:moveTo>
                  <a:pt x="2834862" y="364154"/>
                </a:moveTo>
                <a:cubicBezTo>
                  <a:pt x="2865342" y="364154"/>
                  <a:pt x="2890052" y="388864"/>
                  <a:pt x="2890052" y="419345"/>
                </a:cubicBezTo>
                <a:cubicBezTo>
                  <a:pt x="2890052" y="449826"/>
                  <a:pt x="2865342" y="474536"/>
                  <a:pt x="2834862" y="474536"/>
                </a:cubicBezTo>
                <a:cubicBezTo>
                  <a:pt x="2804379" y="474536"/>
                  <a:pt x="2779671" y="449826"/>
                  <a:pt x="2779671" y="419345"/>
                </a:cubicBezTo>
                <a:cubicBezTo>
                  <a:pt x="2779671" y="388864"/>
                  <a:pt x="2804379" y="364154"/>
                  <a:pt x="2834862" y="364154"/>
                </a:cubicBezTo>
                <a:close/>
                <a:moveTo>
                  <a:pt x="2437297" y="364154"/>
                </a:moveTo>
                <a:cubicBezTo>
                  <a:pt x="2467781" y="364154"/>
                  <a:pt x="2492487" y="388864"/>
                  <a:pt x="2492487" y="419345"/>
                </a:cubicBezTo>
                <a:cubicBezTo>
                  <a:pt x="2492487" y="449826"/>
                  <a:pt x="2467781" y="474536"/>
                  <a:pt x="2437297" y="474536"/>
                </a:cubicBezTo>
                <a:cubicBezTo>
                  <a:pt x="2406818" y="474536"/>
                  <a:pt x="2382108" y="449826"/>
                  <a:pt x="2382108" y="419345"/>
                </a:cubicBezTo>
                <a:cubicBezTo>
                  <a:pt x="2382108" y="388864"/>
                  <a:pt x="2406818" y="364154"/>
                  <a:pt x="2437297" y="364154"/>
                </a:cubicBezTo>
                <a:close/>
                <a:moveTo>
                  <a:pt x="2303664" y="364154"/>
                </a:moveTo>
                <a:cubicBezTo>
                  <a:pt x="2334146" y="364154"/>
                  <a:pt x="2358856" y="388864"/>
                  <a:pt x="2358856" y="419345"/>
                </a:cubicBezTo>
                <a:cubicBezTo>
                  <a:pt x="2358856" y="449826"/>
                  <a:pt x="2334146" y="474536"/>
                  <a:pt x="2303664" y="474536"/>
                </a:cubicBezTo>
                <a:cubicBezTo>
                  <a:pt x="2273184" y="474536"/>
                  <a:pt x="2248473" y="449826"/>
                  <a:pt x="2248473" y="419345"/>
                </a:cubicBezTo>
                <a:cubicBezTo>
                  <a:pt x="2248473" y="388864"/>
                  <a:pt x="2273184" y="364154"/>
                  <a:pt x="2303664" y="364154"/>
                </a:cubicBezTo>
                <a:close/>
                <a:moveTo>
                  <a:pt x="2173372" y="364154"/>
                </a:moveTo>
                <a:cubicBezTo>
                  <a:pt x="2203854" y="364154"/>
                  <a:pt x="2228565" y="388864"/>
                  <a:pt x="2228565" y="419345"/>
                </a:cubicBezTo>
                <a:cubicBezTo>
                  <a:pt x="2228565" y="449826"/>
                  <a:pt x="2203854" y="474536"/>
                  <a:pt x="2173372" y="474536"/>
                </a:cubicBezTo>
                <a:cubicBezTo>
                  <a:pt x="2142892" y="474536"/>
                  <a:pt x="2118180" y="449826"/>
                  <a:pt x="2118180" y="419345"/>
                </a:cubicBezTo>
                <a:cubicBezTo>
                  <a:pt x="2118180" y="388864"/>
                  <a:pt x="2142892" y="364154"/>
                  <a:pt x="2173372" y="364154"/>
                </a:cubicBezTo>
                <a:close/>
                <a:moveTo>
                  <a:pt x="2039736" y="364154"/>
                </a:moveTo>
                <a:cubicBezTo>
                  <a:pt x="2070218" y="364154"/>
                  <a:pt x="2094930" y="388864"/>
                  <a:pt x="2094930" y="419345"/>
                </a:cubicBezTo>
                <a:cubicBezTo>
                  <a:pt x="2094930" y="449826"/>
                  <a:pt x="2070218" y="474536"/>
                  <a:pt x="2039736" y="474536"/>
                </a:cubicBezTo>
                <a:cubicBezTo>
                  <a:pt x="2009254" y="474536"/>
                  <a:pt x="1984543" y="449826"/>
                  <a:pt x="1984543" y="419345"/>
                </a:cubicBezTo>
                <a:cubicBezTo>
                  <a:pt x="1984543" y="388864"/>
                  <a:pt x="2009254" y="364154"/>
                  <a:pt x="2039736" y="364154"/>
                </a:cubicBezTo>
                <a:close/>
                <a:moveTo>
                  <a:pt x="1909440" y="364154"/>
                </a:moveTo>
                <a:cubicBezTo>
                  <a:pt x="1939922" y="364154"/>
                  <a:pt x="1964634" y="388864"/>
                  <a:pt x="1964634" y="419345"/>
                </a:cubicBezTo>
                <a:cubicBezTo>
                  <a:pt x="1964634" y="449826"/>
                  <a:pt x="1939922" y="474536"/>
                  <a:pt x="1909440" y="474536"/>
                </a:cubicBezTo>
                <a:cubicBezTo>
                  <a:pt x="1878957" y="474536"/>
                  <a:pt x="1854246" y="449826"/>
                  <a:pt x="1854246" y="419345"/>
                </a:cubicBezTo>
                <a:cubicBezTo>
                  <a:pt x="1854246" y="388864"/>
                  <a:pt x="1878957" y="364154"/>
                  <a:pt x="1909440" y="364154"/>
                </a:cubicBezTo>
                <a:close/>
                <a:moveTo>
                  <a:pt x="1779142" y="364154"/>
                </a:moveTo>
                <a:cubicBezTo>
                  <a:pt x="1809626" y="364154"/>
                  <a:pt x="1834337" y="388864"/>
                  <a:pt x="1834337" y="419345"/>
                </a:cubicBezTo>
                <a:cubicBezTo>
                  <a:pt x="1834337" y="449826"/>
                  <a:pt x="1809626" y="474536"/>
                  <a:pt x="1779142" y="474536"/>
                </a:cubicBezTo>
                <a:cubicBezTo>
                  <a:pt x="1748663" y="474536"/>
                  <a:pt x="1723951" y="449826"/>
                  <a:pt x="1723951" y="419345"/>
                </a:cubicBezTo>
                <a:cubicBezTo>
                  <a:pt x="1723951" y="388864"/>
                  <a:pt x="1748663" y="364154"/>
                  <a:pt x="1779142" y="364154"/>
                </a:cubicBezTo>
                <a:close/>
                <a:moveTo>
                  <a:pt x="1645508" y="364154"/>
                </a:moveTo>
                <a:cubicBezTo>
                  <a:pt x="1675988" y="364154"/>
                  <a:pt x="1700702" y="388864"/>
                  <a:pt x="1700702" y="419345"/>
                </a:cubicBezTo>
                <a:cubicBezTo>
                  <a:pt x="1700702" y="449826"/>
                  <a:pt x="1675988" y="474536"/>
                  <a:pt x="1645508" y="474536"/>
                </a:cubicBezTo>
                <a:cubicBezTo>
                  <a:pt x="1615024" y="474536"/>
                  <a:pt x="1590313" y="449826"/>
                  <a:pt x="1590313" y="419345"/>
                </a:cubicBezTo>
                <a:cubicBezTo>
                  <a:pt x="1590313" y="388864"/>
                  <a:pt x="1615024" y="364154"/>
                  <a:pt x="1645508" y="364154"/>
                </a:cubicBezTo>
                <a:close/>
                <a:moveTo>
                  <a:pt x="1515217" y="364154"/>
                </a:moveTo>
                <a:cubicBezTo>
                  <a:pt x="1545695" y="364154"/>
                  <a:pt x="1570405" y="388864"/>
                  <a:pt x="1570405" y="419345"/>
                </a:cubicBezTo>
                <a:cubicBezTo>
                  <a:pt x="1570405" y="449826"/>
                  <a:pt x="1545695" y="474536"/>
                  <a:pt x="1515217" y="474536"/>
                </a:cubicBezTo>
                <a:cubicBezTo>
                  <a:pt x="1484732" y="474536"/>
                  <a:pt x="1460020" y="449826"/>
                  <a:pt x="1460020" y="419345"/>
                </a:cubicBezTo>
                <a:cubicBezTo>
                  <a:pt x="1460020" y="388864"/>
                  <a:pt x="1484732" y="364154"/>
                  <a:pt x="1515217" y="364154"/>
                </a:cubicBezTo>
                <a:close/>
                <a:moveTo>
                  <a:pt x="1381573" y="364154"/>
                </a:moveTo>
                <a:cubicBezTo>
                  <a:pt x="1412060" y="364154"/>
                  <a:pt x="1436767" y="388864"/>
                  <a:pt x="1436767" y="419345"/>
                </a:cubicBezTo>
                <a:cubicBezTo>
                  <a:pt x="1436767" y="449826"/>
                  <a:pt x="1412060" y="474536"/>
                  <a:pt x="1381573" y="474536"/>
                </a:cubicBezTo>
                <a:cubicBezTo>
                  <a:pt x="1351097" y="474536"/>
                  <a:pt x="1326384" y="449826"/>
                  <a:pt x="1326384" y="419345"/>
                </a:cubicBezTo>
                <a:cubicBezTo>
                  <a:pt x="1326384" y="388864"/>
                  <a:pt x="1351097" y="364154"/>
                  <a:pt x="1381573" y="364154"/>
                </a:cubicBezTo>
                <a:close/>
                <a:moveTo>
                  <a:pt x="1251283" y="364154"/>
                </a:moveTo>
                <a:cubicBezTo>
                  <a:pt x="1281766" y="364154"/>
                  <a:pt x="1306476" y="388864"/>
                  <a:pt x="1306476" y="419345"/>
                </a:cubicBezTo>
                <a:cubicBezTo>
                  <a:pt x="1306476" y="449826"/>
                  <a:pt x="1281766" y="474536"/>
                  <a:pt x="1251283" y="474536"/>
                </a:cubicBezTo>
                <a:cubicBezTo>
                  <a:pt x="1220801" y="474536"/>
                  <a:pt x="1196091" y="449826"/>
                  <a:pt x="1196091" y="419345"/>
                </a:cubicBezTo>
                <a:cubicBezTo>
                  <a:pt x="1196091" y="388864"/>
                  <a:pt x="1220801" y="364154"/>
                  <a:pt x="1251283" y="364154"/>
                </a:cubicBezTo>
                <a:close/>
                <a:moveTo>
                  <a:pt x="7608850" y="247225"/>
                </a:moveTo>
                <a:cubicBezTo>
                  <a:pt x="7639332" y="247225"/>
                  <a:pt x="7664042" y="271935"/>
                  <a:pt x="7664042" y="302416"/>
                </a:cubicBezTo>
                <a:cubicBezTo>
                  <a:pt x="7664042" y="332897"/>
                  <a:pt x="7639332" y="357607"/>
                  <a:pt x="7608850" y="357607"/>
                </a:cubicBezTo>
                <a:cubicBezTo>
                  <a:pt x="7578368" y="357607"/>
                  <a:pt x="7553658" y="332897"/>
                  <a:pt x="7553658" y="302416"/>
                </a:cubicBezTo>
                <a:cubicBezTo>
                  <a:pt x="7553658" y="271935"/>
                  <a:pt x="7578368" y="247225"/>
                  <a:pt x="7608850" y="247225"/>
                </a:cubicBezTo>
                <a:close/>
                <a:moveTo>
                  <a:pt x="7481898" y="247225"/>
                </a:moveTo>
                <a:cubicBezTo>
                  <a:pt x="7512380" y="247225"/>
                  <a:pt x="7537090" y="271935"/>
                  <a:pt x="7537090" y="302416"/>
                </a:cubicBezTo>
                <a:cubicBezTo>
                  <a:pt x="7537090" y="332897"/>
                  <a:pt x="7512380" y="357607"/>
                  <a:pt x="7481898" y="357607"/>
                </a:cubicBezTo>
                <a:cubicBezTo>
                  <a:pt x="7451416" y="357607"/>
                  <a:pt x="7426706" y="332897"/>
                  <a:pt x="7426706" y="302416"/>
                </a:cubicBezTo>
                <a:cubicBezTo>
                  <a:pt x="7426706" y="271935"/>
                  <a:pt x="7451416" y="247225"/>
                  <a:pt x="7481898" y="247225"/>
                </a:cubicBezTo>
                <a:close/>
                <a:moveTo>
                  <a:pt x="5093178" y="247225"/>
                </a:moveTo>
                <a:cubicBezTo>
                  <a:pt x="5123660" y="247225"/>
                  <a:pt x="5148370" y="271935"/>
                  <a:pt x="5148370" y="302416"/>
                </a:cubicBezTo>
                <a:cubicBezTo>
                  <a:pt x="5148370" y="332897"/>
                  <a:pt x="5123660" y="357607"/>
                  <a:pt x="5093178" y="357607"/>
                </a:cubicBezTo>
                <a:cubicBezTo>
                  <a:pt x="5062696" y="357607"/>
                  <a:pt x="5037986" y="332897"/>
                  <a:pt x="5037986" y="302416"/>
                </a:cubicBezTo>
                <a:cubicBezTo>
                  <a:pt x="5037986" y="271935"/>
                  <a:pt x="5062696" y="247225"/>
                  <a:pt x="5093178" y="247225"/>
                </a:cubicBezTo>
                <a:close/>
                <a:moveTo>
                  <a:pt x="4030786" y="247225"/>
                </a:moveTo>
                <a:cubicBezTo>
                  <a:pt x="4061268" y="247225"/>
                  <a:pt x="4085978" y="271935"/>
                  <a:pt x="4085978" y="302416"/>
                </a:cubicBezTo>
                <a:cubicBezTo>
                  <a:pt x="4085978" y="332897"/>
                  <a:pt x="4061268" y="357607"/>
                  <a:pt x="4030786" y="357607"/>
                </a:cubicBezTo>
                <a:cubicBezTo>
                  <a:pt x="4000304" y="357607"/>
                  <a:pt x="3975594" y="332897"/>
                  <a:pt x="3975594" y="302416"/>
                </a:cubicBezTo>
                <a:cubicBezTo>
                  <a:pt x="3975594" y="271935"/>
                  <a:pt x="4000304" y="247225"/>
                  <a:pt x="4030786" y="247225"/>
                </a:cubicBezTo>
                <a:close/>
                <a:moveTo>
                  <a:pt x="3897148" y="247225"/>
                </a:moveTo>
                <a:cubicBezTo>
                  <a:pt x="3927630" y="247225"/>
                  <a:pt x="3952340" y="271935"/>
                  <a:pt x="3952340" y="302416"/>
                </a:cubicBezTo>
                <a:cubicBezTo>
                  <a:pt x="3952340" y="332897"/>
                  <a:pt x="3927630" y="357607"/>
                  <a:pt x="3897148" y="357607"/>
                </a:cubicBezTo>
                <a:cubicBezTo>
                  <a:pt x="3866666" y="357607"/>
                  <a:pt x="3841956" y="332897"/>
                  <a:pt x="3841956" y="302416"/>
                </a:cubicBezTo>
                <a:cubicBezTo>
                  <a:pt x="3841956" y="271935"/>
                  <a:pt x="3866666" y="247225"/>
                  <a:pt x="3897148" y="247225"/>
                </a:cubicBezTo>
                <a:close/>
                <a:moveTo>
                  <a:pt x="3763514" y="247225"/>
                </a:moveTo>
                <a:cubicBezTo>
                  <a:pt x="3793996" y="247225"/>
                  <a:pt x="3818706" y="271935"/>
                  <a:pt x="3818706" y="302416"/>
                </a:cubicBezTo>
                <a:cubicBezTo>
                  <a:pt x="3818706" y="332897"/>
                  <a:pt x="3793996" y="357607"/>
                  <a:pt x="3763514" y="357607"/>
                </a:cubicBezTo>
                <a:cubicBezTo>
                  <a:pt x="3733032" y="357607"/>
                  <a:pt x="3708322" y="332897"/>
                  <a:pt x="3708322" y="302416"/>
                </a:cubicBezTo>
                <a:cubicBezTo>
                  <a:pt x="3708322" y="271935"/>
                  <a:pt x="3733032" y="247225"/>
                  <a:pt x="3763514" y="247225"/>
                </a:cubicBezTo>
                <a:close/>
                <a:moveTo>
                  <a:pt x="3633221" y="247225"/>
                </a:moveTo>
                <a:cubicBezTo>
                  <a:pt x="3663703" y="247225"/>
                  <a:pt x="3688413" y="271935"/>
                  <a:pt x="3688413" y="302416"/>
                </a:cubicBezTo>
                <a:cubicBezTo>
                  <a:pt x="3688413" y="332897"/>
                  <a:pt x="3663703" y="357607"/>
                  <a:pt x="3633221" y="357607"/>
                </a:cubicBezTo>
                <a:cubicBezTo>
                  <a:pt x="3602739" y="357607"/>
                  <a:pt x="3578029" y="332897"/>
                  <a:pt x="3578029" y="302416"/>
                </a:cubicBezTo>
                <a:cubicBezTo>
                  <a:pt x="3578029" y="271935"/>
                  <a:pt x="3602739" y="247225"/>
                  <a:pt x="3633221" y="247225"/>
                </a:cubicBezTo>
                <a:close/>
                <a:moveTo>
                  <a:pt x="3499589" y="247225"/>
                </a:moveTo>
                <a:cubicBezTo>
                  <a:pt x="3530071" y="247225"/>
                  <a:pt x="3554781" y="271935"/>
                  <a:pt x="3554781" y="302416"/>
                </a:cubicBezTo>
                <a:cubicBezTo>
                  <a:pt x="3554781" y="332897"/>
                  <a:pt x="3530071" y="357607"/>
                  <a:pt x="3499589" y="357607"/>
                </a:cubicBezTo>
                <a:cubicBezTo>
                  <a:pt x="3469107" y="357607"/>
                  <a:pt x="3444397" y="332897"/>
                  <a:pt x="3444397" y="302416"/>
                </a:cubicBezTo>
                <a:cubicBezTo>
                  <a:pt x="3444397" y="271935"/>
                  <a:pt x="3469107" y="247225"/>
                  <a:pt x="3499589" y="247225"/>
                </a:cubicBezTo>
                <a:close/>
                <a:moveTo>
                  <a:pt x="3369293" y="247225"/>
                </a:moveTo>
                <a:cubicBezTo>
                  <a:pt x="3399775" y="247225"/>
                  <a:pt x="3424485" y="271935"/>
                  <a:pt x="3424485" y="302416"/>
                </a:cubicBezTo>
                <a:cubicBezTo>
                  <a:pt x="3424485" y="332897"/>
                  <a:pt x="3399775" y="357607"/>
                  <a:pt x="3369293" y="357607"/>
                </a:cubicBezTo>
                <a:cubicBezTo>
                  <a:pt x="3338811" y="357607"/>
                  <a:pt x="3314101" y="332897"/>
                  <a:pt x="3314101" y="302416"/>
                </a:cubicBezTo>
                <a:cubicBezTo>
                  <a:pt x="3314101" y="271935"/>
                  <a:pt x="3338811" y="247225"/>
                  <a:pt x="3369293" y="247225"/>
                </a:cubicBezTo>
                <a:close/>
                <a:moveTo>
                  <a:pt x="3235657" y="247225"/>
                </a:moveTo>
                <a:cubicBezTo>
                  <a:pt x="3266139" y="247225"/>
                  <a:pt x="3290849" y="271935"/>
                  <a:pt x="3290849" y="302416"/>
                </a:cubicBezTo>
                <a:cubicBezTo>
                  <a:pt x="3290849" y="332897"/>
                  <a:pt x="3266139" y="357607"/>
                  <a:pt x="3235657" y="357607"/>
                </a:cubicBezTo>
                <a:cubicBezTo>
                  <a:pt x="3205175" y="357607"/>
                  <a:pt x="3180465" y="332897"/>
                  <a:pt x="3180465" y="302416"/>
                </a:cubicBezTo>
                <a:cubicBezTo>
                  <a:pt x="3180465" y="271935"/>
                  <a:pt x="3205175" y="247225"/>
                  <a:pt x="3235657" y="247225"/>
                </a:cubicBezTo>
                <a:close/>
                <a:moveTo>
                  <a:pt x="3098682" y="247225"/>
                </a:moveTo>
                <a:cubicBezTo>
                  <a:pt x="3129164" y="247225"/>
                  <a:pt x="3153874" y="271935"/>
                  <a:pt x="3153874" y="302416"/>
                </a:cubicBezTo>
                <a:cubicBezTo>
                  <a:pt x="3153874" y="332897"/>
                  <a:pt x="3129164" y="357607"/>
                  <a:pt x="3098682" y="357607"/>
                </a:cubicBezTo>
                <a:cubicBezTo>
                  <a:pt x="3068200" y="357607"/>
                  <a:pt x="3043490" y="332897"/>
                  <a:pt x="3043490" y="302416"/>
                </a:cubicBezTo>
                <a:cubicBezTo>
                  <a:pt x="3043490" y="271935"/>
                  <a:pt x="3068200" y="247225"/>
                  <a:pt x="3098682" y="247225"/>
                </a:cubicBezTo>
                <a:close/>
                <a:moveTo>
                  <a:pt x="2971729" y="247225"/>
                </a:moveTo>
                <a:cubicBezTo>
                  <a:pt x="3002211" y="247225"/>
                  <a:pt x="3026921" y="271935"/>
                  <a:pt x="3026921" y="302416"/>
                </a:cubicBezTo>
                <a:cubicBezTo>
                  <a:pt x="3026921" y="332897"/>
                  <a:pt x="3002211" y="357607"/>
                  <a:pt x="2971729" y="357607"/>
                </a:cubicBezTo>
                <a:cubicBezTo>
                  <a:pt x="2941247" y="357607"/>
                  <a:pt x="2916537" y="332897"/>
                  <a:pt x="2916537" y="302416"/>
                </a:cubicBezTo>
                <a:cubicBezTo>
                  <a:pt x="2916537" y="271935"/>
                  <a:pt x="2941247" y="247225"/>
                  <a:pt x="2971729" y="247225"/>
                </a:cubicBezTo>
                <a:close/>
                <a:moveTo>
                  <a:pt x="2834862" y="247225"/>
                </a:moveTo>
                <a:cubicBezTo>
                  <a:pt x="2865342" y="247225"/>
                  <a:pt x="2890052" y="271935"/>
                  <a:pt x="2890052" y="302416"/>
                </a:cubicBezTo>
                <a:cubicBezTo>
                  <a:pt x="2890052" y="332897"/>
                  <a:pt x="2865342" y="357607"/>
                  <a:pt x="2834862" y="357607"/>
                </a:cubicBezTo>
                <a:cubicBezTo>
                  <a:pt x="2804379" y="357607"/>
                  <a:pt x="2779671" y="332897"/>
                  <a:pt x="2779671" y="302416"/>
                </a:cubicBezTo>
                <a:cubicBezTo>
                  <a:pt x="2779671" y="271935"/>
                  <a:pt x="2804379" y="247225"/>
                  <a:pt x="2834862" y="247225"/>
                </a:cubicBezTo>
                <a:close/>
                <a:moveTo>
                  <a:pt x="2570933" y="247225"/>
                </a:moveTo>
                <a:cubicBezTo>
                  <a:pt x="2601414" y="247225"/>
                  <a:pt x="2626123" y="271935"/>
                  <a:pt x="2626123" y="302416"/>
                </a:cubicBezTo>
                <a:cubicBezTo>
                  <a:pt x="2626123" y="332897"/>
                  <a:pt x="2601414" y="357607"/>
                  <a:pt x="2570933" y="357607"/>
                </a:cubicBezTo>
                <a:cubicBezTo>
                  <a:pt x="2540449" y="357607"/>
                  <a:pt x="2515738" y="332897"/>
                  <a:pt x="2515738" y="302416"/>
                </a:cubicBezTo>
                <a:cubicBezTo>
                  <a:pt x="2515738" y="271935"/>
                  <a:pt x="2540449" y="247225"/>
                  <a:pt x="2570933" y="247225"/>
                </a:cubicBezTo>
                <a:close/>
                <a:moveTo>
                  <a:pt x="2437297" y="247225"/>
                </a:moveTo>
                <a:cubicBezTo>
                  <a:pt x="2467781" y="247225"/>
                  <a:pt x="2492487" y="271935"/>
                  <a:pt x="2492487" y="302416"/>
                </a:cubicBezTo>
                <a:cubicBezTo>
                  <a:pt x="2492487" y="332897"/>
                  <a:pt x="2467781" y="357607"/>
                  <a:pt x="2437297" y="357607"/>
                </a:cubicBezTo>
                <a:cubicBezTo>
                  <a:pt x="2406818" y="357607"/>
                  <a:pt x="2382108" y="332897"/>
                  <a:pt x="2382108" y="302416"/>
                </a:cubicBezTo>
                <a:cubicBezTo>
                  <a:pt x="2382108" y="271935"/>
                  <a:pt x="2406818" y="247225"/>
                  <a:pt x="2437297" y="247225"/>
                </a:cubicBezTo>
                <a:close/>
                <a:moveTo>
                  <a:pt x="2303666" y="247225"/>
                </a:moveTo>
                <a:cubicBezTo>
                  <a:pt x="2334146" y="247225"/>
                  <a:pt x="2358856" y="271935"/>
                  <a:pt x="2358856" y="302416"/>
                </a:cubicBezTo>
                <a:cubicBezTo>
                  <a:pt x="2358856" y="332897"/>
                  <a:pt x="2334146" y="357607"/>
                  <a:pt x="2303666" y="357607"/>
                </a:cubicBezTo>
                <a:cubicBezTo>
                  <a:pt x="2273184" y="357607"/>
                  <a:pt x="2248473" y="332897"/>
                  <a:pt x="2248473" y="302416"/>
                </a:cubicBezTo>
                <a:cubicBezTo>
                  <a:pt x="2248473" y="271935"/>
                  <a:pt x="2273184" y="247225"/>
                  <a:pt x="2303666" y="247225"/>
                </a:cubicBezTo>
                <a:close/>
                <a:moveTo>
                  <a:pt x="2173372" y="247225"/>
                </a:moveTo>
                <a:cubicBezTo>
                  <a:pt x="2203857" y="247225"/>
                  <a:pt x="2228566" y="271935"/>
                  <a:pt x="2228566" y="302416"/>
                </a:cubicBezTo>
                <a:cubicBezTo>
                  <a:pt x="2228566" y="332897"/>
                  <a:pt x="2203857" y="357607"/>
                  <a:pt x="2173372" y="357607"/>
                </a:cubicBezTo>
                <a:cubicBezTo>
                  <a:pt x="2142892" y="357607"/>
                  <a:pt x="2118180" y="332897"/>
                  <a:pt x="2118180" y="302416"/>
                </a:cubicBezTo>
                <a:cubicBezTo>
                  <a:pt x="2118180" y="271935"/>
                  <a:pt x="2142892" y="247225"/>
                  <a:pt x="2173372" y="247225"/>
                </a:cubicBezTo>
                <a:close/>
                <a:moveTo>
                  <a:pt x="1909440" y="247225"/>
                </a:moveTo>
                <a:cubicBezTo>
                  <a:pt x="1939922" y="247225"/>
                  <a:pt x="1964634" y="271935"/>
                  <a:pt x="1964634" y="302416"/>
                </a:cubicBezTo>
                <a:cubicBezTo>
                  <a:pt x="1964634" y="332897"/>
                  <a:pt x="1939922" y="357607"/>
                  <a:pt x="1909440" y="357607"/>
                </a:cubicBezTo>
                <a:cubicBezTo>
                  <a:pt x="1878957" y="357607"/>
                  <a:pt x="1854246" y="332897"/>
                  <a:pt x="1854246" y="302416"/>
                </a:cubicBezTo>
                <a:cubicBezTo>
                  <a:pt x="1854246" y="271935"/>
                  <a:pt x="1878957" y="247225"/>
                  <a:pt x="1909440" y="247225"/>
                </a:cubicBezTo>
                <a:close/>
                <a:moveTo>
                  <a:pt x="1779142" y="247225"/>
                </a:moveTo>
                <a:cubicBezTo>
                  <a:pt x="1809626" y="247225"/>
                  <a:pt x="1834337" y="271935"/>
                  <a:pt x="1834337" y="302416"/>
                </a:cubicBezTo>
                <a:cubicBezTo>
                  <a:pt x="1834337" y="332897"/>
                  <a:pt x="1809626" y="357607"/>
                  <a:pt x="1779142" y="357607"/>
                </a:cubicBezTo>
                <a:cubicBezTo>
                  <a:pt x="1748663" y="357607"/>
                  <a:pt x="1723951" y="332897"/>
                  <a:pt x="1723951" y="302416"/>
                </a:cubicBezTo>
                <a:cubicBezTo>
                  <a:pt x="1723951" y="271935"/>
                  <a:pt x="1748663" y="247225"/>
                  <a:pt x="1779142" y="247225"/>
                </a:cubicBezTo>
                <a:close/>
                <a:moveTo>
                  <a:pt x="1645508" y="247225"/>
                </a:moveTo>
                <a:cubicBezTo>
                  <a:pt x="1675988" y="247225"/>
                  <a:pt x="1700702" y="271935"/>
                  <a:pt x="1700702" y="302416"/>
                </a:cubicBezTo>
                <a:cubicBezTo>
                  <a:pt x="1700702" y="332897"/>
                  <a:pt x="1675988" y="357607"/>
                  <a:pt x="1645508" y="357607"/>
                </a:cubicBezTo>
                <a:cubicBezTo>
                  <a:pt x="1615027" y="357607"/>
                  <a:pt x="1590313" y="332897"/>
                  <a:pt x="1590313" y="302416"/>
                </a:cubicBezTo>
                <a:cubicBezTo>
                  <a:pt x="1590313" y="271935"/>
                  <a:pt x="1615027" y="247225"/>
                  <a:pt x="1645508" y="247225"/>
                </a:cubicBezTo>
                <a:close/>
                <a:moveTo>
                  <a:pt x="1515217" y="247225"/>
                </a:moveTo>
                <a:cubicBezTo>
                  <a:pt x="1545695" y="247225"/>
                  <a:pt x="1570405" y="271935"/>
                  <a:pt x="1570405" y="302416"/>
                </a:cubicBezTo>
                <a:cubicBezTo>
                  <a:pt x="1570405" y="332897"/>
                  <a:pt x="1545695" y="357607"/>
                  <a:pt x="1515217" y="357607"/>
                </a:cubicBezTo>
                <a:cubicBezTo>
                  <a:pt x="1484732" y="357607"/>
                  <a:pt x="1460020" y="332897"/>
                  <a:pt x="1460020" y="302416"/>
                </a:cubicBezTo>
                <a:cubicBezTo>
                  <a:pt x="1460020" y="271935"/>
                  <a:pt x="1484732" y="247225"/>
                  <a:pt x="1515217" y="247225"/>
                </a:cubicBezTo>
                <a:close/>
                <a:moveTo>
                  <a:pt x="1381573" y="247225"/>
                </a:moveTo>
                <a:cubicBezTo>
                  <a:pt x="1412060" y="247225"/>
                  <a:pt x="1436767" y="271935"/>
                  <a:pt x="1436767" y="302416"/>
                </a:cubicBezTo>
                <a:cubicBezTo>
                  <a:pt x="1436767" y="332897"/>
                  <a:pt x="1412060" y="357607"/>
                  <a:pt x="1381573" y="357607"/>
                </a:cubicBezTo>
                <a:cubicBezTo>
                  <a:pt x="1351097" y="357607"/>
                  <a:pt x="1326384" y="332897"/>
                  <a:pt x="1326384" y="302416"/>
                </a:cubicBezTo>
                <a:cubicBezTo>
                  <a:pt x="1326384" y="271935"/>
                  <a:pt x="1351097" y="247225"/>
                  <a:pt x="1381573" y="247225"/>
                </a:cubicBezTo>
                <a:close/>
                <a:moveTo>
                  <a:pt x="7481898" y="120271"/>
                </a:moveTo>
                <a:cubicBezTo>
                  <a:pt x="7512380" y="120271"/>
                  <a:pt x="7537090" y="144981"/>
                  <a:pt x="7537090" y="175462"/>
                </a:cubicBezTo>
                <a:cubicBezTo>
                  <a:pt x="7537090" y="205943"/>
                  <a:pt x="7512380" y="230653"/>
                  <a:pt x="7481898" y="230653"/>
                </a:cubicBezTo>
                <a:cubicBezTo>
                  <a:pt x="7451416" y="230653"/>
                  <a:pt x="7426706" y="205943"/>
                  <a:pt x="7426706" y="175462"/>
                </a:cubicBezTo>
                <a:cubicBezTo>
                  <a:pt x="7426706" y="144981"/>
                  <a:pt x="7451416" y="120271"/>
                  <a:pt x="7481898" y="120271"/>
                </a:cubicBezTo>
                <a:close/>
                <a:moveTo>
                  <a:pt x="7341580" y="120271"/>
                </a:moveTo>
                <a:cubicBezTo>
                  <a:pt x="7372062" y="120271"/>
                  <a:pt x="7396772" y="144981"/>
                  <a:pt x="7396772" y="175462"/>
                </a:cubicBezTo>
                <a:cubicBezTo>
                  <a:pt x="7396772" y="205943"/>
                  <a:pt x="7372062" y="230653"/>
                  <a:pt x="7341580" y="230653"/>
                </a:cubicBezTo>
                <a:cubicBezTo>
                  <a:pt x="7311098" y="230653"/>
                  <a:pt x="7286388" y="205943"/>
                  <a:pt x="7286388" y="175462"/>
                </a:cubicBezTo>
                <a:cubicBezTo>
                  <a:pt x="7286388" y="144981"/>
                  <a:pt x="7311098" y="120271"/>
                  <a:pt x="7341580" y="120271"/>
                </a:cubicBezTo>
                <a:close/>
                <a:moveTo>
                  <a:pt x="7211288" y="120271"/>
                </a:moveTo>
                <a:cubicBezTo>
                  <a:pt x="7241770" y="120271"/>
                  <a:pt x="7266480" y="144981"/>
                  <a:pt x="7266480" y="175462"/>
                </a:cubicBezTo>
                <a:cubicBezTo>
                  <a:pt x="7266480" y="205943"/>
                  <a:pt x="7241770" y="230653"/>
                  <a:pt x="7211288" y="230653"/>
                </a:cubicBezTo>
                <a:cubicBezTo>
                  <a:pt x="7180806" y="230653"/>
                  <a:pt x="7156096" y="205943"/>
                  <a:pt x="7156096" y="175462"/>
                </a:cubicBezTo>
                <a:cubicBezTo>
                  <a:pt x="7156096" y="144981"/>
                  <a:pt x="7180806" y="120271"/>
                  <a:pt x="7211288" y="120271"/>
                </a:cubicBezTo>
                <a:close/>
                <a:moveTo>
                  <a:pt x="5223474" y="120271"/>
                </a:moveTo>
                <a:cubicBezTo>
                  <a:pt x="5253956" y="120271"/>
                  <a:pt x="5278666" y="144981"/>
                  <a:pt x="5278666" y="175462"/>
                </a:cubicBezTo>
                <a:cubicBezTo>
                  <a:pt x="5278666" y="205943"/>
                  <a:pt x="5253956" y="230653"/>
                  <a:pt x="5223474" y="230653"/>
                </a:cubicBezTo>
                <a:cubicBezTo>
                  <a:pt x="5192992" y="230653"/>
                  <a:pt x="5168282" y="205943"/>
                  <a:pt x="5168282" y="175462"/>
                </a:cubicBezTo>
                <a:cubicBezTo>
                  <a:pt x="5168282" y="144981"/>
                  <a:pt x="5192992" y="120271"/>
                  <a:pt x="5223474" y="120271"/>
                </a:cubicBezTo>
                <a:close/>
                <a:moveTo>
                  <a:pt x="5093178" y="120271"/>
                </a:moveTo>
                <a:cubicBezTo>
                  <a:pt x="5123660" y="120271"/>
                  <a:pt x="5148370" y="144981"/>
                  <a:pt x="5148370" y="175462"/>
                </a:cubicBezTo>
                <a:cubicBezTo>
                  <a:pt x="5148370" y="205943"/>
                  <a:pt x="5123660" y="230653"/>
                  <a:pt x="5093178" y="230653"/>
                </a:cubicBezTo>
                <a:cubicBezTo>
                  <a:pt x="5062696" y="230653"/>
                  <a:pt x="5037986" y="205943"/>
                  <a:pt x="5037986" y="175462"/>
                </a:cubicBezTo>
                <a:cubicBezTo>
                  <a:pt x="5037986" y="144981"/>
                  <a:pt x="5062696" y="120271"/>
                  <a:pt x="5093178" y="120271"/>
                </a:cubicBezTo>
                <a:close/>
                <a:moveTo>
                  <a:pt x="4161077" y="120271"/>
                </a:moveTo>
                <a:cubicBezTo>
                  <a:pt x="4191559" y="120271"/>
                  <a:pt x="4216269" y="144981"/>
                  <a:pt x="4216269" y="175462"/>
                </a:cubicBezTo>
                <a:cubicBezTo>
                  <a:pt x="4216269" y="205943"/>
                  <a:pt x="4191559" y="230653"/>
                  <a:pt x="4161077" y="230653"/>
                </a:cubicBezTo>
                <a:cubicBezTo>
                  <a:pt x="4130595" y="230653"/>
                  <a:pt x="4105885" y="205943"/>
                  <a:pt x="4105885" y="175462"/>
                </a:cubicBezTo>
                <a:cubicBezTo>
                  <a:pt x="4105885" y="144981"/>
                  <a:pt x="4130595" y="120271"/>
                  <a:pt x="4161077" y="120271"/>
                </a:cubicBezTo>
                <a:close/>
                <a:moveTo>
                  <a:pt x="4030786" y="120271"/>
                </a:moveTo>
                <a:cubicBezTo>
                  <a:pt x="4061268" y="120271"/>
                  <a:pt x="4085978" y="144981"/>
                  <a:pt x="4085978" y="175462"/>
                </a:cubicBezTo>
                <a:cubicBezTo>
                  <a:pt x="4085978" y="205943"/>
                  <a:pt x="4061268" y="230653"/>
                  <a:pt x="4030786" y="230653"/>
                </a:cubicBezTo>
                <a:cubicBezTo>
                  <a:pt x="4000304" y="230653"/>
                  <a:pt x="3975594" y="205943"/>
                  <a:pt x="3975594" y="175462"/>
                </a:cubicBezTo>
                <a:cubicBezTo>
                  <a:pt x="3975594" y="144981"/>
                  <a:pt x="4000304" y="120271"/>
                  <a:pt x="4030786" y="120271"/>
                </a:cubicBezTo>
                <a:close/>
                <a:moveTo>
                  <a:pt x="3897148" y="120271"/>
                </a:moveTo>
                <a:cubicBezTo>
                  <a:pt x="3927630" y="120271"/>
                  <a:pt x="3952340" y="144981"/>
                  <a:pt x="3952340" y="175462"/>
                </a:cubicBezTo>
                <a:cubicBezTo>
                  <a:pt x="3952340" y="205943"/>
                  <a:pt x="3927630" y="230653"/>
                  <a:pt x="3897148" y="230653"/>
                </a:cubicBezTo>
                <a:cubicBezTo>
                  <a:pt x="3866666" y="230653"/>
                  <a:pt x="3841956" y="205943"/>
                  <a:pt x="3841956" y="175462"/>
                </a:cubicBezTo>
                <a:cubicBezTo>
                  <a:pt x="3841956" y="144981"/>
                  <a:pt x="3866666" y="120271"/>
                  <a:pt x="3897148" y="120271"/>
                </a:cubicBezTo>
                <a:close/>
                <a:moveTo>
                  <a:pt x="3763514" y="120271"/>
                </a:moveTo>
                <a:cubicBezTo>
                  <a:pt x="3793996" y="120271"/>
                  <a:pt x="3818706" y="144981"/>
                  <a:pt x="3818706" y="175462"/>
                </a:cubicBezTo>
                <a:cubicBezTo>
                  <a:pt x="3818706" y="205943"/>
                  <a:pt x="3793996" y="230653"/>
                  <a:pt x="3763514" y="230653"/>
                </a:cubicBezTo>
                <a:cubicBezTo>
                  <a:pt x="3733032" y="230653"/>
                  <a:pt x="3708322" y="205943"/>
                  <a:pt x="3708322" y="175462"/>
                </a:cubicBezTo>
                <a:cubicBezTo>
                  <a:pt x="3708322" y="144981"/>
                  <a:pt x="3733032" y="120271"/>
                  <a:pt x="3763514" y="120271"/>
                </a:cubicBezTo>
                <a:close/>
                <a:moveTo>
                  <a:pt x="3633221" y="120271"/>
                </a:moveTo>
                <a:cubicBezTo>
                  <a:pt x="3663703" y="120271"/>
                  <a:pt x="3688413" y="144981"/>
                  <a:pt x="3688413" y="175462"/>
                </a:cubicBezTo>
                <a:cubicBezTo>
                  <a:pt x="3688413" y="205943"/>
                  <a:pt x="3663703" y="230653"/>
                  <a:pt x="3633221" y="230653"/>
                </a:cubicBezTo>
                <a:cubicBezTo>
                  <a:pt x="3602739" y="230653"/>
                  <a:pt x="3578029" y="205943"/>
                  <a:pt x="3578029" y="175462"/>
                </a:cubicBezTo>
                <a:cubicBezTo>
                  <a:pt x="3578029" y="144981"/>
                  <a:pt x="3602739" y="120271"/>
                  <a:pt x="3633221" y="120271"/>
                </a:cubicBezTo>
                <a:close/>
                <a:moveTo>
                  <a:pt x="3499589" y="120271"/>
                </a:moveTo>
                <a:cubicBezTo>
                  <a:pt x="3530071" y="120271"/>
                  <a:pt x="3554781" y="144981"/>
                  <a:pt x="3554781" y="175462"/>
                </a:cubicBezTo>
                <a:cubicBezTo>
                  <a:pt x="3554781" y="205943"/>
                  <a:pt x="3530071" y="230653"/>
                  <a:pt x="3499589" y="230653"/>
                </a:cubicBezTo>
                <a:cubicBezTo>
                  <a:pt x="3469107" y="230653"/>
                  <a:pt x="3444397" y="205943"/>
                  <a:pt x="3444397" y="175462"/>
                </a:cubicBezTo>
                <a:cubicBezTo>
                  <a:pt x="3444397" y="144981"/>
                  <a:pt x="3469107" y="120271"/>
                  <a:pt x="3499589" y="120271"/>
                </a:cubicBezTo>
                <a:close/>
                <a:moveTo>
                  <a:pt x="3369293" y="120271"/>
                </a:moveTo>
                <a:cubicBezTo>
                  <a:pt x="3399775" y="120271"/>
                  <a:pt x="3424485" y="144981"/>
                  <a:pt x="3424485" y="175462"/>
                </a:cubicBezTo>
                <a:cubicBezTo>
                  <a:pt x="3424485" y="205943"/>
                  <a:pt x="3399775" y="230653"/>
                  <a:pt x="3369293" y="230653"/>
                </a:cubicBezTo>
                <a:cubicBezTo>
                  <a:pt x="3338811" y="230653"/>
                  <a:pt x="3314101" y="205943"/>
                  <a:pt x="3314101" y="175462"/>
                </a:cubicBezTo>
                <a:cubicBezTo>
                  <a:pt x="3314101" y="144981"/>
                  <a:pt x="3338811" y="120271"/>
                  <a:pt x="3369293" y="120271"/>
                </a:cubicBezTo>
                <a:close/>
                <a:moveTo>
                  <a:pt x="3235657" y="120271"/>
                </a:moveTo>
                <a:cubicBezTo>
                  <a:pt x="3266139" y="120271"/>
                  <a:pt x="3290849" y="144981"/>
                  <a:pt x="3290849" y="175462"/>
                </a:cubicBezTo>
                <a:cubicBezTo>
                  <a:pt x="3290849" y="205943"/>
                  <a:pt x="3266139" y="230653"/>
                  <a:pt x="3235657" y="230653"/>
                </a:cubicBezTo>
                <a:cubicBezTo>
                  <a:pt x="3205175" y="230653"/>
                  <a:pt x="3180465" y="205943"/>
                  <a:pt x="3180465" y="175462"/>
                </a:cubicBezTo>
                <a:cubicBezTo>
                  <a:pt x="3180465" y="144981"/>
                  <a:pt x="3205175" y="120271"/>
                  <a:pt x="3235657" y="120271"/>
                </a:cubicBezTo>
                <a:close/>
                <a:moveTo>
                  <a:pt x="3098682" y="120271"/>
                </a:moveTo>
                <a:cubicBezTo>
                  <a:pt x="3129164" y="120271"/>
                  <a:pt x="3153874" y="144981"/>
                  <a:pt x="3153874" y="175462"/>
                </a:cubicBezTo>
                <a:cubicBezTo>
                  <a:pt x="3153874" y="205943"/>
                  <a:pt x="3129164" y="230653"/>
                  <a:pt x="3098682" y="230653"/>
                </a:cubicBezTo>
                <a:cubicBezTo>
                  <a:pt x="3068200" y="230653"/>
                  <a:pt x="3043490" y="205943"/>
                  <a:pt x="3043490" y="175462"/>
                </a:cubicBezTo>
                <a:cubicBezTo>
                  <a:pt x="3043490" y="144981"/>
                  <a:pt x="3068200" y="120271"/>
                  <a:pt x="3098682" y="120271"/>
                </a:cubicBezTo>
                <a:close/>
                <a:moveTo>
                  <a:pt x="2971729" y="120271"/>
                </a:moveTo>
                <a:cubicBezTo>
                  <a:pt x="3002211" y="120271"/>
                  <a:pt x="3026921" y="144981"/>
                  <a:pt x="3026921" y="175462"/>
                </a:cubicBezTo>
                <a:cubicBezTo>
                  <a:pt x="3026921" y="205943"/>
                  <a:pt x="3002211" y="230653"/>
                  <a:pt x="2971729" y="230653"/>
                </a:cubicBezTo>
                <a:cubicBezTo>
                  <a:pt x="2941247" y="230653"/>
                  <a:pt x="2916537" y="205943"/>
                  <a:pt x="2916537" y="175462"/>
                </a:cubicBezTo>
                <a:cubicBezTo>
                  <a:pt x="2916537" y="144981"/>
                  <a:pt x="2941247" y="120271"/>
                  <a:pt x="2971729" y="120271"/>
                </a:cubicBezTo>
                <a:close/>
                <a:moveTo>
                  <a:pt x="2707903" y="120271"/>
                </a:moveTo>
                <a:cubicBezTo>
                  <a:pt x="2738390" y="120271"/>
                  <a:pt x="2763100" y="144981"/>
                  <a:pt x="2763100" y="175462"/>
                </a:cubicBezTo>
                <a:cubicBezTo>
                  <a:pt x="2763100" y="205943"/>
                  <a:pt x="2738390" y="230653"/>
                  <a:pt x="2707903" y="230653"/>
                </a:cubicBezTo>
                <a:cubicBezTo>
                  <a:pt x="2677427" y="230653"/>
                  <a:pt x="2652715" y="205943"/>
                  <a:pt x="2652715" y="175462"/>
                </a:cubicBezTo>
                <a:cubicBezTo>
                  <a:pt x="2652715" y="144981"/>
                  <a:pt x="2677427" y="120271"/>
                  <a:pt x="2707903" y="120271"/>
                </a:cubicBezTo>
                <a:close/>
                <a:moveTo>
                  <a:pt x="2570933" y="120271"/>
                </a:moveTo>
                <a:cubicBezTo>
                  <a:pt x="2601414" y="120271"/>
                  <a:pt x="2626123" y="144981"/>
                  <a:pt x="2626123" y="175462"/>
                </a:cubicBezTo>
                <a:cubicBezTo>
                  <a:pt x="2626123" y="205943"/>
                  <a:pt x="2601414" y="230653"/>
                  <a:pt x="2570933" y="230653"/>
                </a:cubicBezTo>
                <a:cubicBezTo>
                  <a:pt x="2540449" y="230653"/>
                  <a:pt x="2515738" y="205943"/>
                  <a:pt x="2515738" y="175462"/>
                </a:cubicBezTo>
                <a:cubicBezTo>
                  <a:pt x="2515738" y="144981"/>
                  <a:pt x="2540449" y="120271"/>
                  <a:pt x="2570933" y="120271"/>
                </a:cubicBezTo>
                <a:close/>
                <a:moveTo>
                  <a:pt x="2437297" y="120271"/>
                </a:moveTo>
                <a:cubicBezTo>
                  <a:pt x="2467781" y="120271"/>
                  <a:pt x="2492487" y="144981"/>
                  <a:pt x="2492487" y="175462"/>
                </a:cubicBezTo>
                <a:cubicBezTo>
                  <a:pt x="2492487" y="205943"/>
                  <a:pt x="2467781" y="230653"/>
                  <a:pt x="2437297" y="230653"/>
                </a:cubicBezTo>
                <a:cubicBezTo>
                  <a:pt x="2406818" y="230653"/>
                  <a:pt x="2382108" y="205943"/>
                  <a:pt x="2382108" y="175462"/>
                </a:cubicBezTo>
                <a:cubicBezTo>
                  <a:pt x="2382108" y="144981"/>
                  <a:pt x="2406818" y="120271"/>
                  <a:pt x="2437297" y="120271"/>
                </a:cubicBezTo>
                <a:close/>
                <a:moveTo>
                  <a:pt x="2303666" y="120271"/>
                </a:moveTo>
                <a:cubicBezTo>
                  <a:pt x="2334146" y="120271"/>
                  <a:pt x="2358856" y="144981"/>
                  <a:pt x="2358856" y="175462"/>
                </a:cubicBezTo>
                <a:cubicBezTo>
                  <a:pt x="2358856" y="205943"/>
                  <a:pt x="2334146" y="230653"/>
                  <a:pt x="2303666" y="230653"/>
                </a:cubicBezTo>
                <a:cubicBezTo>
                  <a:pt x="2273184" y="230653"/>
                  <a:pt x="2248473" y="205943"/>
                  <a:pt x="2248473" y="175462"/>
                </a:cubicBezTo>
                <a:cubicBezTo>
                  <a:pt x="2248473" y="144981"/>
                  <a:pt x="2273184" y="120271"/>
                  <a:pt x="2303666" y="120271"/>
                </a:cubicBezTo>
                <a:close/>
                <a:moveTo>
                  <a:pt x="2173372" y="120271"/>
                </a:moveTo>
                <a:cubicBezTo>
                  <a:pt x="2203857" y="120271"/>
                  <a:pt x="2228566" y="144981"/>
                  <a:pt x="2228566" y="175462"/>
                </a:cubicBezTo>
                <a:cubicBezTo>
                  <a:pt x="2228566" y="205943"/>
                  <a:pt x="2203857" y="230653"/>
                  <a:pt x="2173372" y="230653"/>
                </a:cubicBezTo>
                <a:cubicBezTo>
                  <a:pt x="2142892" y="230653"/>
                  <a:pt x="2118180" y="205943"/>
                  <a:pt x="2118180" y="175462"/>
                </a:cubicBezTo>
                <a:cubicBezTo>
                  <a:pt x="2118180" y="144981"/>
                  <a:pt x="2142892" y="120271"/>
                  <a:pt x="2173372" y="120271"/>
                </a:cubicBezTo>
                <a:close/>
                <a:moveTo>
                  <a:pt x="7341580" y="0"/>
                </a:moveTo>
                <a:cubicBezTo>
                  <a:pt x="7372062" y="0"/>
                  <a:pt x="7396772" y="24710"/>
                  <a:pt x="7396772" y="55191"/>
                </a:cubicBezTo>
                <a:cubicBezTo>
                  <a:pt x="7396772" y="85672"/>
                  <a:pt x="7372062" y="110382"/>
                  <a:pt x="7341580" y="110382"/>
                </a:cubicBezTo>
                <a:cubicBezTo>
                  <a:pt x="7311098" y="110382"/>
                  <a:pt x="7286388" y="85672"/>
                  <a:pt x="7286388" y="55191"/>
                </a:cubicBezTo>
                <a:cubicBezTo>
                  <a:pt x="7286388" y="24710"/>
                  <a:pt x="7311098" y="0"/>
                  <a:pt x="7341580" y="0"/>
                </a:cubicBezTo>
                <a:close/>
                <a:moveTo>
                  <a:pt x="4294713" y="0"/>
                </a:moveTo>
                <a:cubicBezTo>
                  <a:pt x="4325195" y="0"/>
                  <a:pt x="4349905" y="24710"/>
                  <a:pt x="4349905" y="55191"/>
                </a:cubicBezTo>
                <a:cubicBezTo>
                  <a:pt x="4349905" y="85672"/>
                  <a:pt x="4325195" y="110382"/>
                  <a:pt x="4294713" y="110382"/>
                </a:cubicBezTo>
                <a:cubicBezTo>
                  <a:pt x="4264231" y="110382"/>
                  <a:pt x="4239521" y="85672"/>
                  <a:pt x="4239521" y="55191"/>
                </a:cubicBezTo>
                <a:cubicBezTo>
                  <a:pt x="4239521" y="24710"/>
                  <a:pt x="4264231" y="0"/>
                  <a:pt x="4294713" y="0"/>
                </a:cubicBezTo>
                <a:close/>
                <a:moveTo>
                  <a:pt x="4161077" y="0"/>
                </a:moveTo>
                <a:cubicBezTo>
                  <a:pt x="4191559" y="0"/>
                  <a:pt x="4216269" y="24710"/>
                  <a:pt x="4216269" y="55191"/>
                </a:cubicBezTo>
                <a:cubicBezTo>
                  <a:pt x="4216269" y="85672"/>
                  <a:pt x="4191559" y="110382"/>
                  <a:pt x="4161077" y="110382"/>
                </a:cubicBezTo>
                <a:cubicBezTo>
                  <a:pt x="4130595" y="110382"/>
                  <a:pt x="4105885" y="85672"/>
                  <a:pt x="4105885" y="55191"/>
                </a:cubicBezTo>
                <a:cubicBezTo>
                  <a:pt x="4105885" y="24710"/>
                  <a:pt x="4130595" y="0"/>
                  <a:pt x="4161077" y="0"/>
                </a:cubicBezTo>
                <a:close/>
                <a:moveTo>
                  <a:pt x="4030786" y="0"/>
                </a:moveTo>
                <a:cubicBezTo>
                  <a:pt x="4061268" y="0"/>
                  <a:pt x="4085978" y="24710"/>
                  <a:pt x="4085978" y="55191"/>
                </a:cubicBezTo>
                <a:cubicBezTo>
                  <a:pt x="4085978" y="85672"/>
                  <a:pt x="4061268" y="110382"/>
                  <a:pt x="4030786" y="110382"/>
                </a:cubicBezTo>
                <a:cubicBezTo>
                  <a:pt x="4000304" y="110382"/>
                  <a:pt x="3975594" y="85672"/>
                  <a:pt x="3975594" y="55191"/>
                </a:cubicBezTo>
                <a:cubicBezTo>
                  <a:pt x="3975594" y="24710"/>
                  <a:pt x="4000304" y="0"/>
                  <a:pt x="4030786" y="0"/>
                </a:cubicBezTo>
                <a:close/>
                <a:moveTo>
                  <a:pt x="3897148" y="0"/>
                </a:moveTo>
                <a:cubicBezTo>
                  <a:pt x="3927630" y="0"/>
                  <a:pt x="3952340" y="24710"/>
                  <a:pt x="3952340" y="55191"/>
                </a:cubicBezTo>
                <a:cubicBezTo>
                  <a:pt x="3952340" y="85672"/>
                  <a:pt x="3927630" y="110382"/>
                  <a:pt x="3897148" y="110382"/>
                </a:cubicBezTo>
                <a:cubicBezTo>
                  <a:pt x="3866666" y="110382"/>
                  <a:pt x="3841956" y="85672"/>
                  <a:pt x="3841956" y="55191"/>
                </a:cubicBezTo>
                <a:cubicBezTo>
                  <a:pt x="3841956" y="24710"/>
                  <a:pt x="3866666" y="0"/>
                  <a:pt x="3897148" y="0"/>
                </a:cubicBezTo>
                <a:close/>
                <a:moveTo>
                  <a:pt x="3763514" y="0"/>
                </a:moveTo>
                <a:cubicBezTo>
                  <a:pt x="3793996" y="0"/>
                  <a:pt x="3818706" y="24710"/>
                  <a:pt x="3818706" y="55191"/>
                </a:cubicBezTo>
                <a:cubicBezTo>
                  <a:pt x="3818706" y="85672"/>
                  <a:pt x="3793996" y="110382"/>
                  <a:pt x="3763514" y="110382"/>
                </a:cubicBezTo>
                <a:cubicBezTo>
                  <a:pt x="3733032" y="110382"/>
                  <a:pt x="3708322" y="85672"/>
                  <a:pt x="3708322" y="55191"/>
                </a:cubicBezTo>
                <a:cubicBezTo>
                  <a:pt x="3708322" y="24710"/>
                  <a:pt x="3733032" y="0"/>
                  <a:pt x="3763514" y="0"/>
                </a:cubicBezTo>
                <a:close/>
                <a:moveTo>
                  <a:pt x="3633221" y="0"/>
                </a:moveTo>
                <a:cubicBezTo>
                  <a:pt x="3663703" y="0"/>
                  <a:pt x="3688413" y="24710"/>
                  <a:pt x="3688413" y="55191"/>
                </a:cubicBezTo>
                <a:cubicBezTo>
                  <a:pt x="3688413" y="85672"/>
                  <a:pt x="3663703" y="110382"/>
                  <a:pt x="3633221" y="110382"/>
                </a:cubicBezTo>
                <a:cubicBezTo>
                  <a:pt x="3602739" y="110382"/>
                  <a:pt x="3578029" y="85672"/>
                  <a:pt x="3578029" y="55191"/>
                </a:cubicBezTo>
                <a:cubicBezTo>
                  <a:pt x="3578029" y="24710"/>
                  <a:pt x="3602739" y="0"/>
                  <a:pt x="3633221" y="0"/>
                </a:cubicBezTo>
                <a:close/>
                <a:moveTo>
                  <a:pt x="3499589" y="0"/>
                </a:moveTo>
                <a:cubicBezTo>
                  <a:pt x="3530071" y="0"/>
                  <a:pt x="3554781" y="24710"/>
                  <a:pt x="3554781" y="55191"/>
                </a:cubicBezTo>
                <a:cubicBezTo>
                  <a:pt x="3554781" y="85672"/>
                  <a:pt x="3530071" y="110382"/>
                  <a:pt x="3499589" y="110382"/>
                </a:cubicBezTo>
                <a:cubicBezTo>
                  <a:pt x="3469107" y="110382"/>
                  <a:pt x="3444397" y="85672"/>
                  <a:pt x="3444397" y="55191"/>
                </a:cubicBezTo>
                <a:cubicBezTo>
                  <a:pt x="3444397" y="24710"/>
                  <a:pt x="3469107" y="0"/>
                  <a:pt x="3499589" y="0"/>
                </a:cubicBezTo>
                <a:close/>
                <a:moveTo>
                  <a:pt x="3369293" y="0"/>
                </a:moveTo>
                <a:cubicBezTo>
                  <a:pt x="3399775" y="0"/>
                  <a:pt x="3424485" y="24710"/>
                  <a:pt x="3424485" y="55191"/>
                </a:cubicBezTo>
                <a:cubicBezTo>
                  <a:pt x="3424485" y="85672"/>
                  <a:pt x="3399775" y="110382"/>
                  <a:pt x="3369293" y="110382"/>
                </a:cubicBezTo>
                <a:cubicBezTo>
                  <a:pt x="3338811" y="110382"/>
                  <a:pt x="3314101" y="85672"/>
                  <a:pt x="3314101" y="55191"/>
                </a:cubicBezTo>
                <a:cubicBezTo>
                  <a:pt x="3314101" y="24710"/>
                  <a:pt x="3338811" y="0"/>
                  <a:pt x="3369293" y="0"/>
                </a:cubicBezTo>
                <a:close/>
                <a:moveTo>
                  <a:pt x="3235657" y="0"/>
                </a:moveTo>
                <a:cubicBezTo>
                  <a:pt x="3266139" y="0"/>
                  <a:pt x="3290849" y="24710"/>
                  <a:pt x="3290849" y="55191"/>
                </a:cubicBezTo>
                <a:cubicBezTo>
                  <a:pt x="3290849" y="85672"/>
                  <a:pt x="3266139" y="110382"/>
                  <a:pt x="3235657" y="110382"/>
                </a:cubicBezTo>
                <a:cubicBezTo>
                  <a:pt x="3205175" y="110382"/>
                  <a:pt x="3180465" y="85672"/>
                  <a:pt x="3180465" y="55191"/>
                </a:cubicBezTo>
                <a:cubicBezTo>
                  <a:pt x="3180465" y="24710"/>
                  <a:pt x="3205175" y="0"/>
                  <a:pt x="3235657" y="0"/>
                </a:cubicBezTo>
                <a:close/>
                <a:moveTo>
                  <a:pt x="2834862" y="0"/>
                </a:moveTo>
                <a:cubicBezTo>
                  <a:pt x="2865342" y="0"/>
                  <a:pt x="2890052" y="24710"/>
                  <a:pt x="2890052" y="55191"/>
                </a:cubicBezTo>
                <a:cubicBezTo>
                  <a:pt x="2890052" y="85672"/>
                  <a:pt x="2865342" y="110382"/>
                  <a:pt x="2834862" y="110382"/>
                </a:cubicBezTo>
                <a:cubicBezTo>
                  <a:pt x="2804379" y="110382"/>
                  <a:pt x="2779671" y="85672"/>
                  <a:pt x="2779671" y="55191"/>
                </a:cubicBezTo>
                <a:cubicBezTo>
                  <a:pt x="2779671" y="24710"/>
                  <a:pt x="2804379" y="0"/>
                  <a:pt x="2834862" y="0"/>
                </a:cubicBezTo>
                <a:close/>
                <a:moveTo>
                  <a:pt x="2707903" y="0"/>
                </a:moveTo>
                <a:cubicBezTo>
                  <a:pt x="2738390" y="0"/>
                  <a:pt x="2763100" y="24710"/>
                  <a:pt x="2763100" y="55191"/>
                </a:cubicBezTo>
                <a:cubicBezTo>
                  <a:pt x="2763100" y="85672"/>
                  <a:pt x="2738390" y="110382"/>
                  <a:pt x="2707903" y="110382"/>
                </a:cubicBezTo>
                <a:cubicBezTo>
                  <a:pt x="2677427" y="110382"/>
                  <a:pt x="2652715" y="85672"/>
                  <a:pt x="2652715" y="55191"/>
                </a:cubicBezTo>
                <a:cubicBezTo>
                  <a:pt x="2652715" y="24710"/>
                  <a:pt x="2677427" y="0"/>
                  <a:pt x="2707903" y="0"/>
                </a:cubicBezTo>
                <a:close/>
                <a:moveTo>
                  <a:pt x="2570933" y="0"/>
                </a:moveTo>
                <a:cubicBezTo>
                  <a:pt x="2601414" y="0"/>
                  <a:pt x="2626123" y="24710"/>
                  <a:pt x="2626123" y="55191"/>
                </a:cubicBezTo>
                <a:cubicBezTo>
                  <a:pt x="2626123" y="85672"/>
                  <a:pt x="2601414" y="110382"/>
                  <a:pt x="2570933" y="110382"/>
                </a:cubicBezTo>
                <a:cubicBezTo>
                  <a:pt x="2540449" y="110382"/>
                  <a:pt x="2515738" y="85672"/>
                  <a:pt x="2515738" y="55191"/>
                </a:cubicBezTo>
                <a:cubicBezTo>
                  <a:pt x="2515738" y="24710"/>
                  <a:pt x="2540449" y="0"/>
                  <a:pt x="2570933" y="0"/>
                </a:cubicBezTo>
                <a:close/>
                <a:moveTo>
                  <a:pt x="2437297" y="0"/>
                </a:moveTo>
                <a:cubicBezTo>
                  <a:pt x="2467781" y="0"/>
                  <a:pt x="2492487" y="24710"/>
                  <a:pt x="2492487" y="55191"/>
                </a:cubicBezTo>
                <a:cubicBezTo>
                  <a:pt x="2492487" y="85672"/>
                  <a:pt x="2467781" y="110382"/>
                  <a:pt x="2437297" y="110382"/>
                </a:cubicBezTo>
                <a:cubicBezTo>
                  <a:pt x="2406818" y="110382"/>
                  <a:pt x="2382108" y="85672"/>
                  <a:pt x="2382108" y="55191"/>
                </a:cubicBezTo>
                <a:cubicBezTo>
                  <a:pt x="2382108" y="24710"/>
                  <a:pt x="2406818" y="0"/>
                  <a:pt x="2437297" y="0"/>
                </a:cubicBezTo>
                <a:close/>
              </a:path>
            </a:pathLst>
          </a:custGeom>
          <a:solidFill>
            <a:schemeClr val="accent6">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defTabSz="914377">
              <a:defRPr/>
            </a:pPr>
            <a:endParaRPr lang="en-US" dirty="0">
              <a:solidFill>
                <a:srgbClr val="505050"/>
              </a:solidFill>
              <a:latin typeface="Arial" panose="020B0604020202020204" pitchFamily="34" charset="0"/>
            </a:endParaRPr>
          </a:p>
        </p:txBody>
      </p:sp>
      <p:sp>
        <p:nvSpPr>
          <p:cNvPr id="273" name="Freeform: Shape 99"/>
          <p:cNvSpPr/>
          <p:nvPr/>
        </p:nvSpPr>
        <p:spPr>
          <a:xfrm>
            <a:off x="66978" y="5084563"/>
            <a:ext cx="12189303" cy="1745575"/>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15361" h="1745574">
                <a:moveTo>
                  <a:pt x="5907680" y="0"/>
                </a:moveTo>
                <a:cubicBezTo>
                  <a:pt x="8502236" y="0"/>
                  <a:pt x="10736988" y="686989"/>
                  <a:pt x="11747164" y="1675322"/>
                </a:cubicBezTo>
                <a:lnTo>
                  <a:pt x="11815361" y="1745574"/>
                </a:lnTo>
                <a:lnTo>
                  <a:pt x="0" y="1745574"/>
                </a:lnTo>
                <a:lnTo>
                  <a:pt x="68197" y="1675322"/>
                </a:lnTo>
                <a:cubicBezTo>
                  <a:pt x="1078372" y="686989"/>
                  <a:pt x="3313125" y="0"/>
                  <a:pt x="5907680" y="0"/>
                </a:cubicBezTo>
                <a:close/>
              </a:path>
            </a:pathLst>
          </a:cu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275" name="Freeform: Shape 827"/>
          <p:cNvSpPr/>
          <p:nvPr/>
        </p:nvSpPr>
        <p:spPr>
          <a:xfrm>
            <a:off x="5491752" y="2339971"/>
            <a:ext cx="669864" cy="309672"/>
          </a:xfrm>
          <a:custGeom>
            <a:avLst/>
            <a:gdLst>
              <a:gd name="connsiteX0" fmla="*/ 333618 w 531187"/>
              <a:gd name="connsiteY0" fmla="*/ 682320 h 835576"/>
              <a:gd name="connsiteX1" fmla="*/ 303480 w 531187"/>
              <a:gd name="connsiteY1" fmla="*/ 696608 h 835576"/>
              <a:gd name="connsiteX2" fmla="*/ 292318 w 531187"/>
              <a:gd name="connsiteY2" fmla="*/ 734224 h 835576"/>
              <a:gd name="connsiteX3" fmla="*/ 303480 w 531187"/>
              <a:gd name="connsiteY3" fmla="*/ 771840 h 835576"/>
              <a:gd name="connsiteX4" fmla="*/ 332725 w 531187"/>
              <a:gd name="connsiteY4" fmla="*/ 785681 h 835576"/>
              <a:gd name="connsiteX5" fmla="*/ 362305 w 531187"/>
              <a:gd name="connsiteY5" fmla="*/ 772287 h 835576"/>
              <a:gd name="connsiteX6" fmla="*/ 373243 w 531187"/>
              <a:gd name="connsiteY6" fmla="*/ 734894 h 835576"/>
              <a:gd name="connsiteX7" fmla="*/ 362639 w 531187"/>
              <a:gd name="connsiteY7" fmla="*/ 696161 h 835576"/>
              <a:gd name="connsiteX8" fmla="*/ 333618 w 531187"/>
              <a:gd name="connsiteY8" fmla="*/ 682320 h 835576"/>
              <a:gd name="connsiteX9" fmla="*/ 435863 w 531187"/>
              <a:gd name="connsiteY9" fmla="*/ 653968 h 835576"/>
              <a:gd name="connsiteX10" fmla="*/ 471917 w 531187"/>
              <a:gd name="connsiteY10" fmla="*/ 653968 h 835576"/>
              <a:gd name="connsiteX11" fmla="*/ 471917 w 531187"/>
              <a:gd name="connsiteY11" fmla="*/ 784788 h 835576"/>
              <a:gd name="connsiteX12" fmla="*/ 531187 w 531187"/>
              <a:gd name="connsiteY12" fmla="*/ 784788 h 835576"/>
              <a:gd name="connsiteX13" fmla="*/ 531187 w 531187"/>
              <a:gd name="connsiteY13" fmla="*/ 814033 h 835576"/>
              <a:gd name="connsiteX14" fmla="*/ 435863 w 531187"/>
              <a:gd name="connsiteY14" fmla="*/ 814033 h 835576"/>
              <a:gd name="connsiteX15" fmla="*/ 435863 w 531187"/>
              <a:gd name="connsiteY15" fmla="*/ 653968 h 835576"/>
              <a:gd name="connsiteX16" fmla="*/ 334623 w 531187"/>
              <a:gd name="connsiteY16" fmla="*/ 651290 h 835576"/>
              <a:gd name="connsiteX17" fmla="*/ 389987 w 531187"/>
              <a:gd name="connsiteY17" fmla="*/ 673725 h 835576"/>
              <a:gd name="connsiteX18" fmla="*/ 411195 w 531187"/>
              <a:gd name="connsiteY18" fmla="*/ 732885 h 835576"/>
              <a:gd name="connsiteX19" fmla="*/ 389205 w 531187"/>
              <a:gd name="connsiteY19" fmla="*/ 793718 h 835576"/>
              <a:gd name="connsiteX20" fmla="*/ 387754 w 531187"/>
              <a:gd name="connsiteY20" fmla="*/ 795225 h 835576"/>
              <a:gd name="connsiteX21" fmla="*/ 386303 w 531187"/>
              <a:gd name="connsiteY21" fmla="*/ 796620 h 835576"/>
              <a:gd name="connsiteX22" fmla="*/ 426822 w 531187"/>
              <a:gd name="connsiteY22" fmla="*/ 835576 h 835576"/>
              <a:gd name="connsiteX23" fmla="*/ 376369 w 531187"/>
              <a:gd name="connsiteY23" fmla="*/ 835576 h 835576"/>
              <a:gd name="connsiteX24" fmla="*/ 355161 w 531187"/>
              <a:gd name="connsiteY24" fmla="*/ 814033 h 835576"/>
              <a:gd name="connsiteX25" fmla="*/ 332055 w 531187"/>
              <a:gd name="connsiteY25" fmla="*/ 816824 h 835576"/>
              <a:gd name="connsiteX26" fmla="*/ 276021 w 531187"/>
              <a:gd name="connsiteY26" fmla="*/ 794499 h 835576"/>
              <a:gd name="connsiteX27" fmla="*/ 254367 w 531187"/>
              <a:gd name="connsiteY27" fmla="*/ 736122 h 835576"/>
              <a:gd name="connsiteX28" fmla="*/ 276356 w 531187"/>
              <a:gd name="connsiteY28" fmla="*/ 674730 h 835576"/>
              <a:gd name="connsiteX29" fmla="*/ 334623 w 531187"/>
              <a:gd name="connsiteY29" fmla="*/ 651290 h 835576"/>
              <a:gd name="connsiteX30" fmla="*/ 195394 w 531187"/>
              <a:gd name="connsiteY30" fmla="*/ 651290 h 835576"/>
              <a:gd name="connsiteX31" fmla="*/ 217551 w 531187"/>
              <a:gd name="connsiteY31" fmla="*/ 652796 h 835576"/>
              <a:gd name="connsiteX32" fmla="*/ 235354 w 531187"/>
              <a:gd name="connsiteY32" fmla="*/ 657429 h 835576"/>
              <a:gd name="connsiteX33" fmla="*/ 235354 w 531187"/>
              <a:gd name="connsiteY33" fmla="*/ 690803 h 835576"/>
              <a:gd name="connsiteX34" fmla="*/ 226592 w 531187"/>
              <a:gd name="connsiteY34" fmla="*/ 685892 h 835576"/>
              <a:gd name="connsiteX35" fmla="*/ 216825 w 531187"/>
              <a:gd name="connsiteY35" fmla="*/ 682376 h 835576"/>
              <a:gd name="connsiteX36" fmla="*/ 206835 w 531187"/>
              <a:gd name="connsiteY36" fmla="*/ 680311 h 835576"/>
              <a:gd name="connsiteX37" fmla="*/ 197403 w 531187"/>
              <a:gd name="connsiteY37" fmla="*/ 679641 h 835576"/>
              <a:gd name="connsiteX38" fmla="*/ 186241 w 531187"/>
              <a:gd name="connsiteY38" fmla="*/ 680813 h 835576"/>
              <a:gd name="connsiteX39" fmla="*/ 177758 w 531187"/>
              <a:gd name="connsiteY39" fmla="*/ 684106 h 835576"/>
              <a:gd name="connsiteX40" fmla="*/ 172400 w 531187"/>
              <a:gd name="connsiteY40" fmla="*/ 689185 h 835576"/>
              <a:gd name="connsiteX41" fmla="*/ 170502 w 531187"/>
              <a:gd name="connsiteY41" fmla="*/ 695826 h 835576"/>
              <a:gd name="connsiteX42" fmla="*/ 172623 w 531187"/>
              <a:gd name="connsiteY42" fmla="*/ 703026 h 835576"/>
              <a:gd name="connsiteX43" fmla="*/ 178651 w 531187"/>
              <a:gd name="connsiteY43" fmla="*/ 709053 h 835576"/>
              <a:gd name="connsiteX44" fmla="*/ 188138 w 531187"/>
              <a:gd name="connsiteY44" fmla="*/ 714635 h 835576"/>
              <a:gd name="connsiteX45" fmla="*/ 200752 w 531187"/>
              <a:gd name="connsiteY45" fmla="*/ 720271 h 835576"/>
              <a:gd name="connsiteX46" fmla="*/ 217997 w 531187"/>
              <a:gd name="connsiteY46" fmla="*/ 728810 h 835576"/>
              <a:gd name="connsiteX47" fmla="*/ 231113 w 531187"/>
              <a:gd name="connsiteY47" fmla="*/ 739024 h 835576"/>
              <a:gd name="connsiteX48" fmla="*/ 239484 w 531187"/>
              <a:gd name="connsiteY48" fmla="*/ 752028 h 835576"/>
              <a:gd name="connsiteX49" fmla="*/ 242386 w 531187"/>
              <a:gd name="connsiteY49" fmla="*/ 769050 h 835576"/>
              <a:gd name="connsiteX50" fmla="*/ 237308 w 531187"/>
              <a:gd name="connsiteY50" fmla="*/ 791541 h 835576"/>
              <a:gd name="connsiteX51" fmla="*/ 223522 w 531187"/>
              <a:gd name="connsiteY51" fmla="*/ 806275 h 835576"/>
              <a:gd name="connsiteX52" fmla="*/ 203263 w 531187"/>
              <a:gd name="connsiteY52" fmla="*/ 814368 h 835576"/>
              <a:gd name="connsiteX53" fmla="*/ 178874 w 531187"/>
              <a:gd name="connsiteY53" fmla="*/ 816824 h 835576"/>
              <a:gd name="connsiteX54" fmla="*/ 153815 w 531187"/>
              <a:gd name="connsiteY54" fmla="*/ 814591 h 835576"/>
              <a:gd name="connsiteX55" fmla="*/ 133221 w 531187"/>
              <a:gd name="connsiteY55" fmla="*/ 807894 h 835576"/>
              <a:gd name="connsiteX56" fmla="*/ 133221 w 531187"/>
              <a:gd name="connsiteY56" fmla="*/ 772175 h 835576"/>
              <a:gd name="connsiteX57" fmla="*/ 154317 w 531187"/>
              <a:gd name="connsiteY57" fmla="*/ 784398 h 835576"/>
              <a:gd name="connsiteX58" fmla="*/ 177311 w 531187"/>
              <a:gd name="connsiteY58" fmla="*/ 788472 h 835576"/>
              <a:gd name="connsiteX59" fmla="*/ 189199 w 531187"/>
              <a:gd name="connsiteY59" fmla="*/ 787244 h 835576"/>
              <a:gd name="connsiteX60" fmla="*/ 197682 w 531187"/>
              <a:gd name="connsiteY60" fmla="*/ 783840 h 835576"/>
              <a:gd name="connsiteX61" fmla="*/ 202761 w 531187"/>
              <a:gd name="connsiteY61" fmla="*/ 778705 h 835576"/>
              <a:gd name="connsiteX62" fmla="*/ 204435 w 531187"/>
              <a:gd name="connsiteY62" fmla="*/ 772287 h 835576"/>
              <a:gd name="connsiteX63" fmla="*/ 201756 w 531187"/>
              <a:gd name="connsiteY63" fmla="*/ 763915 h 835576"/>
              <a:gd name="connsiteX64" fmla="*/ 194445 w 531187"/>
              <a:gd name="connsiteY64" fmla="*/ 757106 h 835576"/>
              <a:gd name="connsiteX65" fmla="*/ 183450 w 531187"/>
              <a:gd name="connsiteY65" fmla="*/ 751079 h 835576"/>
              <a:gd name="connsiteX66" fmla="*/ 169721 w 531187"/>
              <a:gd name="connsiteY66" fmla="*/ 745163 h 835576"/>
              <a:gd name="connsiteX67" fmla="*/ 141760 w 531187"/>
              <a:gd name="connsiteY67" fmla="*/ 726076 h 835576"/>
              <a:gd name="connsiteX68" fmla="*/ 132551 w 531187"/>
              <a:gd name="connsiteY68" fmla="*/ 698840 h 835576"/>
              <a:gd name="connsiteX69" fmla="*/ 137574 w 531187"/>
              <a:gd name="connsiteY69" fmla="*/ 677353 h 835576"/>
              <a:gd name="connsiteX70" fmla="*/ 151248 w 531187"/>
              <a:gd name="connsiteY70" fmla="*/ 662563 h 835576"/>
              <a:gd name="connsiteX71" fmla="*/ 171284 w 531187"/>
              <a:gd name="connsiteY71" fmla="*/ 654024 h 835576"/>
              <a:gd name="connsiteX72" fmla="*/ 195394 w 531187"/>
              <a:gd name="connsiteY72" fmla="*/ 651290 h 835576"/>
              <a:gd name="connsiteX73" fmla="*/ 0 w 531187"/>
              <a:gd name="connsiteY73" fmla="*/ 0 h 835576"/>
              <a:gd name="connsiteX74" fmla="*/ 248557 w 531187"/>
              <a:gd name="connsiteY74" fmla="*/ 591457 h 835576"/>
              <a:gd name="connsiteX75" fmla="*/ 0 w 531187"/>
              <a:gd name="connsiteY75" fmla="*/ 0 h 835576"/>
              <a:gd name="connsiteX0" fmla="*/ 201067 w 398636"/>
              <a:gd name="connsiteY0" fmla="*/ 31030 h 184286"/>
              <a:gd name="connsiteX1" fmla="*/ 170929 w 398636"/>
              <a:gd name="connsiteY1" fmla="*/ 45318 h 184286"/>
              <a:gd name="connsiteX2" fmla="*/ 159767 w 398636"/>
              <a:gd name="connsiteY2" fmla="*/ 82934 h 184286"/>
              <a:gd name="connsiteX3" fmla="*/ 170929 w 398636"/>
              <a:gd name="connsiteY3" fmla="*/ 120550 h 184286"/>
              <a:gd name="connsiteX4" fmla="*/ 200174 w 398636"/>
              <a:gd name="connsiteY4" fmla="*/ 134391 h 184286"/>
              <a:gd name="connsiteX5" fmla="*/ 229754 w 398636"/>
              <a:gd name="connsiteY5" fmla="*/ 120997 h 184286"/>
              <a:gd name="connsiteX6" fmla="*/ 240692 w 398636"/>
              <a:gd name="connsiteY6" fmla="*/ 83604 h 184286"/>
              <a:gd name="connsiteX7" fmla="*/ 230088 w 398636"/>
              <a:gd name="connsiteY7" fmla="*/ 44871 h 184286"/>
              <a:gd name="connsiteX8" fmla="*/ 201067 w 398636"/>
              <a:gd name="connsiteY8" fmla="*/ 31030 h 184286"/>
              <a:gd name="connsiteX9" fmla="*/ 303312 w 398636"/>
              <a:gd name="connsiteY9" fmla="*/ 2678 h 184286"/>
              <a:gd name="connsiteX10" fmla="*/ 339366 w 398636"/>
              <a:gd name="connsiteY10" fmla="*/ 2678 h 184286"/>
              <a:gd name="connsiteX11" fmla="*/ 339366 w 398636"/>
              <a:gd name="connsiteY11" fmla="*/ 133498 h 184286"/>
              <a:gd name="connsiteX12" fmla="*/ 398636 w 398636"/>
              <a:gd name="connsiteY12" fmla="*/ 133498 h 184286"/>
              <a:gd name="connsiteX13" fmla="*/ 398636 w 398636"/>
              <a:gd name="connsiteY13" fmla="*/ 162743 h 184286"/>
              <a:gd name="connsiteX14" fmla="*/ 303312 w 398636"/>
              <a:gd name="connsiteY14" fmla="*/ 162743 h 184286"/>
              <a:gd name="connsiteX15" fmla="*/ 303312 w 398636"/>
              <a:gd name="connsiteY15" fmla="*/ 2678 h 184286"/>
              <a:gd name="connsiteX16" fmla="*/ 202072 w 398636"/>
              <a:gd name="connsiteY16" fmla="*/ 0 h 184286"/>
              <a:gd name="connsiteX17" fmla="*/ 257436 w 398636"/>
              <a:gd name="connsiteY17" fmla="*/ 22435 h 184286"/>
              <a:gd name="connsiteX18" fmla="*/ 278644 w 398636"/>
              <a:gd name="connsiteY18" fmla="*/ 81595 h 184286"/>
              <a:gd name="connsiteX19" fmla="*/ 256654 w 398636"/>
              <a:gd name="connsiteY19" fmla="*/ 142428 h 184286"/>
              <a:gd name="connsiteX20" fmla="*/ 255203 w 398636"/>
              <a:gd name="connsiteY20" fmla="*/ 143935 h 184286"/>
              <a:gd name="connsiteX21" fmla="*/ 253752 w 398636"/>
              <a:gd name="connsiteY21" fmla="*/ 145330 h 184286"/>
              <a:gd name="connsiteX22" fmla="*/ 294271 w 398636"/>
              <a:gd name="connsiteY22" fmla="*/ 184286 h 184286"/>
              <a:gd name="connsiteX23" fmla="*/ 243818 w 398636"/>
              <a:gd name="connsiteY23" fmla="*/ 184286 h 184286"/>
              <a:gd name="connsiteX24" fmla="*/ 222610 w 398636"/>
              <a:gd name="connsiteY24" fmla="*/ 162743 h 184286"/>
              <a:gd name="connsiteX25" fmla="*/ 199504 w 398636"/>
              <a:gd name="connsiteY25" fmla="*/ 165534 h 184286"/>
              <a:gd name="connsiteX26" fmla="*/ 143470 w 398636"/>
              <a:gd name="connsiteY26" fmla="*/ 143209 h 184286"/>
              <a:gd name="connsiteX27" fmla="*/ 121816 w 398636"/>
              <a:gd name="connsiteY27" fmla="*/ 84832 h 184286"/>
              <a:gd name="connsiteX28" fmla="*/ 143805 w 398636"/>
              <a:gd name="connsiteY28" fmla="*/ 23440 h 184286"/>
              <a:gd name="connsiteX29" fmla="*/ 202072 w 398636"/>
              <a:gd name="connsiteY29" fmla="*/ 0 h 184286"/>
              <a:gd name="connsiteX30" fmla="*/ 62843 w 398636"/>
              <a:gd name="connsiteY30" fmla="*/ 0 h 184286"/>
              <a:gd name="connsiteX31" fmla="*/ 85000 w 398636"/>
              <a:gd name="connsiteY31" fmla="*/ 1506 h 184286"/>
              <a:gd name="connsiteX32" fmla="*/ 102803 w 398636"/>
              <a:gd name="connsiteY32" fmla="*/ 6139 h 184286"/>
              <a:gd name="connsiteX33" fmla="*/ 102803 w 398636"/>
              <a:gd name="connsiteY33" fmla="*/ 39513 h 184286"/>
              <a:gd name="connsiteX34" fmla="*/ 94041 w 398636"/>
              <a:gd name="connsiteY34" fmla="*/ 34602 h 184286"/>
              <a:gd name="connsiteX35" fmla="*/ 84274 w 398636"/>
              <a:gd name="connsiteY35" fmla="*/ 31086 h 184286"/>
              <a:gd name="connsiteX36" fmla="*/ 74284 w 398636"/>
              <a:gd name="connsiteY36" fmla="*/ 29021 h 184286"/>
              <a:gd name="connsiteX37" fmla="*/ 64852 w 398636"/>
              <a:gd name="connsiteY37" fmla="*/ 28351 h 184286"/>
              <a:gd name="connsiteX38" fmla="*/ 53690 w 398636"/>
              <a:gd name="connsiteY38" fmla="*/ 29523 h 184286"/>
              <a:gd name="connsiteX39" fmla="*/ 45207 w 398636"/>
              <a:gd name="connsiteY39" fmla="*/ 32816 h 184286"/>
              <a:gd name="connsiteX40" fmla="*/ 39849 w 398636"/>
              <a:gd name="connsiteY40" fmla="*/ 37895 h 184286"/>
              <a:gd name="connsiteX41" fmla="*/ 37951 w 398636"/>
              <a:gd name="connsiteY41" fmla="*/ 44536 h 184286"/>
              <a:gd name="connsiteX42" fmla="*/ 40072 w 398636"/>
              <a:gd name="connsiteY42" fmla="*/ 51736 h 184286"/>
              <a:gd name="connsiteX43" fmla="*/ 46100 w 398636"/>
              <a:gd name="connsiteY43" fmla="*/ 57763 h 184286"/>
              <a:gd name="connsiteX44" fmla="*/ 55587 w 398636"/>
              <a:gd name="connsiteY44" fmla="*/ 63345 h 184286"/>
              <a:gd name="connsiteX45" fmla="*/ 68201 w 398636"/>
              <a:gd name="connsiteY45" fmla="*/ 68981 h 184286"/>
              <a:gd name="connsiteX46" fmla="*/ 85446 w 398636"/>
              <a:gd name="connsiteY46" fmla="*/ 77520 h 184286"/>
              <a:gd name="connsiteX47" fmla="*/ 98562 w 398636"/>
              <a:gd name="connsiteY47" fmla="*/ 87734 h 184286"/>
              <a:gd name="connsiteX48" fmla="*/ 106933 w 398636"/>
              <a:gd name="connsiteY48" fmla="*/ 100738 h 184286"/>
              <a:gd name="connsiteX49" fmla="*/ 109835 w 398636"/>
              <a:gd name="connsiteY49" fmla="*/ 117760 h 184286"/>
              <a:gd name="connsiteX50" fmla="*/ 104757 w 398636"/>
              <a:gd name="connsiteY50" fmla="*/ 140251 h 184286"/>
              <a:gd name="connsiteX51" fmla="*/ 90971 w 398636"/>
              <a:gd name="connsiteY51" fmla="*/ 154985 h 184286"/>
              <a:gd name="connsiteX52" fmla="*/ 70712 w 398636"/>
              <a:gd name="connsiteY52" fmla="*/ 163078 h 184286"/>
              <a:gd name="connsiteX53" fmla="*/ 46323 w 398636"/>
              <a:gd name="connsiteY53" fmla="*/ 165534 h 184286"/>
              <a:gd name="connsiteX54" fmla="*/ 21264 w 398636"/>
              <a:gd name="connsiteY54" fmla="*/ 163301 h 184286"/>
              <a:gd name="connsiteX55" fmla="*/ 670 w 398636"/>
              <a:gd name="connsiteY55" fmla="*/ 156604 h 184286"/>
              <a:gd name="connsiteX56" fmla="*/ 670 w 398636"/>
              <a:gd name="connsiteY56" fmla="*/ 120885 h 184286"/>
              <a:gd name="connsiteX57" fmla="*/ 21766 w 398636"/>
              <a:gd name="connsiteY57" fmla="*/ 133108 h 184286"/>
              <a:gd name="connsiteX58" fmla="*/ 44760 w 398636"/>
              <a:gd name="connsiteY58" fmla="*/ 137182 h 184286"/>
              <a:gd name="connsiteX59" fmla="*/ 56648 w 398636"/>
              <a:gd name="connsiteY59" fmla="*/ 135954 h 184286"/>
              <a:gd name="connsiteX60" fmla="*/ 65131 w 398636"/>
              <a:gd name="connsiteY60" fmla="*/ 132550 h 184286"/>
              <a:gd name="connsiteX61" fmla="*/ 70210 w 398636"/>
              <a:gd name="connsiteY61" fmla="*/ 127415 h 184286"/>
              <a:gd name="connsiteX62" fmla="*/ 71884 w 398636"/>
              <a:gd name="connsiteY62" fmla="*/ 120997 h 184286"/>
              <a:gd name="connsiteX63" fmla="*/ 69205 w 398636"/>
              <a:gd name="connsiteY63" fmla="*/ 112625 h 184286"/>
              <a:gd name="connsiteX64" fmla="*/ 61894 w 398636"/>
              <a:gd name="connsiteY64" fmla="*/ 105816 h 184286"/>
              <a:gd name="connsiteX65" fmla="*/ 50899 w 398636"/>
              <a:gd name="connsiteY65" fmla="*/ 99789 h 184286"/>
              <a:gd name="connsiteX66" fmla="*/ 37170 w 398636"/>
              <a:gd name="connsiteY66" fmla="*/ 93873 h 184286"/>
              <a:gd name="connsiteX67" fmla="*/ 9209 w 398636"/>
              <a:gd name="connsiteY67" fmla="*/ 74786 h 184286"/>
              <a:gd name="connsiteX68" fmla="*/ 0 w 398636"/>
              <a:gd name="connsiteY68" fmla="*/ 47550 h 184286"/>
              <a:gd name="connsiteX69" fmla="*/ 5023 w 398636"/>
              <a:gd name="connsiteY69" fmla="*/ 26063 h 184286"/>
              <a:gd name="connsiteX70" fmla="*/ 18697 w 398636"/>
              <a:gd name="connsiteY70" fmla="*/ 11273 h 184286"/>
              <a:gd name="connsiteX71" fmla="*/ 38733 w 398636"/>
              <a:gd name="connsiteY71" fmla="*/ 2734 h 184286"/>
              <a:gd name="connsiteX72" fmla="*/ 62843 w 398636"/>
              <a:gd name="connsiteY72" fmla="*/ 0 h 18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8636" h="184286">
                <a:moveTo>
                  <a:pt x="201067" y="31030"/>
                </a:moveTo>
                <a:cubicBezTo>
                  <a:pt x="188491" y="31030"/>
                  <a:pt x="178445" y="35793"/>
                  <a:pt x="170929" y="45318"/>
                </a:cubicBezTo>
                <a:cubicBezTo>
                  <a:pt x="163488" y="54768"/>
                  <a:pt x="159767" y="67307"/>
                  <a:pt x="159767" y="82934"/>
                </a:cubicBezTo>
                <a:cubicBezTo>
                  <a:pt x="159767" y="98784"/>
                  <a:pt x="163488" y="111323"/>
                  <a:pt x="170929" y="120550"/>
                </a:cubicBezTo>
                <a:cubicBezTo>
                  <a:pt x="178371" y="129778"/>
                  <a:pt x="188119" y="134391"/>
                  <a:pt x="200174" y="134391"/>
                </a:cubicBezTo>
                <a:cubicBezTo>
                  <a:pt x="212601" y="134391"/>
                  <a:pt x="222461" y="129927"/>
                  <a:pt x="229754" y="120997"/>
                </a:cubicBezTo>
                <a:cubicBezTo>
                  <a:pt x="237046" y="111918"/>
                  <a:pt x="240692" y="99454"/>
                  <a:pt x="240692" y="83604"/>
                </a:cubicBezTo>
                <a:cubicBezTo>
                  <a:pt x="240692" y="67084"/>
                  <a:pt x="237158" y="54173"/>
                  <a:pt x="230088" y="44871"/>
                </a:cubicBezTo>
                <a:cubicBezTo>
                  <a:pt x="223094" y="35644"/>
                  <a:pt x="213420" y="31030"/>
                  <a:pt x="201067" y="31030"/>
                </a:cubicBezTo>
                <a:close/>
                <a:moveTo>
                  <a:pt x="303312" y="2678"/>
                </a:moveTo>
                <a:lnTo>
                  <a:pt x="339366" y="2678"/>
                </a:lnTo>
                <a:lnTo>
                  <a:pt x="339366" y="133498"/>
                </a:lnTo>
                <a:lnTo>
                  <a:pt x="398636" y="133498"/>
                </a:lnTo>
                <a:lnTo>
                  <a:pt x="398636" y="162743"/>
                </a:lnTo>
                <a:lnTo>
                  <a:pt x="303312" y="162743"/>
                </a:lnTo>
                <a:lnTo>
                  <a:pt x="303312" y="2678"/>
                </a:lnTo>
                <a:close/>
                <a:moveTo>
                  <a:pt x="202072" y="0"/>
                </a:moveTo>
                <a:cubicBezTo>
                  <a:pt x="224917" y="0"/>
                  <a:pt x="243371" y="7478"/>
                  <a:pt x="257436" y="22435"/>
                </a:cubicBezTo>
                <a:cubicBezTo>
                  <a:pt x="271574" y="37318"/>
                  <a:pt x="278644" y="57038"/>
                  <a:pt x="278644" y="81595"/>
                </a:cubicBezTo>
                <a:cubicBezTo>
                  <a:pt x="278644" y="106672"/>
                  <a:pt x="271314" y="126950"/>
                  <a:pt x="256654" y="142428"/>
                </a:cubicBezTo>
                <a:cubicBezTo>
                  <a:pt x="256133" y="142949"/>
                  <a:pt x="255650" y="143451"/>
                  <a:pt x="255203" y="143935"/>
                </a:cubicBezTo>
                <a:cubicBezTo>
                  <a:pt x="254757" y="144419"/>
                  <a:pt x="254273" y="144884"/>
                  <a:pt x="253752" y="145330"/>
                </a:cubicBezTo>
                <a:lnTo>
                  <a:pt x="294271" y="184286"/>
                </a:lnTo>
                <a:lnTo>
                  <a:pt x="243818" y="184286"/>
                </a:lnTo>
                <a:lnTo>
                  <a:pt x="222610" y="162743"/>
                </a:lnTo>
                <a:cubicBezTo>
                  <a:pt x="215615" y="164603"/>
                  <a:pt x="207913" y="165534"/>
                  <a:pt x="199504" y="165534"/>
                </a:cubicBezTo>
                <a:cubicBezTo>
                  <a:pt x="176585" y="165534"/>
                  <a:pt x="157907" y="158092"/>
                  <a:pt x="143470" y="143209"/>
                </a:cubicBezTo>
                <a:cubicBezTo>
                  <a:pt x="129034" y="128178"/>
                  <a:pt x="121816" y="108719"/>
                  <a:pt x="121816" y="84832"/>
                </a:cubicBezTo>
                <a:cubicBezTo>
                  <a:pt x="121816" y="59605"/>
                  <a:pt x="129146" y="39141"/>
                  <a:pt x="143805" y="23440"/>
                </a:cubicBezTo>
                <a:cubicBezTo>
                  <a:pt x="158391" y="7813"/>
                  <a:pt x="177813" y="0"/>
                  <a:pt x="202072" y="0"/>
                </a:cubicBezTo>
                <a:close/>
                <a:moveTo>
                  <a:pt x="62843" y="0"/>
                </a:moveTo>
                <a:cubicBezTo>
                  <a:pt x="71177" y="0"/>
                  <a:pt x="78563" y="502"/>
                  <a:pt x="85000" y="1506"/>
                </a:cubicBezTo>
                <a:cubicBezTo>
                  <a:pt x="91436" y="2511"/>
                  <a:pt x="97371" y="4055"/>
                  <a:pt x="102803" y="6139"/>
                </a:cubicBezTo>
                <a:lnTo>
                  <a:pt x="102803" y="39513"/>
                </a:lnTo>
                <a:cubicBezTo>
                  <a:pt x="100124" y="37653"/>
                  <a:pt x="97204" y="36016"/>
                  <a:pt x="94041" y="34602"/>
                </a:cubicBezTo>
                <a:cubicBezTo>
                  <a:pt x="90878" y="33188"/>
                  <a:pt x="87623" y="32016"/>
                  <a:pt x="84274" y="31086"/>
                </a:cubicBezTo>
                <a:cubicBezTo>
                  <a:pt x="80925" y="30156"/>
                  <a:pt x="77595" y="29468"/>
                  <a:pt x="74284" y="29021"/>
                </a:cubicBezTo>
                <a:cubicBezTo>
                  <a:pt x="70973" y="28575"/>
                  <a:pt x="67829" y="28351"/>
                  <a:pt x="64852" y="28351"/>
                </a:cubicBezTo>
                <a:cubicBezTo>
                  <a:pt x="60759" y="28351"/>
                  <a:pt x="57039" y="28742"/>
                  <a:pt x="53690" y="29523"/>
                </a:cubicBezTo>
                <a:cubicBezTo>
                  <a:pt x="50341" y="30305"/>
                  <a:pt x="47514" y="31402"/>
                  <a:pt x="45207" y="32816"/>
                </a:cubicBezTo>
                <a:cubicBezTo>
                  <a:pt x="42900" y="34230"/>
                  <a:pt x="41114" y="35923"/>
                  <a:pt x="39849" y="37895"/>
                </a:cubicBezTo>
                <a:cubicBezTo>
                  <a:pt x="38584" y="39867"/>
                  <a:pt x="37951" y="42081"/>
                  <a:pt x="37951" y="44536"/>
                </a:cubicBezTo>
                <a:cubicBezTo>
                  <a:pt x="37951" y="47215"/>
                  <a:pt x="38658" y="49615"/>
                  <a:pt x="40072" y="51736"/>
                </a:cubicBezTo>
                <a:cubicBezTo>
                  <a:pt x="41486" y="53857"/>
                  <a:pt x="43495" y="55866"/>
                  <a:pt x="46100" y="57763"/>
                </a:cubicBezTo>
                <a:cubicBezTo>
                  <a:pt x="48704" y="59661"/>
                  <a:pt x="51867" y="61521"/>
                  <a:pt x="55587" y="63345"/>
                </a:cubicBezTo>
                <a:cubicBezTo>
                  <a:pt x="59308" y="65168"/>
                  <a:pt x="63513" y="67047"/>
                  <a:pt x="68201" y="68981"/>
                </a:cubicBezTo>
                <a:cubicBezTo>
                  <a:pt x="74600" y="71660"/>
                  <a:pt x="80349" y="74507"/>
                  <a:pt x="85446" y="77520"/>
                </a:cubicBezTo>
                <a:cubicBezTo>
                  <a:pt x="90543" y="80534"/>
                  <a:pt x="94915" y="83939"/>
                  <a:pt x="98562" y="87734"/>
                </a:cubicBezTo>
                <a:cubicBezTo>
                  <a:pt x="102208" y="91529"/>
                  <a:pt x="104998" y="95863"/>
                  <a:pt x="106933" y="100738"/>
                </a:cubicBezTo>
                <a:cubicBezTo>
                  <a:pt x="108868" y="105612"/>
                  <a:pt x="109835" y="111286"/>
                  <a:pt x="109835" y="117760"/>
                </a:cubicBezTo>
                <a:cubicBezTo>
                  <a:pt x="109835" y="126690"/>
                  <a:pt x="108142" y="134187"/>
                  <a:pt x="104757" y="140251"/>
                </a:cubicBezTo>
                <a:cubicBezTo>
                  <a:pt x="101371" y="146316"/>
                  <a:pt x="96776" y="151228"/>
                  <a:pt x="90971" y="154985"/>
                </a:cubicBezTo>
                <a:cubicBezTo>
                  <a:pt x="85167" y="158743"/>
                  <a:pt x="78414" y="161441"/>
                  <a:pt x="70712" y="163078"/>
                </a:cubicBezTo>
                <a:cubicBezTo>
                  <a:pt x="63010" y="164715"/>
                  <a:pt x="54881" y="165534"/>
                  <a:pt x="46323" y="165534"/>
                </a:cubicBezTo>
                <a:cubicBezTo>
                  <a:pt x="37542" y="165534"/>
                  <a:pt x="29189" y="164790"/>
                  <a:pt x="21264" y="163301"/>
                </a:cubicBezTo>
                <a:cubicBezTo>
                  <a:pt x="13339" y="161813"/>
                  <a:pt x="6474" y="159581"/>
                  <a:pt x="670" y="156604"/>
                </a:cubicBezTo>
                <a:lnTo>
                  <a:pt x="670" y="120885"/>
                </a:lnTo>
                <a:cubicBezTo>
                  <a:pt x="7144" y="126317"/>
                  <a:pt x="14176" y="130392"/>
                  <a:pt x="21766" y="133108"/>
                </a:cubicBezTo>
                <a:cubicBezTo>
                  <a:pt x="29357" y="135824"/>
                  <a:pt x="37021" y="137182"/>
                  <a:pt x="44760" y="137182"/>
                </a:cubicBezTo>
                <a:cubicBezTo>
                  <a:pt x="49299" y="137182"/>
                  <a:pt x="53262" y="136773"/>
                  <a:pt x="56648" y="135954"/>
                </a:cubicBezTo>
                <a:cubicBezTo>
                  <a:pt x="60034" y="135136"/>
                  <a:pt x="62861" y="134001"/>
                  <a:pt x="65131" y="132550"/>
                </a:cubicBezTo>
                <a:cubicBezTo>
                  <a:pt x="67401" y="131099"/>
                  <a:pt x="69094" y="129387"/>
                  <a:pt x="70210" y="127415"/>
                </a:cubicBezTo>
                <a:cubicBezTo>
                  <a:pt x="71326" y="125443"/>
                  <a:pt x="71884" y="123304"/>
                  <a:pt x="71884" y="120997"/>
                </a:cubicBezTo>
                <a:cubicBezTo>
                  <a:pt x="71884" y="117871"/>
                  <a:pt x="70991" y="115081"/>
                  <a:pt x="69205" y="112625"/>
                </a:cubicBezTo>
                <a:cubicBezTo>
                  <a:pt x="67419" y="110170"/>
                  <a:pt x="64982" y="107900"/>
                  <a:pt x="61894" y="105816"/>
                </a:cubicBezTo>
                <a:cubicBezTo>
                  <a:pt x="58806" y="103733"/>
                  <a:pt x="55141" y="101724"/>
                  <a:pt x="50899" y="99789"/>
                </a:cubicBezTo>
                <a:cubicBezTo>
                  <a:pt x="46658" y="97854"/>
                  <a:pt x="42081" y="95882"/>
                  <a:pt x="37170" y="93873"/>
                </a:cubicBezTo>
                <a:cubicBezTo>
                  <a:pt x="24668" y="88664"/>
                  <a:pt x="15348" y="82302"/>
                  <a:pt x="9209" y="74786"/>
                </a:cubicBezTo>
                <a:cubicBezTo>
                  <a:pt x="3070" y="67270"/>
                  <a:pt x="0" y="58191"/>
                  <a:pt x="0" y="47550"/>
                </a:cubicBezTo>
                <a:cubicBezTo>
                  <a:pt x="0" y="39216"/>
                  <a:pt x="1674" y="32053"/>
                  <a:pt x="5023" y="26063"/>
                </a:cubicBezTo>
                <a:cubicBezTo>
                  <a:pt x="8372" y="20073"/>
                  <a:pt x="12930" y="15143"/>
                  <a:pt x="18697" y="11273"/>
                </a:cubicBezTo>
                <a:cubicBezTo>
                  <a:pt x="24464" y="7404"/>
                  <a:pt x="31142" y="4557"/>
                  <a:pt x="38733" y="2734"/>
                </a:cubicBezTo>
                <a:cubicBezTo>
                  <a:pt x="46323" y="911"/>
                  <a:pt x="54360" y="0"/>
                  <a:pt x="6284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pic>
        <p:nvPicPr>
          <p:cNvPr id="278" name="Picture 277" descr="https://upload.wikimedia.org/wikipedia/en/thumb/5/54/Gremlin_%28programming_language%29.png/383px-Gremlin_%28programming_language%29.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54983" y="2303341"/>
            <a:ext cx="1560031" cy="606907"/>
          </a:xfrm>
          <a:prstGeom prst="rect">
            <a:avLst/>
          </a:prstGeom>
          <a:extLst>
            <a:ext uri="{909E8E84-426E-40DD-AFC4-6F175D3DCCD1}">
              <a14:hiddenFill xmlns:a14="http://schemas.microsoft.com/office/drawing/2010/main">
                <a:solidFill>
                  <a:srgbClr val="FFFFFF"/>
                </a:solidFill>
              </a14:hiddenFill>
            </a:ext>
          </a:extLst>
        </p:spPr>
      </p:pic>
      <p:grpSp>
        <p:nvGrpSpPr>
          <p:cNvPr id="280" name="Group 279"/>
          <p:cNvGrpSpPr/>
          <p:nvPr/>
        </p:nvGrpSpPr>
        <p:grpSpPr>
          <a:xfrm>
            <a:off x="8796289" y="3693573"/>
            <a:ext cx="586303" cy="377163"/>
            <a:chOff x="7117181" y="5146654"/>
            <a:chExt cx="663064" cy="426544"/>
          </a:xfrm>
          <a:solidFill>
            <a:srgbClr val="59B4D9"/>
          </a:solidFill>
        </p:grpSpPr>
        <p:sp>
          <p:nvSpPr>
            <p:cNvPr id="281" name="Oval 280"/>
            <p:cNvSpPr/>
            <p:nvPr/>
          </p:nvSpPr>
          <p:spPr bwMode="auto">
            <a:xfrm rot="715722">
              <a:off x="7117181" y="5146654"/>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2" name="Oval 281"/>
            <p:cNvSpPr/>
            <p:nvPr/>
          </p:nvSpPr>
          <p:spPr bwMode="auto">
            <a:xfrm>
              <a:off x="7476127" y="5224668"/>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3" name="Oval 282"/>
            <p:cNvSpPr/>
            <p:nvPr/>
          </p:nvSpPr>
          <p:spPr bwMode="auto">
            <a:xfrm>
              <a:off x="7296654"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284" name="Oval 283"/>
            <p:cNvSpPr/>
            <p:nvPr/>
          </p:nvSpPr>
          <p:spPr bwMode="auto">
            <a:xfrm>
              <a:off x="7655599" y="5448552"/>
              <a:ext cx="124646" cy="124646"/>
            </a:xfrm>
            <a:prstGeom prst="ellipse">
              <a:avLst/>
            </a:prstGeom>
            <a:solidFill>
              <a:schemeClr val="accent1"/>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285" name="Straight Connector 284"/>
            <p:cNvCxnSpPr>
              <a:cxnSpLocks/>
            </p:cNvCxnSpPr>
            <p:nvPr/>
          </p:nvCxnSpPr>
          <p:spPr>
            <a:xfrm>
              <a:off x="7240481" y="5221859"/>
              <a:ext cx="235646" cy="65132"/>
            </a:xfrm>
            <a:prstGeom prst="line">
              <a:avLst/>
            </a:prstGeom>
            <a:grpFill/>
            <a:ln w="12700" cap="flat" cmpd="sng" algn="ctr">
              <a:solidFill>
                <a:schemeClr val="tx2"/>
              </a:solidFill>
              <a:prstDash val="sysDot"/>
              <a:miter lim="800000"/>
              <a:headEnd type="none"/>
              <a:tailEnd type="none"/>
            </a:ln>
            <a:effectLst/>
          </p:spPr>
        </p:cxnSp>
        <p:cxnSp>
          <p:nvCxnSpPr>
            <p:cNvPr id="286" name="Straight Connector 285"/>
            <p:cNvCxnSpPr>
              <a:cxnSpLocks/>
            </p:cNvCxnSpPr>
            <p:nvPr/>
          </p:nvCxnSpPr>
          <p:spPr>
            <a:xfrm>
              <a:off x="7421300" y="5510875"/>
              <a:ext cx="234299" cy="0"/>
            </a:xfrm>
            <a:prstGeom prst="line">
              <a:avLst/>
            </a:prstGeom>
            <a:grpFill/>
            <a:ln w="12700" cap="flat" cmpd="sng" algn="ctr">
              <a:solidFill>
                <a:schemeClr val="tx2"/>
              </a:solidFill>
              <a:prstDash val="sysDot"/>
              <a:miter lim="800000"/>
              <a:headEnd type="none"/>
              <a:tailEnd type="none"/>
            </a:ln>
            <a:effectLst/>
          </p:spPr>
        </p:cxnSp>
        <p:cxnSp>
          <p:nvCxnSpPr>
            <p:cNvPr id="287" name="Straight Connector 286"/>
            <p:cNvCxnSpPr>
              <a:cxnSpLocks/>
            </p:cNvCxnSpPr>
            <p:nvPr/>
          </p:nvCxnSpPr>
          <p:spPr>
            <a:xfrm>
              <a:off x="7582519" y="5331060"/>
              <a:ext cx="91334" cy="135746"/>
            </a:xfrm>
            <a:prstGeom prst="line">
              <a:avLst/>
            </a:prstGeom>
            <a:grpFill/>
            <a:ln w="12700" cap="flat" cmpd="sng" algn="ctr">
              <a:solidFill>
                <a:schemeClr val="tx2"/>
              </a:solidFill>
              <a:prstDash val="sysDot"/>
              <a:miter lim="800000"/>
              <a:headEnd type="none"/>
              <a:tailEnd type="none"/>
            </a:ln>
            <a:effectLst/>
          </p:spPr>
        </p:cxnSp>
        <p:cxnSp>
          <p:nvCxnSpPr>
            <p:cNvPr id="288" name="Straight Connector 287"/>
            <p:cNvCxnSpPr>
              <a:cxnSpLocks/>
            </p:cNvCxnSpPr>
            <p:nvPr/>
          </p:nvCxnSpPr>
          <p:spPr>
            <a:xfrm flipV="1">
              <a:off x="7403046" y="5331060"/>
              <a:ext cx="91335" cy="135746"/>
            </a:xfrm>
            <a:prstGeom prst="line">
              <a:avLst/>
            </a:prstGeom>
            <a:grpFill/>
            <a:ln w="12700" cap="flat" cmpd="sng" algn="ctr">
              <a:solidFill>
                <a:schemeClr val="tx2"/>
              </a:solidFill>
              <a:prstDash val="sysDot"/>
              <a:miter lim="800000"/>
              <a:headEnd type="none"/>
              <a:tailEnd type="none"/>
            </a:ln>
            <a:effectLst/>
          </p:spPr>
        </p:cxnSp>
      </p:grpSp>
      <p:grpSp>
        <p:nvGrpSpPr>
          <p:cNvPr id="289" name="Group 288"/>
          <p:cNvGrpSpPr/>
          <p:nvPr/>
        </p:nvGrpSpPr>
        <p:grpSpPr>
          <a:xfrm>
            <a:off x="6907363" y="3400047"/>
            <a:ext cx="499208" cy="473323"/>
            <a:chOff x="7128988" y="4166153"/>
            <a:chExt cx="604908" cy="573541"/>
          </a:xfrm>
        </p:grpSpPr>
        <p:cxnSp>
          <p:nvCxnSpPr>
            <p:cNvPr id="290" name="Straight Connector 289"/>
            <p:cNvCxnSpPr>
              <a:cxnSpLocks/>
            </p:cNvCxnSpPr>
            <p:nvPr/>
          </p:nvCxnSpPr>
          <p:spPr>
            <a:xfrm>
              <a:off x="7128988" y="4451736"/>
              <a:ext cx="238107" cy="72556"/>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1" name="Straight Connector 290"/>
            <p:cNvCxnSpPr>
              <a:cxnSpLocks/>
            </p:cNvCxnSpPr>
            <p:nvPr/>
          </p:nvCxnSpPr>
          <p:spPr>
            <a:xfrm flipV="1">
              <a:off x="7128988" y="4379180"/>
              <a:ext cx="233873" cy="72556"/>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2" name="Oval 291"/>
            <p:cNvSpPr/>
            <p:nvPr/>
          </p:nvSpPr>
          <p:spPr bwMode="auto">
            <a:xfrm>
              <a:off x="7128988" y="4383154"/>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3" name="Straight Connector 292"/>
            <p:cNvCxnSpPr>
              <a:cxnSpLocks/>
            </p:cNvCxnSpPr>
            <p:nvPr/>
          </p:nvCxnSpPr>
          <p:spPr>
            <a:xfrm>
              <a:off x="7367095" y="4524292"/>
              <a:ext cx="241432" cy="108368"/>
            </a:xfrm>
            <a:prstGeom prst="line">
              <a:avLst/>
            </a:prstGeom>
            <a:solidFill>
              <a:srgbClr val="B8D432"/>
            </a:solidFill>
            <a:ln w="12700" cap="flat" cmpd="sng" algn="ctr">
              <a:solidFill>
                <a:schemeClr val="tx2"/>
              </a:solidFill>
              <a:prstDash val="sysDot"/>
              <a:miter lim="800000"/>
              <a:headEnd type="none"/>
              <a:tailEnd type="none"/>
            </a:ln>
            <a:effectLst/>
          </p:spPr>
        </p:cxnSp>
        <p:cxnSp>
          <p:nvCxnSpPr>
            <p:cNvPr id="294" name="Straight Connector 293"/>
            <p:cNvCxnSpPr>
              <a:cxnSpLocks/>
            </p:cNvCxnSpPr>
            <p:nvPr/>
          </p:nvCxnSpPr>
          <p:spPr>
            <a:xfrm>
              <a:off x="7367095" y="4524292"/>
              <a:ext cx="229638" cy="1361"/>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5" name="Oval 294"/>
            <p:cNvSpPr/>
            <p:nvPr/>
          </p:nvSpPr>
          <p:spPr bwMode="auto">
            <a:xfrm rot="20946206">
              <a:off x="7596733" y="460253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296" name="Oval 295"/>
            <p:cNvSpPr/>
            <p:nvPr/>
          </p:nvSpPr>
          <p:spPr bwMode="auto">
            <a:xfrm>
              <a:off x="7596733" y="4457071"/>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7" name="Straight Connector 296"/>
            <p:cNvCxnSpPr>
              <a:cxnSpLocks/>
            </p:cNvCxnSpPr>
            <p:nvPr/>
          </p:nvCxnSpPr>
          <p:spPr>
            <a:xfrm>
              <a:off x="7362861" y="4379181"/>
              <a:ext cx="233872" cy="1013"/>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298" name="Oval 297"/>
            <p:cNvSpPr/>
            <p:nvPr/>
          </p:nvSpPr>
          <p:spPr bwMode="auto">
            <a:xfrm>
              <a:off x="7367095" y="4455710"/>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cxnSp>
          <p:nvCxnSpPr>
            <p:cNvPr id="299" name="Straight Connector 298"/>
            <p:cNvCxnSpPr>
              <a:cxnSpLocks/>
            </p:cNvCxnSpPr>
            <p:nvPr/>
          </p:nvCxnSpPr>
          <p:spPr>
            <a:xfrm flipV="1">
              <a:off x="7362861" y="4277619"/>
              <a:ext cx="248934" cy="101562"/>
            </a:xfrm>
            <a:prstGeom prst="line">
              <a:avLst/>
            </a:prstGeom>
            <a:solidFill>
              <a:srgbClr val="B8D432"/>
            </a:solidFill>
            <a:ln w="12700" cap="flat" cmpd="sng" algn="ctr">
              <a:solidFill>
                <a:schemeClr val="tx2"/>
              </a:solidFill>
              <a:prstDash val="sysDot"/>
              <a:miter lim="800000"/>
              <a:headEnd type="none"/>
              <a:tailEnd type="none"/>
            </a:ln>
            <a:effectLst/>
          </p:spPr>
        </p:cxnSp>
        <p:sp>
          <p:nvSpPr>
            <p:cNvPr id="300" name="Oval 299"/>
            <p:cNvSpPr/>
            <p:nvPr/>
          </p:nvSpPr>
          <p:spPr bwMode="auto">
            <a:xfrm>
              <a:off x="7362861" y="4310599"/>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1" name="Oval 300"/>
            <p:cNvSpPr/>
            <p:nvPr/>
          </p:nvSpPr>
          <p:spPr bwMode="auto">
            <a:xfrm>
              <a:off x="7596733" y="4311612"/>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sp>
          <p:nvSpPr>
            <p:cNvPr id="302" name="Oval 301"/>
            <p:cNvSpPr/>
            <p:nvPr/>
          </p:nvSpPr>
          <p:spPr bwMode="auto">
            <a:xfrm rot="377738">
              <a:off x="7596733" y="4166153"/>
              <a:ext cx="137163" cy="137163"/>
            </a:xfrm>
            <a:prstGeom prst="ellipse">
              <a:avLst/>
            </a:prstGeom>
            <a:solidFill>
              <a:schemeClr val="accent1"/>
            </a:solidFill>
            <a:ln w="12700"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solidFill>
                  <a:srgbClr val="FFFFFF"/>
                </a:solidFill>
                <a:latin typeface="Arial" panose="020B0604020202020204" pitchFamily="34" charset="0"/>
              </a:endParaRPr>
            </a:p>
          </p:txBody>
        </p:sp>
      </p:grpSp>
      <p:sp>
        <p:nvSpPr>
          <p:cNvPr id="303" name="TextBox 302"/>
          <p:cNvSpPr txBox="1"/>
          <p:nvPr/>
        </p:nvSpPr>
        <p:spPr>
          <a:xfrm>
            <a:off x="4418565" y="3807176"/>
            <a:ext cx="956351"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Column-family</a:t>
            </a:r>
          </a:p>
        </p:txBody>
      </p:sp>
      <p:sp>
        <p:nvSpPr>
          <p:cNvPr id="304" name="TextBox 303"/>
          <p:cNvSpPr txBox="1"/>
          <p:nvPr/>
        </p:nvSpPr>
        <p:spPr>
          <a:xfrm>
            <a:off x="6862835" y="3882168"/>
            <a:ext cx="72872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Document</a:t>
            </a:r>
          </a:p>
        </p:txBody>
      </p:sp>
      <p:sp>
        <p:nvSpPr>
          <p:cNvPr id="305" name="TextBox 304"/>
          <p:cNvSpPr txBox="1"/>
          <p:nvPr/>
        </p:nvSpPr>
        <p:spPr>
          <a:xfrm>
            <a:off x="8962445" y="4170464"/>
            <a:ext cx="467436" cy="25404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Graph</a:t>
            </a:r>
          </a:p>
        </p:txBody>
      </p:sp>
      <p:sp>
        <p:nvSpPr>
          <p:cNvPr id="306" name="TextBox 305"/>
          <p:cNvSpPr txBox="1"/>
          <p:nvPr/>
        </p:nvSpPr>
        <p:spPr>
          <a:xfrm>
            <a:off x="858168" y="5253415"/>
            <a:ext cx="2007281"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Turnkey global distribution</a:t>
            </a:r>
          </a:p>
        </p:txBody>
      </p:sp>
      <p:sp>
        <p:nvSpPr>
          <p:cNvPr id="307" name="TextBox 306"/>
          <p:cNvSpPr txBox="1"/>
          <p:nvPr/>
        </p:nvSpPr>
        <p:spPr>
          <a:xfrm>
            <a:off x="2696885" y="4696458"/>
            <a:ext cx="1858201" cy="461665"/>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Elastic scale out </a:t>
            </a:r>
          </a:p>
          <a:p>
            <a:pPr algn="ctr" defTabSz="857103">
              <a:defRPr/>
            </a:pPr>
            <a:r>
              <a:rPr lang="en-US" sz="1200" kern="0" dirty="0">
                <a:solidFill>
                  <a:srgbClr val="002050"/>
                </a:solidFill>
                <a:latin typeface="Arial" panose="020B0604020202020204" pitchFamily="34" charset="0"/>
                <a:cs typeface="Arial" panose="020B0604020202020204" pitchFamily="34" charset="0"/>
              </a:rPr>
              <a:t>of storage &amp; throughput</a:t>
            </a:r>
          </a:p>
        </p:txBody>
      </p:sp>
      <p:sp>
        <p:nvSpPr>
          <p:cNvPr id="308" name="TextBox 307"/>
          <p:cNvSpPr txBox="1"/>
          <p:nvPr/>
        </p:nvSpPr>
        <p:spPr>
          <a:xfrm>
            <a:off x="4426788" y="4574071"/>
            <a:ext cx="3222357"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Guaranteed low latency at the 99</a:t>
            </a:r>
            <a:r>
              <a:rPr lang="en-US" sz="1200" kern="0" baseline="30000" dirty="0">
                <a:solidFill>
                  <a:srgbClr val="002050"/>
                </a:solidFill>
                <a:latin typeface="Arial" panose="020B0604020202020204" pitchFamily="34" charset="0"/>
                <a:cs typeface="Arial" panose="020B0604020202020204" pitchFamily="34" charset="0"/>
              </a:rPr>
              <a:t>th</a:t>
            </a:r>
            <a:r>
              <a:rPr lang="en-US" sz="1200" kern="0" dirty="0">
                <a:solidFill>
                  <a:srgbClr val="002050"/>
                </a:solidFill>
                <a:latin typeface="Arial" panose="020B0604020202020204" pitchFamily="34" charset="0"/>
                <a:cs typeface="Arial" panose="020B0604020202020204" pitchFamily="34" charset="0"/>
              </a:rPr>
              <a:t> percentile</a:t>
            </a:r>
          </a:p>
        </p:txBody>
      </p:sp>
      <p:sp>
        <p:nvSpPr>
          <p:cNvPr id="309" name="TextBox 308"/>
          <p:cNvSpPr txBox="1"/>
          <p:nvPr/>
        </p:nvSpPr>
        <p:spPr>
          <a:xfrm>
            <a:off x="9779703" y="5253415"/>
            <a:ext cx="1667444"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Comprehensive SLAs</a:t>
            </a:r>
          </a:p>
        </p:txBody>
      </p:sp>
      <p:sp>
        <p:nvSpPr>
          <p:cNvPr id="310" name="TextBox 309"/>
          <p:cNvSpPr txBox="1"/>
          <p:nvPr/>
        </p:nvSpPr>
        <p:spPr>
          <a:xfrm>
            <a:off x="7271269" y="4825433"/>
            <a:ext cx="2691763" cy="276999"/>
          </a:xfrm>
          <a:prstGeom prst="rect">
            <a:avLst/>
          </a:prstGeom>
          <a:noFill/>
        </p:spPr>
        <p:txBody>
          <a:bodyPr wrap="none" rtlCol="0">
            <a:spAutoFit/>
          </a:bodyPr>
          <a:lstStyle/>
          <a:p>
            <a:pPr algn="ctr" defTabSz="857103">
              <a:defRPr/>
            </a:pPr>
            <a:r>
              <a:rPr lang="en-US" sz="1200" kern="0" dirty="0">
                <a:solidFill>
                  <a:srgbClr val="002050"/>
                </a:solidFill>
                <a:latin typeface="Arial" panose="020B0604020202020204" pitchFamily="34" charset="0"/>
                <a:cs typeface="Arial" panose="020B0604020202020204" pitchFamily="34" charset="0"/>
              </a:rPr>
              <a:t>Five well-defined consistency models</a:t>
            </a:r>
          </a:p>
        </p:txBody>
      </p:sp>
      <p:grpSp>
        <p:nvGrpSpPr>
          <p:cNvPr id="311" name="Group 3"/>
          <p:cNvGrpSpPr/>
          <p:nvPr/>
        </p:nvGrpSpPr>
        <p:grpSpPr>
          <a:xfrm>
            <a:off x="2187070" y="5945499"/>
            <a:ext cx="752903" cy="752901"/>
            <a:chOff x="-4594157" y="2516834"/>
            <a:chExt cx="1070585" cy="1070585"/>
          </a:xfrm>
        </p:grpSpPr>
        <p:sp>
          <p:nvSpPr>
            <p:cNvPr id="31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3" name="Group 5"/>
            <p:cNvGrpSpPr/>
            <p:nvPr/>
          </p:nvGrpSpPr>
          <p:grpSpPr>
            <a:xfrm>
              <a:off x="-4594157" y="2516834"/>
              <a:ext cx="1070585" cy="1070585"/>
              <a:chOff x="10232415" y="2527090"/>
              <a:chExt cx="1070585" cy="1070585"/>
            </a:xfrm>
          </p:grpSpPr>
          <p:sp>
            <p:nvSpPr>
              <p:cNvPr id="314" name="Oval 6"/>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15" name="Graphic 90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16" name="Group 14"/>
          <p:cNvGrpSpPr/>
          <p:nvPr/>
        </p:nvGrpSpPr>
        <p:grpSpPr>
          <a:xfrm>
            <a:off x="7236649" y="6066980"/>
            <a:ext cx="752903" cy="752901"/>
            <a:chOff x="-4594157" y="2516834"/>
            <a:chExt cx="1070585" cy="1070585"/>
          </a:xfrm>
        </p:grpSpPr>
        <p:sp>
          <p:nvSpPr>
            <p:cNvPr id="31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18" name="Group 16"/>
            <p:cNvGrpSpPr/>
            <p:nvPr/>
          </p:nvGrpSpPr>
          <p:grpSpPr>
            <a:xfrm>
              <a:off x="-4594157" y="2516834"/>
              <a:ext cx="1070585" cy="1070585"/>
              <a:chOff x="10232415" y="2527090"/>
              <a:chExt cx="1070585" cy="1070585"/>
            </a:xfrm>
          </p:grpSpPr>
          <p:sp>
            <p:nvSpPr>
              <p:cNvPr id="319" name="Oval 1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0" name="Graphic 91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1" name="Group 24"/>
          <p:cNvGrpSpPr/>
          <p:nvPr/>
        </p:nvGrpSpPr>
        <p:grpSpPr>
          <a:xfrm>
            <a:off x="6161617" y="5706396"/>
            <a:ext cx="752903" cy="752901"/>
            <a:chOff x="-4594157" y="2516834"/>
            <a:chExt cx="1070585" cy="1070585"/>
          </a:xfrm>
        </p:grpSpPr>
        <p:sp>
          <p:nvSpPr>
            <p:cNvPr id="322"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3" name="Group 26"/>
            <p:cNvGrpSpPr/>
            <p:nvPr/>
          </p:nvGrpSpPr>
          <p:grpSpPr>
            <a:xfrm>
              <a:off x="-4594157" y="2516834"/>
              <a:ext cx="1070585" cy="1070585"/>
              <a:chOff x="10232415" y="2527090"/>
              <a:chExt cx="1070585" cy="1070585"/>
            </a:xfrm>
          </p:grpSpPr>
          <p:sp>
            <p:nvSpPr>
              <p:cNvPr id="324" name="Oval 27"/>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25" name="Graphic 918"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grpSp>
        <p:nvGrpSpPr>
          <p:cNvPr id="326" name="Group 900"/>
          <p:cNvGrpSpPr/>
          <p:nvPr/>
        </p:nvGrpSpPr>
        <p:grpSpPr>
          <a:xfrm>
            <a:off x="9344931" y="5706396"/>
            <a:ext cx="752903" cy="752901"/>
            <a:chOff x="-4594157" y="2516834"/>
            <a:chExt cx="1070585" cy="1070585"/>
          </a:xfrm>
        </p:grpSpPr>
        <p:sp>
          <p:nvSpPr>
            <p:cNvPr id="327" name="Freeform: Shape 411"/>
            <p:cNvSpPr/>
            <p:nvPr/>
          </p:nvSpPr>
          <p:spPr>
            <a:xfrm>
              <a:off x="-4158004" y="3347237"/>
              <a:ext cx="192371" cy="192371"/>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grpSp>
          <p:nvGrpSpPr>
            <p:cNvPr id="328" name="Group 902"/>
            <p:cNvGrpSpPr/>
            <p:nvPr/>
          </p:nvGrpSpPr>
          <p:grpSpPr>
            <a:xfrm>
              <a:off x="-4594157" y="2516834"/>
              <a:ext cx="1070585" cy="1070585"/>
              <a:chOff x="10232415" y="2527090"/>
              <a:chExt cx="1070585" cy="1070585"/>
            </a:xfrm>
          </p:grpSpPr>
          <p:sp>
            <p:nvSpPr>
              <p:cNvPr id="329" name="Oval 903"/>
              <p:cNvSpPr/>
              <p:nvPr/>
            </p:nvSpPr>
            <p:spPr>
              <a:xfrm>
                <a:off x="10627604" y="2770027"/>
                <a:ext cx="274303" cy="274303"/>
              </a:xfrm>
              <a:prstGeom prst="ellipse">
                <a:avLst/>
              </a:prstGeom>
              <a:solidFill>
                <a:srgbClr val="FFFFFF"/>
              </a:solidFill>
              <a:ln w="12700" cap="flat" cmpd="sng" algn="ctr">
                <a:noFill/>
                <a:prstDash val="solid"/>
                <a:miter lim="800000"/>
              </a:ln>
              <a:effectLst/>
            </p:spPr>
            <p:txBody>
              <a:bodyPr rtlCol="0" anchor="ctr"/>
              <a:lstStyle/>
              <a:p>
                <a:pPr algn="ctr" defTabSz="914377">
                  <a:defRPr/>
                </a:pPr>
                <a:endParaRPr lang="en-US" kern="0" dirty="0">
                  <a:solidFill>
                    <a:srgbClr val="FFFFFF"/>
                  </a:solidFill>
                  <a:latin typeface="Arial" panose="020B0604020202020204" pitchFamily="34" charset="0"/>
                </a:endParaRPr>
              </a:p>
            </p:txBody>
          </p:sp>
          <p:pic>
            <p:nvPicPr>
              <p:cNvPr id="330" name="Graphic 923" descr="Marke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2415" y="2527090"/>
                <a:ext cx="1070585" cy="1070585"/>
              </a:xfrm>
              <a:prstGeom prst="rect">
                <a:avLst/>
              </a:prstGeom>
            </p:spPr>
          </p:pic>
        </p:grpSp>
      </p:grpSp>
      <p:sp>
        <p:nvSpPr>
          <p:cNvPr id="331" name="Freeform: Shape 8"/>
          <p:cNvSpPr/>
          <p:nvPr/>
        </p:nvSpPr>
        <p:spPr>
          <a:xfrm>
            <a:off x="24092" y="4279544"/>
            <a:ext cx="12199257" cy="1037701"/>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2" name="Freeform: Shape 927"/>
          <p:cNvSpPr/>
          <p:nvPr/>
        </p:nvSpPr>
        <p:spPr>
          <a:xfrm>
            <a:off x="24092" y="3183192"/>
            <a:ext cx="12199257" cy="1020029"/>
          </a:xfrm>
          <a:custGeom>
            <a:avLst/>
            <a:gdLst>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 name="connsiteX0" fmla="*/ 0 w 12162971"/>
              <a:gd name="connsiteY0" fmla="*/ 1240986 h 1240986"/>
              <a:gd name="connsiteX1" fmla="*/ 6146800 w 12162971"/>
              <a:gd name="connsiteY1" fmla="*/ 15 h 1240986"/>
              <a:gd name="connsiteX2" fmla="*/ 12162971 w 12162971"/>
              <a:gd name="connsiteY2" fmla="*/ 1211958 h 1240986"/>
            </a:gdLst>
            <a:ahLst/>
            <a:cxnLst>
              <a:cxn ang="0">
                <a:pos x="connsiteX0" y="connsiteY0"/>
              </a:cxn>
              <a:cxn ang="0">
                <a:pos x="connsiteX1" y="connsiteY1"/>
              </a:cxn>
              <a:cxn ang="0">
                <a:pos x="connsiteX2" y="connsiteY2"/>
              </a:cxn>
            </a:cxnLst>
            <a:rect l="l" t="t" r="r" b="b"/>
            <a:pathLst>
              <a:path w="12162971" h="1240986">
                <a:moveTo>
                  <a:pt x="0" y="1240986"/>
                </a:moveTo>
                <a:cubicBezTo>
                  <a:pt x="231019" y="1123662"/>
                  <a:pt x="2820610" y="4853"/>
                  <a:pt x="6146800" y="15"/>
                </a:cubicBezTo>
                <a:cubicBezTo>
                  <a:pt x="9472990" y="-4823"/>
                  <a:pt x="11957352" y="1121244"/>
                  <a:pt x="12162971" y="1211958"/>
                </a:cubicBezTo>
              </a:path>
            </a:pathLst>
          </a:custGeom>
          <a:noFill/>
          <a:ln>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grpSp>
        <p:nvGrpSpPr>
          <p:cNvPr id="5" name="Group 4">
            <a:extLst>
              <a:ext uri="{FF2B5EF4-FFF2-40B4-BE49-F238E27FC236}">
                <a16:creationId xmlns:a16="http://schemas.microsoft.com/office/drawing/2014/main" id="{ECCE9881-E168-4911-AB63-FF350B180474}"/>
              </a:ext>
            </a:extLst>
          </p:cNvPr>
          <p:cNvGrpSpPr/>
          <p:nvPr/>
        </p:nvGrpSpPr>
        <p:grpSpPr>
          <a:xfrm>
            <a:off x="1281630" y="2487891"/>
            <a:ext cx="1922328" cy="623188"/>
            <a:chOff x="4305593" y="2273388"/>
            <a:chExt cx="1922328" cy="623188"/>
          </a:xfrm>
        </p:grpSpPr>
        <p:sp>
          <p:nvSpPr>
            <p:cNvPr id="277" name="Freeform: Shape 28"/>
            <p:cNvSpPr/>
            <p:nvPr/>
          </p:nvSpPr>
          <p:spPr>
            <a:xfrm>
              <a:off x="4305593" y="2273388"/>
              <a:ext cx="722852" cy="623188"/>
            </a:xfrm>
            <a:custGeom>
              <a:avLst/>
              <a:gdLst>
                <a:gd name="connsiteX0" fmla="*/ 4283739 w 6912012"/>
                <a:gd name="connsiteY0" fmla="*/ 3558282 h 5959009"/>
                <a:gd name="connsiteX1" fmla="*/ 4283739 w 6912012"/>
                <a:gd name="connsiteY1" fmla="*/ 4359666 h 5959009"/>
                <a:gd name="connsiteX2" fmla="*/ 5085123 w 6912012"/>
                <a:gd name="connsiteY2" fmla="*/ 4359666 h 5959009"/>
                <a:gd name="connsiteX3" fmla="*/ 5085123 w 6912012"/>
                <a:gd name="connsiteY3" fmla="*/ 3558282 h 5959009"/>
                <a:gd name="connsiteX4" fmla="*/ 3285434 w 6912012"/>
                <a:gd name="connsiteY4" fmla="*/ 3558282 h 5959009"/>
                <a:gd name="connsiteX5" fmla="*/ 3285434 w 6912012"/>
                <a:gd name="connsiteY5" fmla="*/ 4359666 h 5959009"/>
                <a:gd name="connsiteX6" fmla="*/ 4086818 w 6912012"/>
                <a:gd name="connsiteY6" fmla="*/ 4359666 h 5959009"/>
                <a:gd name="connsiteX7" fmla="*/ 4086818 w 6912012"/>
                <a:gd name="connsiteY7" fmla="*/ 3558282 h 5959009"/>
                <a:gd name="connsiteX8" fmla="*/ 2287129 w 6912012"/>
                <a:gd name="connsiteY8" fmla="*/ 3558282 h 5959009"/>
                <a:gd name="connsiteX9" fmla="*/ 2287129 w 6912012"/>
                <a:gd name="connsiteY9" fmla="*/ 4359666 h 5959009"/>
                <a:gd name="connsiteX10" fmla="*/ 3088513 w 6912012"/>
                <a:gd name="connsiteY10" fmla="*/ 4359666 h 5959009"/>
                <a:gd name="connsiteX11" fmla="*/ 3088513 w 6912012"/>
                <a:gd name="connsiteY11" fmla="*/ 3558282 h 5959009"/>
                <a:gd name="connsiteX12" fmla="*/ 4283739 w 6912012"/>
                <a:gd name="connsiteY12" fmla="*/ 2561689 h 5959009"/>
                <a:gd name="connsiteX13" fmla="*/ 4283739 w 6912012"/>
                <a:gd name="connsiteY13" fmla="*/ 3363073 h 5959009"/>
                <a:gd name="connsiteX14" fmla="*/ 5085123 w 6912012"/>
                <a:gd name="connsiteY14" fmla="*/ 3363073 h 5959009"/>
                <a:gd name="connsiteX15" fmla="*/ 5085123 w 6912012"/>
                <a:gd name="connsiteY15" fmla="*/ 2561689 h 5959009"/>
                <a:gd name="connsiteX16" fmla="*/ 3285434 w 6912012"/>
                <a:gd name="connsiteY16" fmla="*/ 2561689 h 5959009"/>
                <a:gd name="connsiteX17" fmla="*/ 3285434 w 6912012"/>
                <a:gd name="connsiteY17" fmla="*/ 3363073 h 5959009"/>
                <a:gd name="connsiteX18" fmla="*/ 4086818 w 6912012"/>
                <a:gd name="connsiteY18" fmla="*/ 3363073 h 5959009"/>
                <a:gd name="connsiteX19" fmla="*/ 4086818 w 6912012"/>
                <a:gd name="connsiteY19" fmla="*/ 2561689 h 5959009"/>
                <a:gd name="connsiteX20" fmla="*/ 2287129 w 6912012"/>
                <a:gd name="connsiteY20" fmla="*/ 2561689 h 5959009"/>
                <a:gd name="connsiteX21" fmla="*/ 2287129 w 6912012"/>
                <a:gd name="connsiteY21" fmla="*/ 3363073 h 5959009"/>
                <a:gd name="connsiteX22" fmla="*/ 3088513 w 6912012"/>
                <a:gd name="connsiteY22" fmla="*/ 3363073 h 5959009"/>
                <a:gd name="connsiteX23" fmla="*/ 3088513 w 6912012"/>
                <a:gd name="connsiteY23" fmla="*/ 2561689 h 5959009"/>
                <a:gd name="connsiteX24" fmla="*/ 4283739 w 6912012"/>
                <a:gd name="connsiteY24" fmla="*/ 1565096 h 5959009"/>
                <a:gd name="connsiteX25" fmla="*/ 4283739 w 6912012"/>
                <a:gd name="connsiteY25" fmla="*/ 2366480 h 5959009"/>
                <a:gd name="connsiteX26" fmla="*/ 5085123 w 6912012"/>
                <a:gd name="connsiteY26" fmla="*/ 2366480 h 5959009"/>
                <a:gd name="connsiteX27" fmla="*/ 5085123 w 6912012"/>
                <a:gd name="connsiteY27" fmla="*/ 1565096 h 5959009"/>
                <a:gd name="connsiteX28" fmla="*/ 3285434 w 6912012"/>
                <a:gd name="connsiteY28" fmla="*/ 1565096 h 5959009"/>
                <a:gd name="connsiteX29" fmla="*/ 3285434 w 6912012"/>
                <a:gd name="connsiteY29" fmla="*/ 2366480 h 5959009"/>
                <a:gd name="connsiteX30" fmla="*/ 4086818 w 6912012"/>
                <a:gd name="connsiteY30" fmla="*/ 2366480 h 5959009"/>
                <a:gd name="connsiteX31" fmla="*/ 4086818 w 6912012"/>
                <a:gd name="connsiteY31" fmla="*/ 1565096 h 5959009"/>
                <a:gd name="connsiteX32" fmla="*/ 2287129 w 6912012"/>
                <a:gd name="connsiteY32" fmla="*/ 1565096 h 5959009"/>
                <a:gd name="connsiteX33" fmla="*/ 2287129 w 6912012"/>
                <a:gd name="connsiteY33" fmla="*/ 2366480 h 5959009"/>
                <a:gd name="connsiteX34" fmla="*/ 3088513 w 6912012"/>
                <a:gd name="connsiteY34" fmla="*/ 2366480 h 5959009"/>
                <a:gd name="connsiteX35" fmla="*/ 3088513 w 6912012"/>
                <a:gd name="connsiteY35" fmla="*/ 1565096 h 5959009"/>
                <a:gd name="connsiteX36" fmla="*/ 1826890 w 6912012"/>
                <a:gd name="connsiteY36" fmla="*/ 1539635 h 5959009"/>
                <a:gd name="connsiteX37" fmla="*/ 1826890 w 6912012"/>
                <a:gd name="connsiteY37" fmla="*/ 4787206 h 5959009"/>
                <a:gd name="connsiteX38" fmla="*/ 5085123 w 6912012"/>
                <a:gd name="connsiteY38" fmla="*/ 4787206 h 5959009"/>
                <a:gd name="connsiteX39" fmla="*/ 5085123 w 6912012"/>
                <a:gd name="connsiteY39" fmla="*/ 4567677 h 5959009"/>
                <a:gd name="connsiteX40" fmla="*/ 2046419 w 6912012"/>
                <a:gd name="connsiteY40" fmla="*/ 4567677 h 5959009"/>
                <a:gd name="connsiteX41" fmla="*/ 2046419 w 6912012"/>
                <a:gd name="connsiteY41" fmla="*/ 1539635 h 5959009"/>
                <a:gd name="connsiteX42" fmla="*/ 1743189 w 6912012"/>
                <a:gd name="connsiteY42" fmla="*/ 0 h 5959009"/>
                <a:gd name="connsiteX43" fmla="*/ 5168823 w 6912012"/>
                <a:gd name="connsiteY43" fmla="*/ 0 h 5959009"/>
                <a:gd name="connsiteX44" fmla="*/ 6912012 w 6912012"/>
                <a:gd name="connsiteY44" fmla="*/ 2979505 h 5959009"/>
                <a:gd name="connsiteX45" fmla="*/ 5168823 w 6912012"/>
                <a:gd name="connsiteY45" fmla="*/ 5959009 h 5959009"/>
                <a:gd name="connsiteX46" fmla="*/ 1743189 w 6912012"/>
                <a:gd name="connsiteY46" fmla="*/ 5959009 h 5959009"/>
                <a:gd name="connsiteX47" fmla="*/ 0 w 6912012"/>
                <a:gd name="connsiteY47" fmla="*/ 2979505 h 5959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912012" h="5959009">
                  <a:moveTo>
                    <a:pt x="4283739" y="3558282"/>
                  </a:moveTo>
                  <a:lnTo>
                    <a:pt x="4283739" y="4359666"/>
                  </a:lnTo>
                  <a:lnTo>
                    <a:pt x="5085123" y="4359666"/>
                  </a:lnTo>
                  <a:lnTo>
                    <a:pt x="5085123" y="3558282"/>
                  </a:lnTo>
                  <a:close/>
                  <a:moveTo>
                    <a:pt x="3285434" y="3558282"/>
                  </a:moveTo>
                  <a:lnTo>
                    <a:pt x="3285434" y="4359666"/>
                  </a:lnTo>
                  <a:lnTo>
                    <a:pt x="4086818" y="4359666"/>
                  </a:lnTo>
                  <a:lnTo>
                    <a:pt x="4086818" y="3558282"/>
                  </a:lnTo>
                  <a:close/>
                  <a:moveTo>
                    <a:pt x="2287129" y="3558282"/>
                  </a:moveTo>
                  <a:lnTo>
                    <a:pt x="2287129" y="4359666"/>
                  </a:lnTo>
                  <a:lnTo>
                    <a:pt x="3088513" y="4359666"/>
                  </a:lnTo>
                  <a:lnTo>
                    <a:pt x="3088513" y="3558282"/>
                  </a:lnTo>
                  <a:close/>
                  <a:moveTo>
                    <a:pt x="4283739" y="2561689"/>
                  </a:moveTo>
                  <a:lnTo>
                    <a:pt x="4283739" y="3363073"/>
                  </a:lnTo>
                  <a:lnTo>
                    <a:pt x="5085123" y="3363073"/>
                  </a:lnTo>
                  <a:lnTo>
                    <a:pt x="5085123" y="2561689"/>
                  </a:lnTo>
                  <a:close/>
                  <a:moveTo>
                    <a:pt x="3285434" y="2561689"/>
                  </a:moveTo>
                  <a:lnTo>
                    <a:pt x="3285434" y="3363073"/>
                  </a:lnTo>
                  <a:lnTo>
                    <a:pt x="4086818" y="3363073"/>
                  </a:lnTo>
                  <a:lnTo>
                    <a:pt x="4086818" y="2561689"/>
                  </a:lnTo>
                  <a:close/>
                  <a:moveTo>
                    <a:pt x="2287129" y="2561689"/>
                  </a:moveTo>
                  <a:lnTo>
                    <a:pt x="2287129" y="3363073"/>
                  </a:lnTo>
                  <a:lnTo>
                    <a:pt x="3088513" y="3363073"/>
                  </a:lnTo>
                  <a:lnTo>
                    <a:pt x="3088513" y="2561689"/>
                  </a:lnTo>
                  <a:close/>
                  <a:moveTo>
                    <a:pt x="4283739" y="1565096"/>
                  </a:moveTo>
                  <a:lnTo>
                    <a:pt x="4283739" y="2366480"/>
                  </a:lnTo>
                  <a:lnTo>
                    <a:pt x="5085123" y="2366480"/>
                  </a:lnTo>
                  <a:lnTo>
                    <a:pt x="5085123" y="1565096"/>
                  </a:lnTo>
                  <a:close/>
                  <a:moveTo>
                    <a:pt x="3285434" y="1565096"/>
                  </a:moveTo>
                  <a:lnTo>
                    <a:pt x="3285434" y="2366480"/>
                  </a:lnTo>
                  <a:lnTo>
                    <a:pt x="4086818" y="2366480"/>
                  </a:lnTo>
                  <a:lnTo>
                    <a:pt x="4086818" y="1565096"/>
                  </a:lnTo>
                  <a:close/>
                  <a:moveTo>
                    <a:pt x="2287129" y="1565096"/>
                  </a:moveTo>
                  <a:lnTo>
                    <a:pt x="2287129" y="2366480"/>
                  </a:lnTo>
                  <a:lnTo>
                    <a:pt x="3088513" y="2366480"/>
                  </a:lnTo>
                  <a:lnTo>
                    <a:pt x="3088513" y="1565096"/>
                  </a:lnTo>
                  <a:close/>
                  <a:moveTo>
                    <a:pt x="1826890" y="1539635"/>
                  </a:moveTo>
                  <a:lnTo>
                    <a:pt x="1826890" y="4787206"/>
                  </a:lnTo>
                  <a:lnTo>
                    <a:pt x="5085123" y="4787206"/>
                  </a:lnTo>
                  <a:lnTo>
                    <a:pt x="5085123" y="4567677"/>
                  </a:lnTo>
                  <a:lnTo>
                    <a:pt x="2046419" y="4567677"/>
                  </a:lnTo>
                  <a:lnTo>
                    <a:pt x="2046419" y="1539635"/>
                  </a:lnTo>
                  <a:close/>
                  <a:moveTo>
                    <a:pt x="1743189" y="0"/>
                  </a:moveTo>
                  <a:lnTo>
                    <a:pt x="5168823" y="0"/>
                  </a:lnTo>
                  <a:lnTo>
                    <a:pt x="6912012" y="2979505"/>
                  </a:lnTo>
                  <a:lnTo>
                    <a:pt x="5168823" y="5959009"/>
                  </a:lnTo>
                  <a:lnTo>
                    <a:pt x="1743189" y="5959009"/>
                  </a:lnTo>
                  <a:lnTo>
                    <a:pt x="0" y="297950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dirty="0">
                <a:solidFill>
                  <a:srgbClr val="FFFFFF"/>
                </a:solidFill>
                <a:latin typeface="Arial" panose="020B0604020202020204" pitchFamily="34" charset="0"/>
              </a:endParaRPr>
            </a:p>
          </p:txBody>
        </p:sp>
        <p:sp>
          <p:nvSpPr>
            <p:cNvPr id="333" name="TextBox 332"/>
            <p:cNvSpPr txBox="1"/>
            <p:nvPr/>
          </p:nvSpPr>
          <p:spPr>
            <a:xfrm>
              <a:off x="5068501" y="2435141"/>
              <a:ext cx="1159420" cy="369332"/>
            </a:xfrm>
            <a:prstGeom prst="rect">
              <a:avLst/>
            </a:prstGeom>
            <a:noFill/>
          </p:spPr>
          <p:txBody>
            <a:bodyPr wrap="none" rtlCol="0">
              <a:spAutoFit/>
            </a:bodyPr>
            <a:lstStyle/>
            <a:p>
              <a:pPr defTabSz="914377">
                <a:defRPr/>
              </a:pPr>
              <a:r>
                <a:rPr lang="en-US" dirty="0">
                  <a:solidFill>
                    <a:srgbClr val="505050"/>
                  </a:solidFill>
                  <a:latin typeface="Arial" panose="020B0604020202020204" pitchFamily="34" charset="0"/>
                </a:rPr>
                <a:t>Table API</a:t>
              </a:r>
            </a:p>
          </p:txBody>
        </p:sp>
      </p:grpSp>
      <p:grpSp>
        <p:nvGrpSpPr>
          <p:cNvPr id="334" name="Group 333"/>
          <p:cNvGrpSpPr/>
          <p:nvPr/>
        </p:nvGrpSpPr>
        <p:grpSpPr>
          <a:xfrm>
            <a:off x="4499977" y="3573405"/>
            <a:ext cx="648960" cy="124647"/>
            <a:chOff x="4937947" y="5178778"/>
            <a:chExt cx="733930" cy="124646"/>
          </a:xfrm>
        </p:grpSpPr>
        <p:cxnSp>
          <p:nvCxnSpPr>
            <p:cNvPr id="335" name="Straight Connector 334"/>
            <p:cNvCxnSpPr>
              <a:cxnSpLocks/>
            </p:cNvCxnSpPr>
            <p:nvPr/>
          </p:nvCxnSpPr>
          <p:spPr>
            <a:xfrm>
              <a:off x="5062593" y="5241101"/>
              <a:ext cx="187117" cy="0"/>
            </a:xfrm>
            <a:prstGeom prst="line">
              <a:avLst/>
            </a:prstGeom>
            <a:noFill/>
            <a:ln w="12700" cap="flat" cmpd="sng" algn="ctr">
              <a:solidFill>
                <a:schemeClr val="tx2"/>
              </a:solidFill>
              <a:prstDash val="sysDot"/>
              <a:miter lim="800000"/>
              <a:headEnd type="none"/>
              <a:tailEnd type="none"/>
            </a:ln>
            <a:effectLst/>
          </p:spPr>
        </p:cxnSp>
        <p:sp>
          <p:nvSpPr>
            <p:cNvPr id="336" name="Oval 335"/>
            <p:cNvSpPr/>
            <p:nvPr/>
          </p:nvSpPr>
          <p:spPr bwMode="auto">
            <a:xfrm>
              <a:off x="4937947" y="5178778"/>
              <a:ext cx="124646" cy="124646"/>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7" name="Oval 336"/>
            <p:cNvSpPr/>
            <p:nvPr/>
          </p:nvSpPr>
          <p:spPr bwMode="auto">
            <a:xfrm>
              <a:off x="5249710"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8" name="Oval 337"/>
            <p:cNvSpPr/>
            <p:nvPr/>
          </p:nvSpPr>
          <p:spPr bwMode="auto">
            <a:xfrm>
              <a:off x="5404122"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39" name="Oval 338"/>
            <p:cNvSpPr/>
            <p:nvPr/>
          </p:nvSpPr>
          <p:spPr bwMode="auto">
            <a:xfrm>
              <a:off x="5558535" y="5184430"/>
              <a:ext cx="113342" cy="11334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grpSp>
        <p:nvGrpSpPr>
          <p:cNvPr id="340" name="Group 339"/>
          <p:cNvGrpSpPr/>
          <p:nvPr/>
        </p:nvGrpSpPr>
        <p:grpSpPr>
          <a:xfrm>
            <a:off x="2553555" y="3662151"/>
            <a:ext cx="723819" cy="774799"/>
            <a:chOff x="4511512" y="6316301"/>
            <a:chExt cx="668502" cy="1610828"/>
          </a:xfrm>
        </p:grpSpPr>
        <p:grpSp>
          <p:nvGrpSpPr>
            <p:cNvPr id="341" name="Group 340"/>
            <p:cNvGrpSpPr/>
            <p:nvPr/>
          </p:nvGrpSpPr>
          <p:grpSpPr>
            <a:xfrm>
              <a:off x="4511512" y="6316301"/>
              <a:ext cx="617679" cy="892977"/>
              <a:chOff x="4066669" y="5178779"/>
              <a:chExt cx="1357897" cy="892977"/>
            </a:xfrm>
          </p:grpSpPr>
          <p:cxnSp>
            <p:nvCxnSpPr>
              <p:cNvPr id="343" name="Straight Connector 342"/>
              <p:cNvCxnSpPr>
                <a:cxnSpLocks/>
              </p:cNvCxnSpPr>
              <p:nvPr/>
            </p:nvCxnSpPr>
            <p:spPr>
              <a:xfrm>
                <a:off x="4308965" y="5299925"/>
                <a:ext cx="895279" cy="0"/>
              </a:xfrm>
              <a:prstGeom prst="line">
                <a:avLst/>
              </a:prstGeom>
              <a:noFill/>
              <a:ln w="12700" cap="flat" cmpd="sng" algn="ctr">
                <a:solidFill>
                  <a:schemeClr val="tx2"/>
                </a:solidFill>
                <a:prstDash val="sysDot"/>
                <a:miter lim="800000"/>
                <a:headEnd type="none"/>
                <a:tailEnd type="none"/>
              </a:ln>
              <a:effectLst/>
            </p:spPr>
          </p:cxnSp>
          <p:sp>
            <p:nvSpPr>
              <p:cNvPr id="344" name="Oval 343"/>
              <p:cNvSpPr/>
              <p:nvPr/>
            </p:nvSpPr>
            <p:spPr bwMode="auto">
              <a:xfrm>
                <a:off x="4066669" y="517877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5" name="Oval 344"/>
              <p:cNvSpPr/>
              <p:nvPr/>
            </p:nvSpPr>
            <p:spPr bwMode="auto">
              <a:xfrm>
                <a:off x="5204244" y="5189764"/>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6" name="Straight Connector 345"/>
              <p:cNvCxnSpPr>
                <a:cxnSpLocks/>
              </p:cNvCxnSpPr>
              <p:nvPr/>
            </p:nvCxnSpPr>
            <p:spPr>
              <a:xfrm>
                <a:off x="4308965" y="5620439"/>
                <a:ext cx="895279" cy="0"/>
              </a:xfrm>
              <a:prstGeom prst="line">
                <a:avLst/>
              </a:prstGeom>
              <a:noFill/>
              <a:ln w="12700" cap="flat" cmpd="sng" algn="ctr">
                <a:solidFill>
                  <a:schemeClr val="tx2"/>
                </a:solidFill>
                <a:prstDash val="sysDot"/>
                <a:miter lim="800000"/>
                <a:headEnd type="none"/>
                <a:tailEnd type="none"/>
              </a:ln>
              <a:effectLst/>
            </p:spPr>
          </p:cxnSp>
          <p:sp>
            <p:nvSpPr>
              <p:cNvPr id="347" name="Oval 346"/>
              <p:cNvSpPr/>
              <p:nvPr/>
            </p:nvSpPr>
            <p:spPr bwMode="auto">
              <a:xfrm>
                <a:off x="4066669" y="5499293"/>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48" name="Oval 347"/>
              <p:cNvSpPr/>
              <p:nvPr/>
            </p:nvSpPr>
            <p:spPr bwMode="auto">
              <a:xfrm>
                <a:off x="5204244" y="5510278"/>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cxnSp>
            <p:nvCxnSpPr>
              <p:cNvPr id="349" name="Straight Connector 348"/>
              <p:cNvCxnSpPr>
                <a:cxnSpLocks/>
              </p:cNvCxnSpPr>
              <p:nvPr/>
            </p:nvCxnSpPr>
            <p:spPr>
              <a:xfrm>
                <a:off x="4308965" y="5950606"/>
                <a:ext cx="895279" cy="0"/>
              </a:xfrm>
              <a:prstGeom prst="line">
                <a:avLst/>
              </a:prstGeom>
              <a:noFill/>
              <a:ln w="12700" cap="flat" cmpd="sng" algn="ctr">
                <a:solidFill>
                  <a:schemeClr val="tx2"/>
                </a:solidFill>
                <a:prstDash val="sysDot"/>
                <a:miter lim="800000"/>
                <a:headEnd type="none"/>
                <a:tailEnd type="none"/>
              </a:ln>
              <a:effectLst/>
            </p:spPr>
          </p:cxnSp>
          <p:sp>
            <p:nvSpPr>
              <p:cNvPr id="350" name="Oval 349"/>
              <p:cNvSpPr/>
              <p:nvPr/>
            </p:nvSpPr>
            <p:spPr bwMode="auto">
              <a:xfrm>
                <a:off x="4066669" y="5829459"/>
                <a:ext cx="242296" cy="242297"/>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sp>
            <p:nvSpPr>
              <p:cNvPr id="351" name="Oval 350"/>
              <p:cNvSpPr/>
              <p:nvPr/>
            </p:nvSpPr>
            <p:spPr bwMode="auto">
              <a:xfrm>
                <a:off x="5204244" y="5840445"/>
                <a:ext cx="220322" cy="220322"/>
              </a:xfrm>
              <a:prstGeom prst="ellipse">
                <a:avLst/>
              </a:prstGeom>
              <a:noFill/>
              <a:ln w="38100" cap="flat" cmpd="sng" algn="ctr">
                <a:solidFill>
                  <a:schemeClr val="accent1"/>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80" fontAlgn="base">
                  <a:spcBef>
                    <a:spcPct val="0"/>
                  </a:spcBef>
                  <a:spcAft>
                    <a:spcPct val="0"/>
                  </a:spcAft>
                  <a:defRPr/>
                </a:pPr>
                <a:endParaRPr lang="en-US" sz="1961" kern="0" dirty="0">
                  <a:gradFill>
                    <a:gsLst>
                      <a:gs pos="0">
                        <a:srgbClr val="FFFFFF"/>
                      </a:gs>
                      <a:gs pos="100000">
                        <a:srgbClr val="FFFFFF"/>
                      </a:gs>
                    </a:gsLst>
                    <a:lin ang="5400000" scaled="0"/>
                  </a:gradFill>
                  <a:latin typeface="Arial" panose="020B0604020202020204" pitchFamily="34" charset="0"/>
                </a:endParaRPr>
              </a:p>
            </p:txBody>
          </p:sp>
        </p:grpSp>
        <p:sp>
          <p:nvSpPr>
            <p:cNvPr id="342" name="TextBox 341"/>
            <p:cNvSpPr txBox="1"/>
            <p:nvPr/>
          </p:nvSpPr>
          <p:spPr>
            <a:xfrm>
              <a:off x="4538072" y="7398965"/>
              <a:ext cx="641942" cy="528164"/>
            </a:xfrm>
            <a:prstGeom prst="rect">
              <a:avLst/>
            </a:prstGeom>
            <a:noFill/>
          </p:spPr>
          <p:txBody>
            <a:bodyPr wrap="none" lIns="0" rtlCol="0">
              <a:spAutoFit/>
            </a:bodyPr>
            <a:lstStyle/>
            <a:p>
              <a:pPr algn="ctr" defTabSz="914377">
                <a:defRPr/>
              </a:pPr>
              <a:r>
                <a:rPr lang="en-US" sz="1051" dirty="0">
                  <a:solidFill>
                    <a:srgbClr val="0078D7"/>
                  </a:solidFill>
                  <a:latin typeface="Arial" panose="020B0604020202020204" pitchFamily="34" charset="0"/>
                  <a:cs typeface="Arial" panose="020B0604020202020204" pitchFamily="34" charset="0"/>
                </a:rPr>
                <a:t>Key-value</a:t>
              </a:r>
            </a:p>
          </p:txBody>
        </p:sp>
      </p:grpSp>
      <p:pic>
        <p:nvPicPr>
          <p:cNvPr id="352" name="Picture 4" descr="Image result for cassandra logo">
            <a:extLst>
              <a:ext uri="{FF2B5EF4-FFF2-40B4-BE49-F238E27FC236}">
                <a16:creationId xmlns:a16="http://schemas.microsoft.com/office/drawing/2014/main" id="{42F40478-300F-49F0-B1BD-AA193E724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19031" y="2216337"/>
            <a:ext cx="933059" cy="625448"/>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D139EDB3-93C1-4621-81B4-F3E0377DB606}"/>
              </a:ext>
            </a:extLst>
          </p:cNvPr>
          <p:cNvSpPr txBox="1"/>
          <p:nvPr/>
        </p:nvSpPr>
        <p:spPr>
          <a:xfrm>
            <a:off x="2706510" y="985307"/>
            <a:ext cx="6778983" cy="338554"/>
          </a:xfrm>
          <a:prstGeom prst="rect">
            <a:avLst/>
          </a:prstGeom>
          <a:noFill/>
        </p:spPr>
        <p:txBody>
          <a:bodyPr wrap="square" lIns="91440" tIns="91440" rIns="0" bIns="0" rtlCol="0">
            <a:spAutoFit/>
          </a:bodyPr>
          <a:lstStyle/>
          <a:p>
            <a:pPr algn="ctr" defTabSz="914377">
              <a:defRPr/>
            </a:pPr>
            <a:r>
              <a:rPr lang="en-US" sz="1600" kern="0" dirty="0">
                <a:solidFill>
                  <a:srgbClr val="00B0F0"/>
                </a:solidFill>
                <a:latin typeface="Arial" panose="020B0604020202020204" pitchFamily="34" charset="0"/>
                <a:cs typeface="Arial" panose="020B0604020202020204" pitchFamily="34" charset="0"/>
              </a:rPr>
              <a:t>A globally distributed, massively scalable, multi-model database service</a:t>
            </a:r>
          </a:p>
        </p:txBody>
      </p:sp>
      <p:grpSp>
        <p:nvGrpSpPr>
          <p:cNvPr id="4" name="Group 3">
            <a:extLst>
              <a:ext uri="{FF2B5EF4-FFF2-40B4-BE49-F238E27FC236}">
                <a16:creationId xmlns:a16="http://schemas.microsoft.com/office/drawing/2014/main" id="{23105B10-D8EE-4B57-8297-DB7C319B8284}"/>
              </a:ext>
            </a:extLst>
          </p:cNvPr>
          <p:cNvGrpSpPr/>
          <p:nvPr/>
        </p:nvGrpSpPr>
        <p:grpSpPr>
          <a:xfrm>
            <a:off x="6881916" y="2296498"/>
            <a:ext cx="2090344" cy="546149"/>
            <a:chOff x="1907932" y="2479150"/>
            <a:chExt cx="2090345" cy="546150"/>
          </a:xfrm>
        </p:grpSpPr>
        <p:pic>
          <p:nvPicPr>
            <p:cNvPr id="2" name="Picture 1">
              <a:extLst>
                <a:ext uri="{FF2B5EF4-FFF2-40B4-BE49-F238E27FC236}">
                  <a16:creationId xmlns:a16="http://schemas.microsoft.com/office/drawing/2014/main" id="{69E2A0DB-49DE-4437-8D21-B5DAB753CA99}"/>
                </a:ext>
              </a:extLst>
            </p:cNvPr>
            <p:cNvPicPr>
              <a:picLocks noChangeAspect="1"/>
            </p:cNvPicPr>
            <p:nvPr/>
          </p:nvPicPr>
          <p:blipFill>
            <a:blip r:embed="rId7"/>
            <a:stretch>
              <a:fillRect/>
            </a:stretch>
          </p:blipFill>
          <p:spPr>
            <a:xfrm>
              <a:off x="1907932" y="2479150"/>
              <a:ext cx="477971" cy="526743"/>
            </a:xfrm>
            <a:prstGeom prst="rect">
              <a:avLst/>
            </a:prstGeom>
          </p:spPr>
        </p:pic>
        <p:sp>
          <p:nvSpPr>
            <p:cNvPr id="3" name="TextBox 2">
              <a:extLst>
                <a:ext uri="{FF2B5EF4-FFF2-40B4-BE49-F238E27FC236}">
                  <a16:creationId xmlns:a16="http://schemas.microsoft.com/office/drawing/2014/main" id="{32E50446-FE9F-45A9-A722-12D032E44288}"/>
                </a:ext>
              </a:extLst>
            </p:cNvPr>
            <p:cNvSpPr txBox="1"/>
            <p:nvPr/>
          </p:nvSpPr>
          <p:spPr>
            <a:xfrm>
              <a:off x="2337244" y="2563634"/>
              <a:ext cx="1661033" cy="461666"/>
            </a:xfrm>
            <a:prstGeom prst="rect">
              <a:avLst/>
            </a:prstGeom>
            <a:noFill/>
          </p:spPr>
          <p:txBody>
            <a:bodyPr wrap="none" rtlCol="0">
              <a:spAutoFit/>
            </a:bodyPr>
            <a:lstStyle/>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Cosmos DB’s API for </a:t>
              </a:r>
            </a:p>
            <a:p>
              <a:pPr defTabSz="914344"/>
              <a:r>
                <a:rPr lang="en-US" sz="1200" dirty="0">
                  <a:solidFill>
                    <a:srgbClr val="1A1A1A">
                      <a:lumMod val="75000"/>
                      <a:lumOff val="25000"/>
                    </a:srgbClr>
                  </a:solidFill>
                  <a:latin typeface="Arial" panose="020B0604020202020204" pitchFamily="34" charset="0"/>
                  <a:cs typeface="Arial" panose="020B0604020202020204" pitchFamily="34" charset="0"/>
                </a:rPr>
                <a:t>MongoDB</a:t>
              </a:r>
            </a:p>
          </p:txBody>
        </p:sp>
      </p:grpSp>
      <p:pic>
        <p:nvPicPr>
          <p:cNvPr id="89" name="Picture 2" descr="Image result for cosmos db logo">
            <a:extLst>
              <a:ext uri="{FF2B5EF4-FFF2-40B4-BE49-F238E27FC236}">
                <a16:creationId xmlns:a16="http://schemas.microsoft.com/office/drawing/2014/main" id="{BB3AD7A0-CF54-4FB1-A46B-F51977810F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9971" y="234457"/>
            <a:ext cx="1624935" cy="853091"/>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BCDE82AC-3B61-4827-9950-DC24FBA2C0AA}"/>
              </a:ext>
            </a:extLst>
          </p:cNvPr>
          <p:cNvSpPr txBox="1"/>
          <p:nvPr/>
        </p:nvSpPr>
        <p:spPr>
          <a:xfrm>
            <a:off x="4232914" y="276283"/>
            <a:ext cx="4874991" cy="769441"/>
          </a:xfrm>
          <a:prstGeom prst="rect">
            <a:avLst/>
          </a:prstGeom>
          <a:noFill/>
        </p:spPr>
        <p:txBody>
          <a:bodyPr wrap="square" rtlCol="0">
            <a:spAutoFit/>
          </a:bodyPr>
          <a:lstStyle/>
          <a:p>
            <a:pPr algn="ctr" defTabSz="914377">
              <a:defRPr/>
            </a:pPr>
            <a:r>
              <a:rPr lang="en-US" sz="4400" dirty="0">
                <a:solidFill>
                  <a:srgbClr val="00B0F0"/>
                </a:solidFill>
                <a:latin typeface="Arial" panose="020B0604020202020204" pitchFamily="34" charset="0"/>
                <a:cs typeface="Arial" panose="020B0604020202020204" pitchFamily="34" charset="0"/>
              </a:rPr>
              <a:t>Azure Cosmos DB</a:t>
            </a:r>
          </a:p>
        </p:txBody>
      </p:sp>
    </p:spTree>
    <p:extLst>
      <p:ext uri="{BB962C8B-B14F-4D97-AF65-F5344CB8AC3E}">
        <p14:creationId xmlns:p14="http://schemas.microsoft.com/office/powerpoint/2010/main" val="2242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13CAB9-F960-46D3-9E64-F2353C7EB799}"/>
              </a:ext>
            </a:extLst>
          </p:cNvPr>
          <p:cNvSpPr txBox="1">
            <a:spLocks/>
          </p:cNvSpPr>
          <p:nvPr/>
        </p:nvSpPr>
        <p:spPr>
          <a:xfrm>
            <a:off x="0" y="520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When To Embed #4, #5</a:t>
            </a:r>
          </a:p>
        </p:txBody>
      </p:sp>
      <p:sp>
        <p:nvSpPr>
          <p:cNvPr id="6" name="Text Placeholder 2">
            <a:extLst>
              <a:ext uri="{FF2B5EF4-FFF2-40B4-BE49-F238E27FC236}">
                <a16:creationId xmlns:a16="http://schemas.microsoft.com/office/drawing/2014/main" id="{1A44A73D-737B-4F9F-8192-8DAB27B552AE}"/>
              </a:ext>
            </a:extLst>
          </p:cNvPr>
          <p:cNvSpPr txBox="1">
            <a:spLocks/>
          </p:cNvSpPr>
          <p:nvPr/>
        </p:nvSpPr>
        <p:spPr>
          <a:xfrm>
            <a:off x="-1" y="1247257"/>
            <a:ext cx="12112689" cy="25730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Similar rate of updates – does the data change at the same (slower)           pace? -&gt; Minimize writes</a:t>
            </a:r>
          </a:p>
          <a:p>
            <a:pPr marL="0" indent="0">
              <a:buNone/>
            </a:pPr>
            <a:r>
              <a:rPr lang="en-US" dirty="0">
                <a:latin typeface="Arial" panose="020B0604020202020204" pitchFamily="34" charset="0"/>
                <a:cs typeface="Arial" panose="020B0604020202020204" pitchFamily="34" charset="0"/>
              </a:rPr>
              <a:t>1:few relationships</a:t>
            </a:r>
          </a:p>
          <a:p>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8" name="Rectangle 7">
            <a:extLst>
              <a:ext uri="{FF2B5EF4-FFF2-40B4-BE49-F238E27FC236}">
                <a16:creationId xmlns:a16="http://schemas.microsoft.com/office/drawing/2014/main" id="{B95BB18C-26DD-4DC2-9F80-95062AA2208F}"/>
              </a:ext>
            </a:extLst>
          </p:cNvPr>
          <p:cNvSpPr/>
          <p:nvPr/>
        </p:nvSpPr>
        <p:spPr>
          <a:xfrm>
            <a:off x="525361" y="3213421"/>
            <a:ext cx="8559800" cy="3232231"/>
          </a:xfrm>
          <a:prstGeom prst="rect">
            <a:avLst/>
          </a:prstGeom>
        </p:spPr>
        <p:txBody>
          <a:bodyPr wrap="square">
            <a:spAutoFit/>
          </a:bodyPr>
          <a:lstStyle/>
          <a:p>
            <a:pPr defTabSz="1219170"/>
            <a:r>
              <a:rPr lang="en-US" sz="2267" dirty="0">
                <a:solidFill>
                  <a:srgbClr val="000000"/>
                </a:solidFill>
                <a:latin typeface="Arial" panose="020B0604020202020204" pitchFamily="34" charset="0"/>
              </a:rPr>
              <a:t>{</a:t>
            </a:r>
          </a:p>
          <a:p>
            <a:pPr marL="609585" lvl="1" defTabSz="1219170"/>
            <a:r>
              <a:rPr lang="en-US" sz="2267" dirty="0">
                <a:solidFill>
                  <a:srgbClr val="000000"/>
                </a:solidFill>
                <a:latin typeface="Arial" panose="020B0604020202020204" pitchFamily="34" charset="0"/>
              </a:rPr>
              <a:t>"id": "1",</a:t>
            </a:r>
          </a:p>
          <a:p>
            <a:pPr marL="609585" lvl="1" defTabSz="1219170"/>
            <a:r>
              <a:rPr lang="en-US" sz="2267" dirty="0">
                <a:solidFill>
                  <a:srgbClr val="000000"/>
                </a:solidFill>
                <a:latin typeface="Arial" panose="020B0604020202020204" pitchFamily="34" charset="0"/>
              </a:rPr>
              <a:t>"name": "Alice",</a:t>
            </a:r>
          </a:p>
          <a:p>
            <a:pPr marL="609585" lvl="1" defTabSz="1219170"/>
            <a:r>
              <a:rPr lang="en-US" sz="2267" dirty="0">
                <a:solidFill>
                  <a:srgbClr val="000000"/>
                </a:solidFill>
                <a:latin typeface="Arial" panose="020B0604020202020204" pitchFamily="34" charset="0"/>
              </a:rPr>
              <a:t>"</a:t>
            </a:r>
            <a:r>
              <a:rPr lang="en-US" sz="2267" dirty="0">
                <a:solidFill>
                  <a:srgbClr val="000000"/>
                </a:solidFill>
                <a:highlight>
                  <a:srgbClr val="FFFF00"/>
                </a:highlight>
                <a:latin typeface="Arial" panose="020B0604020202020204" pitchFamily="34" charset="0"/>
              </a:rPr>
              <a:t>email</a:t>
            </a:r>
            <a:r>
              <a:rPr lang="en-US" sz="2267" dirty="0">
                <a:solidFill>
                  <a:srgbClr val="000000"/>
                </a:solidFill>
                <a:latin typeface="Arial" panose="020B0604020202020204" pitchFamily="34" charset="0"/>
              </a:rPr>
              <a:t>": "alice@contoso.com",</a:t>
            </a:r>
          </a:p>
          <a:p>
            <a:pPr marL="609585" lvl="1" defTabSz="1219170"/>
            <a:r>
              <a:rPr lang="en-US" sz="2267" dirty="0">
                <a:solidFill>
                  <a:srgbClr val="000000"/>
                </a:solidFill>
                <a:latin typeface="Arial" panose="020B0604020202020204" pitchFamily="34" charset="0"/>
              </a:rPr>
              <a:t>"</a:t>
            </a:r>
            <a:r>
              <a:rPr lang="en-US" sz="2267" dirty="0">
                <a:solidFill>
                  <a:srgbClr val="000000"/>
                </a:solidFill>
                <a:highlight>
                  <a:srgbClr val="FFFF00"/>
                </a:highlight>
                <a:latin typeface="Arial" panose="020B0604020202020204" pitchFamily="34" charset="0"/>
              </a:rPr>
              <a:t>addresses</a:t>
            </a:r>
            <a:r>
              <a:rPr lang="en-US" sz="2267" dirty="0">
                <a:solidFill>
                  <a:srgbClr val="000000"/>
                </a:solidFill>
                <a:latin typeface="Arial" panose="020B0604020202020204" pitchFamily="34" charset="0"/>
              </a:rPr>
              <a:t>": [</a:t>
            </a:r>
          </a:p>
          <a:p>
            <a:pPr marL="1219170" lvl="2" defTabSz="1219170"/>
            <a:r>
              <a:rPr lang="en-US" sz="2267" dirty="0">
                <a:solidFill>
                  <a:srgbClr val="000000"/>
                </a:solidFill>
                <a:latin typeface="Arial" panose="020B0604020202020204" pitchFamily="34" charset="0"/>
              </a:rPr>
              <a:t>{"street": "1 Contoso Way", "city": "Seattle"},</a:t>
            </a:r>
          </a:p>
          <a:p>
            <a:pPr marL="1219170" lvl="2" defTabSz="1219170"/>
            <a:r>
              <a:rPr lang="en-US" sz="2267" dirty="0">
                <a:solidFill>
                  <a:srgbClr val="000000"/>
                </a:solidFill>
                <a:latin typeface="Arial" panose="020B0604020202020204" pitchFamily="34" charset="0"/>
              </a:rPr>
              <a:t>{"street": "15 </a:t>
            </a:r>
            <a:r>
              <a:rPr lang="en-US" sz="2267" dirty="0" err="1">
                <a:solidFill>
                  <a:srgbClr val="000000"/>
                </a:solidFill>
                <a:latin typeface="Arial" panose="020B0604020202020204" pitchFamily="34" charset="0"/>
              </a:rPr>
              <a:t>Fabrikam</a:t>
            </a:r>
            <a:r>
              <a:rPr lang="en-US" sz="2267" dirty="0">
                <a:solidFill>
                  <a:srgbClr val="000000"/>
                </a:solidFill>
                <a:latin typeface="Arial" panose="020B0604020202020204" pitchFamily="34" charset="0"/>
              </a:rPr>
              <a:t> Lane", "city": "Orlando"}</a:t>
            </a:r>
          </a:p>
          <a:p>
            <a:pPr marL="609585" lvl="1" defTabSz="1219170"/>
            <a:r>
              <a:rPr lang="en-US" sz="2267" dirty="0">
                <a:solidFill>
                  <a:srgbClr val="000000"/>
                </a:solidFill>
                <a:latin typeface="Arial" panose="020B0604020202020204" pitchFamily="34" charset="0"/>
              </a:rPr>
              <a:t>]</a:t>
            </a:r>
          </a:p>
          <a:p>
            <a:pPr defTabSz="1219170"/>
            <a:r>
              <a:rPr lang="en-US" sz="2267" dirty="0">
                <a:solidFill>
                  <a:srgbClr val="000000"/>
                </a:solidFill>
                <a:latin typeface="Arial" panose="020B0604020202020204" pitchFamily="34" charset="0"/>
              </a:rPr>
              <a:t>}</a:t>
            </a:r>
          </a:p>
        </p:txBody>
      </p:sp>
      <p:sp>
        <p:nvSpPr>
          <p:cNvPr id="9" name="TextBox 8">
            <a:extLst>
              <a:ext uri="{FF2B5EF4-FFF2-40B4-BE49-F238E27FC236}">
                <a16:creationId xmlns:a16="http://schemas.microsoft.com/office/drawing/2014/main" id="{5ED6132A-A149-4463-85E6-CE30098D3A1A}"/>
              </a:ext>
            </a:extLst>
          </p:cNvPr>
          <p:cNvSpPr txBox="1"/>
          <p:nvPr/>
        </p:nvSpPr>
        <p:spPr>
          <a:xfrm>
            <a:off x="5257800" y="4325595"/>
            <a:ext cx="5616903"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//Email, addresses don’t change too often</a:t>
            </a:r>
          </a:p>
        </p:txBody>
      </p:sp>
    </p:spTree>
    <p:extLst>
      <p:ext uri="{BB962C8B-B14F-4D97-AF65-F5344CB8AC3E}">
        <p14:creationId xmlns:p14="http://schemas.microsoft.com/office/powerpoint/2010/main" val="10005411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D14C4C-26EA-4249-ACF1-A187F60E963C}"/>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rial" panose="020B0604020202020204" pitchFamily="34" charset="0"/>
                <a:cs typeface="Arial" panose="020B0604020202020204" pitchFamily="34" charset="0"/>
              </a:rPr>
              <a:t>When To Embed - Summary</a:t>
            </a:r>
          </a:p>
        </p:txBody>
      </p:sp>
      <p:sp>
        <p:nvSpPr>
          <p:cNvPr id="6" name="Text Placeholder 2">
            <a:extLst>
              <a:ext uri="{FF2B5EF4-FFF2-40B4-BE49-F238E27FC236}">
                <a16:creationId xmlns:a16="http://schemas.microsoft.com/office/drawing/2014/main" id="{43DB95AE-9F48-4FA2-9CBF-5043EED4AB2A}"/>
              </a:ext>
            </a:extLst>
          </p:cNvPr>
          <p:cNvSpPr txBox="1">
            <a:spLocks/>
          </p:cNvSpPr>
          <p:nvPr/>
        </p:nvSpPr>
        <p:spPr>
          <a:xfrm>
            <a:off x="586740" y="1325563"/>
            <a:ext cx="11018520" cy="567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Data from entities is queried together</a:t>
            </a:r>
          </a:p>
          <a:p>
            <a:r>
              <a:rPr lang="en-US" dirty="0">
                <a:latin typeface="Arial" panose="020B0604020202020204" pitchFamily="34" charset="0"/>
                <a:cs typeface="Arial" panose="020B0604020202020204" pitchFamily="34" charset="0"/>
              </a:rPr>
              <a:t>Child data is dependent on a parent</a:t>
            </a:r>
          </a:p>
          <a:p>
            <a:r>
              <a:rPr lang="en-US" dirty="0">
                <a:latin typeface="Arial" panose="020B0604020202020204" pitchFamily="34" charset="0"/>
                <a:cs typeface="Arial" panose="020B0604020202020204" pitchFamily="34" charset="0"/>
              </a:rPr>
              <a:t>1:1 relationship</a:t>
            </a:r>
          </a:p>
          <a:p>
            <a:r>
              <a:rPr lang="en-US" dirty="0">
                <a:latin typeface="Arial" panose="020B0604020202020204" pitchFamily="34" charset="0"/>
                <a:cs typeface="Arial" panose="020B0604020202020204" pitchFamily="34" charset="0"/>
              </a:rPr>
              <a:t>Similar rate of updates – does the data change at the same pace</a:t>
            </a:r>
          </a:p>
          <a:p>
            <a:r>
              <a:rPr lang="en-US" dirty="0">
                <a:latin typeface="Arial" panose="020B0604020202020204" pitchFamily="34" charset="0"/>
                <a:cs typeface="Arial" panose="020B0604020202020204" pitchFamily="34" charset="0"/>
              </a:rPr>
              <a:t>1:few – the set of values is bounded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Usually embedding provides </a:t>
            </a:r>
            <a:r>
              <a:rPr lang="en-US" dirty="0">
                <a:solidFill>
                  <a:schemeClr val="accent1"/>
                </a:solidFill>
                <a:latin typeface="Arial" panose="020B0604020202020204" pitchFamily="34" charset="0"/>
                <a:cs typeface="Arial" panose="020B0604020202020204" pitchFamily="34" charset="0"/>
              </a:rPr>
              <a:t>better read performance</a:t>
            </a:r>
          </a:p>
          <a:p>
            <a:r>
              <a:rPr lang="en-US" dirty="0">
                <a:latin typeface="Arial" panose="020B0604020202020204" pitchFamily="34" charset="0"/>
                <a:cs typeface="Arial" panose="020B0604020202020204" pitchFamily="34" charset="0"/>
              </a:rPr>
              <a:t>Follow-above to </a:t>
            </a:r>
            <a:r>
              <a:rPr lang="en-US" dirty="0">
                <a:solidFill>
                  <a:schemeClr val="accent4"/>
                </a:solidFill>
                <a:latin typeface="Arial" panose="020B0604020202020204" pitchFamily="34" charset="0"/>
                <a:cs typeface="Arial" panose="020B0604020202020204" pitchFamily="34" charset="0"/>
              </a:rPr>
              <a:t>minimize trade-off </a:t>
            </a:r>
            <a:r>
              <a:rPr lang="en-US" dirty="0">
                <a:latin typeface="Arial" panose="020B0604020202020204" pitchFamily="34" charset="0"/>
                <a:cs typeface="Arial" panose="020B0604020202020204" pitchFamily="34" charset="0"/>
              </a:rPr>
              <a:t>for write perf </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Tree>
    <p:extLst>
      <p:ext uri="{BB962C8B-B14F-4D97-AF65-F5344CB8AC3E}">
        <p14:creationId xmlns:p14="http://schemas.microsoft.com/office/powerpoint/2010/main" val="4095104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E8DCC7-1B52-4AE3-BD78-3746293DBE17}"/>
              </a:ext>
            </a:extLst>
          </p:cNvPr>
          <p:cNvSpPr txBox="1">
            <a:spLocks/>
          </p:cNvSpPr>
          <p:nvPr/>
        </p:nvSpPr>
        <p:spPr>
          <a:xfrm>
            <a:off x="0" y="-3887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anose="020B0604020202020204" pitchFamily="34" charset="0"/>
                <a:cs typeface="Arial" panose="020B0604020202020204" pitchFamily="34" charset="0"/>
              </a:rPr>
              <a:t>Modeling challenge #1: To embed or reference?</a:t>
            </a:r>
          </a:p>
        </p:txBody>
      </p:sp>
      <p:sp>
        <p:nvSpPr>
          <p:cNvPr id="6" name="Rectangle 5">
            <a:extLst>
              <a:ext uri="{FF2B5EF4-FFF2-40B4-BE49-F238E27FC236}">
                <a16:creationId xmlns:a16="http://schemas.microsoft.com/office/drawing/2014/main" id="{F7461A3E-43F3-4B2D-8DB4-96F97A18422B}"/>
              </a:ext>
            </a:extLst>
          </p:cNvPr>
          <p:cNvSpPr/>
          <p:nvPr/>
        </p:nvSpPr>
        <p:spPr>
          <a:xfrm>
            <a:off x="588262" y="1762012"/>
            <a:ext cx="9091767" cy="2308324"/>
          </a:xfrm>
          <a:prstGeom prst="rect">
            <a:avLst/>
          </a:prstGeom>
        </p:spPr>
        <p:txBody>
          <a:bodyPr wrap="square">
            <a:spAutoFit/>
          </a:bodyPr>
          <a:lstStyle/>
          <a:p>
            <a:pPr defTabSz="1219170"/>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FFFF00"/>
                </a:highlight>
                <a:latin typeface="Arial" panose="020B0604020202020204" pitchFamily="34" charset="0"/>
              </a:rPr>
              <a:t>{"ID": 1,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"hamburger",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1219170" lvl="2" defTabSz="1219170"/>
            <a:r>
              <a:rPr lang="en-US" dirty="0">
                <a:solidFill>
                  <a:srgbClr val="000000"/>
                </a:solidFill>
                <a:highlight>
                  <a:srgbClr val="FFFF00"/>
                </a:highlight>
                <a:latin typeface="Arial" panose="020B0604020202020204" pitchFamily="34" charset="0"/>
              </a:rPr>
              <a:t>{"ID": 2, "</a:t>
            </a:r>
            <a:r>
              <a:rPr lang="en-US" dirty="0" err="1">
                <a:solidFill>
                  <a:srgbClr val="000000"/>
                </a:solidFill>
                <a:highlight>
                  <a:srgbClr val="FFFF00"/>
                </a:highlight>
                <a:latin typeface="Arial" panose="020B0604020202020204" pitchFamily="34" charset="0"/>
              </a:rPr>
              <a:t>ItemName</a:t>
            </a:r>
            <a:r>
              <a:rPr lang="en-US" dirty="0">
                <a:solidFill>
                  <a:srgbClr val="000000"/>
                </a:solidFill>
                <a:highlight>
                  <a:srgbClr val="FFFF00"/>
                </a:highlight>
                <a:latin typeface="Arial" panose="020B0604020202020204" pitchFamily="34" charset="0"/>
              </a:rPr>
              <a:t>": "cheeseburger", "</a:t>
            </a:r>
            <a:r>
              <a:rPr lang="en-US" dirty="0" err="1">
                <a:solidFill>
                  <a:srgbClr val="000000"/>
                </a:solidFill>
                <a:highlight>
                  <a:srgbClr val="FFFF00"/>
                </a:highlight>
                <a:latin typeface="Arial" panose="020B0604020202020204" pitchFamily="34" charset="0"/>
              </a:rPr>
              <a:t>ItemDescription</a:t>
            </a:r>
            <a:r>
              <a:rPr lang="en-US" dirty="0">
                <a:solidFill>
                  <a:srgbClr val="000000"/>
                </a:solidFill>
                <a:highlight>
                  <a:srgbClr val="FFFF00"/>
                </a:highlight>
                <a:latin typeface="Arial" panose="020B0604020202020204" pitchFamily="34" charset="0"/>
              </a:rPr>
              <a:t>":...}</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8" name="TextBox 7">
            <a:extLst>
              <a:ext uri="{FF2B5EF4-FFF2-40B4-BE49-F238E27FC236}">
                <a16:creationId xmlns:a16="http://schemas.microsoft.com/office/drawing/2014/main" id="{F3F656BE-4C71-4E1A-8F84-CAE33928660A}"/>
              </a:ext>
            </a:extLst>
          </p:cNvPr>
          <p:cNvSpPr txBox="1"/>
          <p:nvPr/>
        </p:nvSpPr>
        <p:spPr>
          <a:xfrm>
            <a:off x="588262" y="1198180"/>
            <a:ext cx="604376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Embed</a:t>
            </a:r>
          </a:p>
        </p:txBody>
      </p:sp>
      <p:sp>
        <p:nvSpPr>
          <p:cNvPr id="9" name="Rectangle 8">
            <a:extLst>
              <a:ext uri="{FF2B5EF4-FFF2-40B4-BE49-F238E27FC236}">
                <a16:creationId xmlns:a16="http://schemas.microsoft.com/office/drawing/2014/main" id="{64617573-8ED1-4089-859C-B1CE5CE9A45F}"/>
              </a:ext>
            </a:extLst>
          </p:cNvPr>
          <p:cNvSpPr/>
          <p:nvPr/>
        </p:nvSpPr>
        <p:spPr>
          <a:xfrm>
            <a:off x="536028" y="4301918"/>
            <a:ext cx="6096000" cy="2585323"/>
          </a:xfrm>
          <a:prstGeom prst="rect">
            <a:avLst/>
          </a:prstGeom>
        </p:spPr>
        <p:txBody>
          <a:bodyPr>
            <a:spAutoFit/>
          </a:bodyPr>
          <a:lstStyle/>
          <a:p>
            <a:pPr defTabSz="1219170"/>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menuID</a:t>
            </a:r>
            <a:r>
              <a:rPr lang="en-US" dirty="0">
                <a:solidFill>
                  <a:srgbClr val="000000"/>
                </a:solidFill>
                <a:latin typeface="Arial" panose="020B0604020202020204" pitchFamily="34" charset="0"/>
              </a:rPr>
              <a:t>": 1,</a:t>
            </a:r>
          </a:p>
          <a:p>
            <a:pPr marL="609585" lvl="1" defTabSz="1219170"/>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menuName</a:t>
            </a:r>
            <a:r>
              <a:rPr lang="en-US" dirty="0">
                <a:solidFill>
                  <a:srgbClr val="000000"/>
                </a:solidFill>
                <a:latin typeface="Arial" panose="020B0604020202020204" pitchFamily="34" charset="0"/>
              </a:rPr>
              <a:t>": "Lunch menu",</a:t>
            </a:r>
          </a:p>
          <a:p>
            <a:pPr marL="609585" lvl="1" defTabSz="1219170"/>
            <a:r>
              <a:rPr lang="en-US" dirty="0">
                <a:solidFill>
                  <a:srgbClr val="000000"/>
                </a:solidFill>
                <a:latin typeface="Arial" panose="020B0604020202020204" pitchFamily="34" charset="0"/>
              </a:rPr>
              <a:t>"items": [</a:t>
            </a:r>
          </a:p>
          <a:p>
            <a:pPr marL="1219170" lvl="2" defTabSz="1219170"/>
            <a:r>
              <a:rPr lang="en-US" dirty="0">
                <a:solidFill>
                  <a:srgbClr val="000000"/>
                </a:solidFill>
                <a:highlight>
                  <a:srgbClr val="00FF00"/>
                </a:highlight>
                <a:latin typeface="Arial" panose="020B0604020202020204" pitchFamily="34" charset="0"/>
              </a:rPr>
              <a:t>{"ID": 1</a:t>
            </a:r>
            <a:r>
              <a:rPr lang="en-US" dirty="0">
                <a:solidFill>
                  <a:srgbClr val="000000"/>
                </a:solidFill>
                <a:latin typeface="Arial" panose="020B0604020202020204" pitchFamily="34" charset="0"/>
              </a:rPr>
              <a:t>}</a:t>
            </a:r>
          </a:p>
          <a:p>
            <a:pPr marL="1219170" lvl="2" defTabSz="1219170"/>
            <a:r>
              <a:rPr lang="en-US" dirty="0">
                <a:solidFill>
                  <a:srgbClr val="000000"/>
                </a:solidFill>
                <a:latin typeface="Arial" panose="020B0604020202020204" pitchFamily="34" charset="0"/>
              </a:rPr>
              <a:t>{"ID": 2}</a:t>
            </a:r>
          </a:p>
          <a:p>
            <a:pPr marL="609585" lvl="1"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a:t>
            </a:r>
          </a:p>
        </p:txBody>
      </p:sp>
      <p:sp>
        <p:nvSpPr>
          <p:cNvPr id="10" name="TextBox 9">
            <a:extLst>
              <a:ext uri="{FF2B5EF4-FFF2-40B4-BE49-F238E27FC236}">
                <a16:creationId xmlns:a16="http://schemas.microsoft.com/office/drawing/2014/main" id="{B30E6D6D-D1BE-4001-B2B7-91881C65D199}"/>
              </a:ext>
            </a:extLst>
          </p:cNvPr>
          <p:cNvSpPr txBox="1"/>
          <p:nvPr/>
        </p:nvSpPr>
        <p:spPr>
          <a:xfrm>
            <a:off x="588262" y="4265889"/>
            <a:ext cx="6043767"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Reference</a:t>
            </a:r>
          </a:p>
        </p:txBody>
      </p:sp>
      <p:sp>
        <p:nvSpPr>
          <p:cNvPr id="11" name="Rectangle 10">
            <a:extLst>
              <a:ext uri="{FF2B5EF4-FFF2-40B4-BE49-F238E27FC236}">
                <a16:creationId xmlns:a16="http://schemas.microsoft.com/office/drawing/2014/main" id="{B152DF04-66B3-4711-9649-2AC5006175F7}"/>
              </a:ext>
            </a:extLst>
          </p:cNvPr>
          <p:cNvSpPr/>
          <p:nvPr/>
        </p:nvSpPr>
        <p:spPr>
          <a:xfrm>
            <a:off x="4708637" y="5252562"/>
            <a:ext cx="8334703" cy="646331"/>
          </a:xfrm>
          <a:prstGeom prst="rect">
            <a:avLst/>
          </a:prstGeom>
        </p:spPr>
        <p:txBody>
          <a:bodyPr wrap="square">
            <a:spAutoFit/>
          </a:bodyPr>
          <a:lstStyle/>
          <a:p>
            <a:pPr defTabSz="1219170"/>
            <a:r>
              <a:rPr lang="en-US" dirty="0">
                <a:solidFill>
                  <a:srgbClr val="000000"/>
                </a:solidFill>
                <a:highlight>
                  <a:srgbClr val="00FF00"/>
                </a:highlight>
                <a:latin typeface="Arial" panose="020B0604020202020204" pitchFamily="34" charset="0"/>
              </a:rPr>
              <a:t>{"ID": 1, </a:t>
            </a:r>
            <a:r>
              <a:rPr lang="en-US" dirty="0">
                <a:solidFill>
                  <a:srgbClr val="000000"/>
                </a:solidFill>
                <a:latin typeface="Arial" panose="020B0604020202020204" pitchFamily="34" charset="0"/>
              </a:rPr>
              <a:t>"</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“hamburger",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{"ID": 2, "</a:t>
            </a:r>
            <a:r>
              <a:rPr lang="en-US" dirty="0" err="1">
                <a:solidFill>
                  <a:srgbClr val="000000"/>
                </a:solidFill>
                <a:latin typeface="Arial" panose="020B0604020202020204" pitchFamily="34" charset="0"/>
              </a:rPr>
              <a:t>ItemName</a:t>
            </a:r>
            <a:r>
              <a:rPr lang="en-US" dirty="0">
                <a:solidFill>
                  <a:srgbClr val="000000"/>
                </a:solidFill>
                <a:latin typeface="Arial" panose="020B0604020202020204" pitchFamily="34" charset="0"/>
              </a:rPr>
              <a:t>": “cheeseburger", "</a:t>
            </a:r>
            <a:r>
              <a:rPr lang="en-US" dirty="0" err="1">
                <a:solidFill>
                  <a:srgbClr val="000000"/>
                </a:solidFill>
                <a:latin typeface="Arial" panose="020B0604020202020204" pitchFamily="34" charset="0"/>
              </a:rPr>
              <a:t>ItemDescription</a:t>
            </a:r>
            <a:r>
              <a:rPr lang="en-US" dirty="0">
                <a:solidFill>
                  <a:srgbClr val="000000"/>
                </a:solidFill>
                <a:latin typeface="Arial" panose="020B0604020202020204" pitchFamily="34" charset="0"/>
              </a:rPr>
              <a:t>":...}</a:t>
            </a:r>
          </a:p>
        </p:txBody>
      </p:sp>
    </p:spTree>
    <p:extLst>
      <p:ext uri="{BB962C8B-B14F-4D97-AF65-F5344CB8AC3E}">
        <p14:creationId xmlns:p14="http://schemas.microsoft.com/office/powerpoint/2010/main" val="16908076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CCFD29F-E2C4-46E9-8E09-89B311687A67}"/>
              </a:ext>
            </a:extLst>
          </p:cNvPr>
          <p:cNvSpPr>
            <a:spLocks noGrp="1"/>
          </p:cNvSpPr>
          <p:nvPr>
            <p:ph type="title"/>
          </p:nvPr>
        </p:nvSpPr>
        <p:spPr>
          <a:xfrm>
            <a:off x="0" y="-40237"/>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#1</a:t>
            </a:r>
          </a:p>
        </p:txBody>
      </p:sp>
      <p:sp>
        <p:nvSpPr>
          <p:cNvPr id="9" name="Text Placeholder 2">
            <a:extLst>
              <a:ext uri="{FF2B5EF4-FFF2-40B4-BE49-F238E27FC236}">
                <a16:creationId xmlns:a16="http://schemas.microsoft.com/office/drawing/2014/main" id="{1FFCBE8A-CED0-402A-9F5F-41C2881EB3C8}"/>
              </a:ext>
            </a:extLst>
          </p:cNvPr>
          <p:cNvSpPr txBox="1">
            <a:spLocks/>
          </p:cNvSpPr>
          <p:nvPr/>
        </p:nvSpPr>
        <p:spPr>
          <a:xfrm>
            <a:off x="287434" y="1285326"/>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1 : many (unbounded relationship)</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10" name="Rectangle 9">
            <a:extLst>
              <a:ext uri="{FF2B5EF4-FFF2-40B4-BE49-F238E27FC236}">
                <a16:creationId xmlns:a16="http://schemas.microsoft.com/office/drawing/2014/main" id="{2319AF8C-5B95-49BC-A015-DAB632E19CD5}"/>
              </a:ext>
            </a:extLst>
          </p:cNvPr>
          <p:cNvSpPr/>
          <p:nvPr/>
        </p:nvSpPr>
        <p:spPr>
          <a:xfrm>
            <a:off x="287434" y="1419726"/>
            <a:ext cx="10611853" cy="5509200"/>
          </a:xfrm>
          <a:prstGeom prst="rect">
            <a:avLst/>
          </a:prstGeom>
        </p:spPr>
        <p:txBody>
          <a:bodyPr wrap="square">
            <a:spAutoFit/>
          </a:bodyPr>
          <a:lstStyle/>
          <a:p>
            <a:pPr defTabSz="1219170"/>
            <a:br>
              <a:rPr lang="en-US" sz="1600" dirty="0">
                <a:solidFill>
                  <a:srgbClr val="000000"/>
                </a:solidFill>
                <a:latin typeface="Arial" panose="020B0604020202020204" pitchFamily="34" charset="0"/>
              </a:rPr>
            </a:br>
            <a:br>
              <a:rPr lang="en-US" sz="1600" dirty="0">
                <a:solidFill>
                  <a:srgbClr val="000000"/>
                </a:solidFill>
                <a:latin typeface="Arial" panose="020B0604020202020204" pitchFamily="34" charset="0"/>
              </a:rPr>
            </a:br>
            <a:r>
              <a:rPr lang="en-US" sz="1600" dirty="0">
                <a:solidFill>
                  <a:srgbClr val="000000"/>
                </a:solidFill>
                <a:latin typeface="Arial" panose="020B0604020202020204" pitchFamily="34" charset="0"/>
              </a:rPr>
              <a:t>{</a:t>
            </a:r>
          </a:p>
          <a:p>
            <a:pPr defTabSz="1219170"/>
            <a:r>
              <a:rPr lang="en-US" sz="1600" dirty="0">
                <a:solidFill>
                  <a:srgbClr val="000000"/>
                </a:solidFill>
                <a:latin typeface="Arial" panose="020B0604020202020204" pitchFamily="34" charset="0"/>
              </a:rPr>
              <a:t>"id": "1",</a:t>
            </a:r>
          </a:p>
          <a:p>
            <a:pPr defTabSz="1219170"/>
            <a:r>
              <a:rPr lang="en-US" sz="1600" dirty="0">
                <a:solidFill>
                  <a:srgbClr val="000000"/>
                </a:solidFill>
                <a:latin typeface="Arial" panose="020B0604020202020204" pitchFamily="34" charset="0"/>
              </a:rPr>
              <a:t>"name": "Alice",</a:t>
            </a:r>
          </a:p>
          <a:p>
            <a:pPr defTabSz="1219170"/>
            <a:r>
              <a:rPr lang="en-US" sz="1600" dirty="0">
                <a:solidFill>
                  <a:srgbClr val="000000"/>
                </a:solidFill>
                <a:latin typeface="Arial" panose="020B0604020202020204" pitchFamily="34" charset="0"/>
              </a:rPr>
              <a:t>"email": "alice@contoso.com",</a:t>
            </a:r>
          </a:p>
          <a:p>
            <a:pPr defTabSz="1219170"/>
            <a:r>
              <a:rPr lang="en-US" sz="1600" dirty="0">
                <a:solidFill>
                  <a:srgbClr val="000000"/>
                </a:solidFill>
                <a:highlight>
                  <a:srgbClr val="FFFF00"/>
                </a:highlight>
                <a:latin typeface="Arial" panose="020B0604020202020204" pitchFamily="34" charset="0"/>
              </a:rPr>
              <a:t>"Orders": [</a:t>
            </a:r>
          </a:p>
          <a:p>
            <a:pPr marL="609585" lvl="1" defTabSz="1219170"/>
            <a:r>
              <a:rPr lang="en-US" sz="1600" dirty="0">
                <a:solidFill>
                  <a:srgbClr val="000000"/>
                </a:solidFill>
                <a:latin typeface="Arial" panose="020B0604020202020204" pitchFamily="34" charset="0"/>
              </a:rPr>
              <a:t>{</a:t>
            </a:r>
          </a:p>
          <a:p>
            <a:pPr marL="1219170" lvl="2" defTabSz="1219170"/>
            <a:r>
              <a:rPr lang="en-US" sz="1600" dirty="0">
                <a:solidFill>
                  <a:srgbClr val="000000"/>
                </a:solidFill>
                <a:highlight>
                  <a:srgbClr val="FFFF00"/>
                </a:highlight>
                <a:latin typeface="Arial" panose="020B0604020202020204" pitchFamily="34" charset="0"/>
              </a:rPr>
              <a:t>"id": "Order1", </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orderDate</a:t>
            </a:r>
            <a:r>
              <a:rPr lang="en-US" sz="1600" dirty="0">
                <a:solidFill>
                  <a:srgbClr val="000000"/>
                </a:solidFill>
                <a:latin typeface="Arial" panose="020B0604020202020204" pitchFamily="34" charset="0"/>
              </a:rPr>
              <a:t>": "2018-09-18",</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itemsOrdered</a:t>
            </a:r>
            <a:r>
              <a:rPr lang="en-US" sz="1600" dirty="0">
                <a:solidFill>
                  <a:srgbClr val="000000"/>
                </a:solidFill>
                <a:latin typeface="Arial" panose="020B0604020202020204" pitchFamily="34" charset="0"/>
              </a:rPr>
              <a:t>": [</a:t>
            </a:r>
          </a:p>
          <a:p>
            <a:pPr marL="1828754" lvl="3" defTabSz="1219170"/>
            <a:r>
              <a:rPr lang="en-US" sz="1600" dirty="0">
                <a:solidFill>
                  <a:srgbClr val="000000"/>
                </a:solidFill>
                <a:latin typeface="Arial" panose="020B0604020202020204" pitchFamily="34" charset="0"/>
              </a:rPr>
              <a:t>{"ID": 1,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"hamburger", "Price":9.50, "Qty": 1}</a:t>
            </a:r>
          </a:p>
          <a:p>
            <a:pPr marL="1828754" lvl="3" defTabSz="1219170"/>
            <a:r>
              <a:rPr lang="en-US" sz="1600" dirty="0">
                <a:solidFill>
                  <a:srgbClr val="000000"/>
                </a:solidFill>
                <a:latin typeface="Arial" panose="020B0604020202020204" pitchFamily="34" charset="0"/>
              </a:rPr>
              <a:t>{"ID": 2,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"cheeseburger", "Price":9.50, "Qty": 499}]</a:t>
            </a:r>
          </a:p>
          <a:p>
            <a:pPr marL="609585" lvl="1" defTabSz="1219170"/>
            <a:r>
              <a:rPr lang="en-US" sz="1600" dirty="0">
                <a:solidFill>
                  <a:srgbClr val="000000"/>
                </a:solidFill>
                <a:latin typeface="Arial" panose="020B0604020202020204" pitchFamily="34" charset="0"/>
              </a:rPr>
              <a:t>}, </a:t>
            </a:r>
          </a:p>
          <a:p>
            <a:pPr marL="609585" lvl="1" defTabSz="1219170"/>
            <a:r>
              <a:rPr lang="en-US" sz="1600" dirty="0">
                <a:solidFill>
                  <a:srgbClr val="000000"/>
                </a:solidFill>
                <a:latin typeface="Arial" panose="020B0604020202020204" pitchFamily="34" charset="0"/>
              </a:rPr>
              <a:t>...</a:t>
            </a:r>
          </a:p>
          <a:p>
            <a:pPr marL="609585" lvl="1" defTabSz="1219170"/>
            <a:r>
              <a:rPr lang="en-US" sz="1600" dirty="0">
                <a:solidFill>
                  <a:srgbClr val="000000"/>
                </a:solidFill>
                <a:latin typeface="Arial" panose="020B0604020202020204" pitchFamily="34" charset="0"/>
              </a:rPr>
              <a:t>{</a:t>
            </a:r>
          </a:p>
          <a:p>
            <a:pPr marL="1219170" lvl="2" defTabSz="1219170"/>
            <a:r>
              <a:rPr lang="en-US" sz="1600" dirty="0">
                <a:solidFill>
                  <a:srgbClr val="000000"/>
                </a:solidFill>
                <a:highlight>
                  <a:srgbClr val="FFFF00"/>
                </a:highlight>
                <a:latin typeface="Arial" panose="020B0604020202020204" pitchFamily="34" charset="0"/>
              </a:rPr>
              <a:t>"id": "</a:t>
            </a:r>
            <a:r>
              <a:rPr lang="en-US" sz="1600" dirty="0" err="1">
                <a:solidFill>
                  <a:srgbClr val="000000"/>
                </a:solidFill>
                <a:highlight>
                  <a:srgbClr val="FFFF00"/>
                </a:highlight>
                <a:latin typeface="Arial" panose="020B0604020202020204" pitchFamily="34" charset="0"/>
              </a:rPr>
              <a:t>OrderNfinity</a:t>
            </a:r>
            <a:r>
              <a:rPr lang="en-US" sz="1600" dirty="0">
                <a:solidFill>
                  <a:srgbClr val="000000"/>
                </a:solidFill>
                <a:highlight>
                  <a:srgbClr val="FFFF00"/>
                </a:highlight>
                <a:latin typeface="Arial" panose="020B0604020202020204" pitchFamily="34" charset="0"/>
              </a:rPr>
              <a:t>", </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orderDate</a:t>
            </a:r>
            <a:r>
              <a:rPr lang="en-US" sz="1600" dirty="0">
                <a:solidFill>
                  <a:srgbClr val="000000"/>
                </a:solidFill>
                <a:latin typeface="Arial" panose="020B0604020202020204" pitchFamily="34" charset="0"/>
              </a:rPr>
              <a:t>": "2018-09-20",</a:t>
            </a:r>
          </a:p>
          <a:p>
            <a:pPr marL="1219170" lvl="2" defTabSz="1219170"/>
            <a:r>
              <a:rPr lang="en-US" sz="1600" dirty="0">
                <a:solidFill>
                  <a:srgbClr val="000000"/>
                </a:solidFill>
                <a:latin typeface="Arial" panose="020B0604020202020204" pitchFamily="34" charset="0"/>
              </a:rPr>
              <a:t>"</a:t>
            </a:r>
            <a:r>
              <a:rPr lang="en-US" sz="1600" dirty="0" err="1">
                <a:solidFill>
                  <a:srgbClr val="000000"/>
                </a:solidFill>
                <a:latin typeface="Arial" panose="020B0604020202020204" pitchFamily="34" charset="0"/>
              </a:rPr>
              <a:t>itemsOrdered</a:t>
            </a:r>
            <a:r>
              <a:rPr lang="en-US" sz="1600" dirty="0">
                <a:solidFill>
                  <a:srgbClr val="000000"/>
                </a:solidFill>
                <a:latin typeface="Arial" panose="020B0604020202020204" pitchFamily="34" charset="0"/>
              </a:rPr>
              <a:t>": [</a:t>
            </a:r>
          </a:p>
          <a:p>
            <a:pPr marL="1828754" lvl="3" defTabSz="1219170"/>
            <a:r>
              <a:rPr lang="en-US" sz="1600" dirty="0">
                <a:solidFill>
                  <a:srgbClr val="000000"/>
                </a:solidFill>
                <a:latin typeface="Arial" panose="020B0604020202020204" pitchFamily="34" charset="0"/>
              </a:rPr>
              <a:t>{"ID": 1, "</a:t>
            </a:r>
            <a:r>
              <a:rPr lang="en-US" sz="1600" dirty="0" err="1">
                <a:solidFill>
                  <a:srgbClr val="000000"/>
                </a:solidFill>
                <a:latin typeface="Arial" panose="020B0604020202020204" pitchFamily="34" charset="0"/>
              </a:rPr>
              <a:t>ItemName</a:t>
            </a:r>
            <a:r>
              <a:rPr lang="en-US" sz="1600" dirty="0">
                <a:solidFill>
                  <a:srgbClr val="000000"/>
                </a:solidFill>
                <a:latin typeface="Arial" panose="020B0604020202020204" pitchFamily="34" charset="0"/>
              </a:rPr>
              <a:t>": "hamburger", "Price":9.50, "Qty": 1}]</a:t>
            </a:r>
          </a:p>
          <a:p>
            <a:pPr marL="609585" lvl="1" defTabSz="1219170"/>
            <a:r>
              <a:rPr lang="en-US" sz="1600" dirty="0">
                <a:solidFill>
                  <a:srgbClr val="000000"/>
                </a:solidFill>
                <a:latin typeface="Arial" panose="020B0604020202020204" pitchFamily="34" charset="0"/>
              </a:rPr>
              <a:t>}]</a:t>
            </a:r>
          </a:p>
          <a:p>
            <a:pPr defTabSz="1219170"/>
            <a:r>
              <a:rPr lang="en-US" sz="1600" dirty="0">
                <a:solidFill>
                  <a:srgbClr val="000000"/>
                </a:solidFill>
                <a:latin typeface="Arial" panose="020B0604020202020204" pitchFamily="34" charset="0"/>
              </a:rPr>
              <a:t>}</a:t>
            </a:r>
          </a:p>
        </p:txBody>
      </p:sp>
      <p:sp>
        <p:nvSpPr>
          <p:cNvPr id="11" name="TextBox 10">
            <a:extLst>
              <a:ext uri="{FF2B5EF4-FFF2-40B4-BE49-F238E27FC236}">
                <a16:creationId xmlns:a16="http://schemas.microsoft.com/office/drawing/2014/main" id="{EE5AFDE3-B53F-454A-BD2B-804E85D298FA}"/>
              </a:ext>
            </a:extLst>
          </p:cNvPr>
          <p:cNvSpPr txBox="1"/>
          <p:nvPr/>
        </p:nvSpPr>
        <p:spPr>
          <a:xfrm>
            <a:off x="6658597" y="1824165"/>
            <a:ext cx="4551385" cy="1538883"/>
          </a:xfrm>
          <a:prstGeom prst="rect">
            <a:avLst/>
          </a:prstGeom>
          <a:noFill/>
        </p:spPr>
        <p:txBody>
          <a:bodyPr wrap="square" lIns="0" tIns="0" rIns="0" bIns="0" rtlCol="0">
            <a:spAutoFit/>
          </a:bodyPr>
          <a:lstStyle/>
          <a:p>
            <a:pPr defTabSz="1219170"/>
            <a:r>
              <a:rPr lang="en-US" sz="2000" b="1" dirty="0">
                <a:gradFill>
                  <a:gsLst>
                    <a:gs pos="2917">
                      <a:srgbClr val="000000"/>
                    </a:gs>
                    <a:gs pos="30000">
                      <a:srgbClr val="000000"/>
                    </a:gs>
                  </a:gsLst>
                  <a:lin ang="5400000" scaled="0"/>
                </a:gradFill>
                <a:latin typeface="Arial" panose="020B0604020202020204" pitchFamily="34" charset="0"/>
              </a:rPr>
              <a:t>Embedding doesn’t make sense:</a:t>
            </a:r>
          </a:p>
          <a:p>
            <a:pPr marL="380990" indent="-380990" defTabSz="1219170">
              <a:buFontTx/>
              <a:buChar char="-"/>
            </a:pPr>
            <a:r>
              <a:rPr lang="en-US" sz="2000" b="1" dirty="0">
                <a:gradFill>
                  <a:gsLst>
                    <a:gs pos="2917">
                      <a:srgbClr val="000000"/>
                    </a:gs>
                    <a:gs pos="30000">
                      <a:srgbClr val="000000"/>
                    </a:gs>
                  </a:gsLst>
                  <a:lin ang="5400000" scaled="0"/>
                </a:gradFill>
                <a:latin typeface="Arial" panose="020B0604020202020204" pitchFamily="34" charset="0"/>
              </a:rPr>
              <a:t>Too many writes to same document</a:t>
            </a:r>
          </a:p>
          <a:p>
            <a:pPr marL="380990" indent="-380990" defTabSz="1219170">
              <a:buFontTx/>
              <a:buChar char="-"/>
            </a:pPr>
            <a:endParaRPr lang="en-US" sz="2000" b="1" dirty="0">
              <a:gradFill>
                <a:gsLst>
                  <a:gs pos="2917">
                    <a:srgbClr val="000000"/>
                  </a:gs>
                  <a:gs pos="30000">
                    <a:srgbClr val="000000"/>
                  </a:gs>
                </a:gsLst>
                <a:lin ang="5400000" scaled="0"/>
              </a:gradFill>
              <a:latin typeface="Arial" panose="020B0604020202020204" pitchFamily="34" charset="0"/>
            </a:endParaRPr>
          </a:p>
          <a:p>
            <a:pPr marL="380990" indent="-380990" defTabSz="1219170">
              <a:buFontTx/>
              <a:buChar char="-"/>
            </a:pPr>
            <a:r>
              <a:rPr lang="en-US" sz="2000" b="1" dirty="0">
                <a:gradFill>
                  <a:gsLst>
                    <a:gs pos="2917">
                      <a:srgbClr val="000000"/>
                    </a:gs>
                    <a:gs pos="30000">
                      <a:srgbClr val="000000"/>
                    </a:gs>
                  </a:gsLst>
                  <a:lin ang="5400000" scaled="0"/>
                </a:gradFill>
                <a:latin typeface="Arial" panose="020B0604020202020204" pitchFamily="34" charset="0"/>
              </a:rPr>
              <a:t> 2MB document limit</a:t>
            </a:r>
          </a:p>
        </p:txBody>
      </p:sp>
    </p:spTree>
    <p:extLst>
      <p:ext uri="{BB962C8B-B14F-4D97-AF65-F5344CB8AC3E}">
        <p14:creationId xmlns:p14="http://schemas.microsoft.com/office/powerpoint/2010/main" val="318538258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96EB-77A1-499B-AA5D-C9382F9EA295}"/>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#2</a:t>
            </a:r>
          </a:p>
        </p:txBody>
      </p:sp>
      <p:sp>
        <p:nvSpPr>
          <p:cNvPr id="3" name="Text Placeholder 2">
            <a:extLst>
              <a:ext uri="{FF2B5EF4-FFF2-40B4-BE49-F238E27FC236}">
                <a16:creationId xmlns:a16="http://schemas.microsoft.com/office/drawing/2014/main" id="{E4F5DAF0-4E99-4812-AC5D-692BEF079211}"/>
              </a:ext>
            </a:extLst>
          </p:cNvPr>
          <p:cNvSpPr txBox="1">
            <a:spLocks/>
          </p:cNvSpPr>
          <p:nvPr/>
        </p:nvSpPr>
        <p:spPr>
          <a:xfrm>
            <a:off x="680453" y="1325563"/>
            <a:ext cx="11018520" cy="1169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changes at different rates #2</a:t>
            </a:r>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B9A59FF8-2C5F-4500-8CAB-69484F283398}"/>
              </a:ext>
            </a:extLst>
          </p:cNvPr>
          <p:cNvSpPr/>
          <p:nvPr/>
        </p:nvSpPr>
        <p:spPr>
          <a:xfrm>
            <a:off x="680454" y="2304433"/>
            <a:ext cx="8376745" cy="3046988"/>
          </a:xfrm>
          <a:prstGeom prst="rect">
            <a:avLst/>
          </a:prstGeom>
        </p:spPr>
        <p:txBody>
          <a:bodyPr wrap="square">
            <a:spAutoFit/>
          </a:bodyPr>
          <a:lstStyle/>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"id": "1",</a:t>
            </a:r>
          </a:p>
          <a:p>
            <a:pPr defTabSz="1219170"/>
            <a:r>
              <a:rPr lang="en-US" sz="2400" dirty="0">
                <a:solidFill>
                  <a:srgbClr val="000000"/>
                </a:solidFill>
                <a:latin typeface="Arial" panose="020B0604020202020204" pitchFamily="34" charset="0"/>
              </a:rPr>
              <a:t>"name": "Alice",</a:t>
            </a:r>
          </a:p>
          <a:p>
            <a:pPr defTabSz="1219170"/>
            <a:r>
              <a:rPr lang="en-US" sz="2400" dirty="0">
                <a:solidFill>
                  <a:srgbClr val="000000"/>
                </a:solidFill>
                <a:latin typeface="Arial" panose="020B0604020202020204" pitchFamily="34" charset="0"/>
              </a:rPr>
              <a:t>"email": "alice@contoso.com",</a:t>
            </a:r>
          </a:p>
          <a:p>
            <a:pPr defTabSz="1219170"/>
            <a:r>
              <a:rPr lang="en-US" sz="2400" dirty="0">
                <a:solidFill>
                  <a:srgbClr val="000000"/>
                </a:solidFill>
                <a:latin typeface="Arial" panose="020B0604020202020204" pitchFamily="34" charset="0"/>
              </a:rPr>
              <a:t>"stats":[</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TotalNumberOrders</a:t>
            </a:r>
            <a:r>
              <a:rPr lang="en-US" sz="2400" dirty="0">
                <a:solidFill>
                  <a:srgbClr val="000000"/>
                </a:solidFill>
                <a:highlight>
                  <a:srgbClr val="FFFF00"/>
                </a:highlight>
                <a:latin typeface="Arial" panose="020B0604020202020204" pitchFamily="34" charset="0"/>
              </a:rPr>
              <a:t>": 100}, </a:t>
            </a:r>
          </a:p>
          <a:p>
            <a:pPr marL="609585" lvl="1" defTabSz="1219170"/>
            <a:r>
              <a:rPr lang="en-US" sz="2400" dirty="0">
                <a:solidFill>
                  <a:srgbClr val="000000"/>
                </a:solidFill>
                <a:highlight>
                  <a:srgbClr val="FFFF00"/>
                </a:highlight>
                <a:latin typeface="Arial" panose="020B0604020202020204" pitchFamily="34" charset="0"/>
              </a:rPr>
              <a:t>{"</a:t>
            </a:r>
            <a:r>
              <a:rPr lang="en-US" sz="2400" dirty="0" err="1">
                <a:solidFill>
                  <a:srgbClr val="000000"/>
                </a:solidFill>
                <a:highlight>
                  <a:srgbClr val="FFFF00"/>
                </a:highlight>
                <a:latin typeface="Arial" panose="020B0604020202020204" pitchFamily="34" charset="0"/>
              </a:rPr>
              <a:t>TotalAmountSpent</a:t>
            </a:r>
            <a:r>
              <a:rPr lang="en-US" sz="2400" dirty="0">
                <a:solidFill>
                  <a:srgbClr val="000000"/>
                </a:solidFill>
                <a:highlight>
                  <a:srgbClr val="FFFF00"/>
                </a:highlight>
                <a:latin typeface="Arial" panose="020B0604020202020204" pitchFamily="34" charset="0"/>
              </a:rPr>
              <a:t>": 550}]</a:t>
            </a:r>
          </a:p>
          <a:p>
            <a:pPr defTabSz="1219170"/>
            <a:r>
              <a:rPr lang="en-US" sz="2400" dirty="0">
                <a:solidFill>
                  <a:srgbClr val="000000"/>
                </a:solidFill>
                <a:latin typeface="Arial" panose="020B0604020202020204" pitchFamily="34" charset="0"/>
              </a:rPr>
              <a:t>}</a:t>
            </a:r>
          </a:p>
        </p:txBody>
      </p:sp>
      <p:sp>
        <p:nvSpPr>
          <p:cNvPr id="5" name="TextBox 4">
            <a:extLst>
              <a:ext uri="{FF2B5EF4-FFF2-40B4-BE49-F238E27FC236}">
                <a16:creationId xmlns:a16="http://schemas.microsoft.com/office/drawing/2014/main" id="{E8D93BEF-D94B-495A-8EA5-8E954026DAE6}"/>
              </a:ext>
            </a:extLst>
          </p:cNvPr>
          <p:cNvSpPr txBox="1"/>
          <p:nvPr/>
        </p:nvSpPr>
        <p:spPr>
          <a:xfrm>
            <a:off x="7156788" y="2282572"/>
            <a:ext cx="4395053" cy="2873031"/>
          </a:xfrm>
          <a:prstGeom prst="rect">
            <a:avLst/>
          </a:prstGeom>
          <a:noFill/>
        </p:spPr>
        <p:txBody>
          <a:bodyPr wrap="square" lIns="0" tIns="0" rIns="0" bIns="0" rtlCol="0">
            <a:spAutoFit/>
          </a:bodyPr>
          <a:lstStyle/>
          <a:p>
            <a:pPr defTabSz="1219170"/>
            <a:r>
              <a:rPr lang="en-US" sz="2667" dirty="0">
                <a:gradFill>
                  <a:gsLst>
                    <a:gs pos="2917">
                      <a:srgbClr val="000000"/>
                    </a:gs>
                    <a:gs pos="30000">
                      <a:srgbClr val="000000"/>
                    </a:gs>
                  </a:gsLst>
                  <a:lin ang="5400000" scaled="0"/>
                </a:gradFill>
                <a:latin typeface="Arial" panose="020B0604020202020204" pitchFamily="34" charset="0"/>
              </a:rPr>
              <a:t>Number of orders, amount spent will likely change faster than email</a:t>
            </a:r>
          </a:p>
          <a:p>
            <a:pPr defTabSz="1219170"/>
            <a:endParaRPr lang="en-US" sz="2667" dirty="0">
              <a:gradFill>
                <a:gsLst>
                  <a:gs pos="2917">
                    <a:srgbClr val="000000"/>
                  </a:gs>
                  <a:gs pos="30000">
                    <a:srgbClr val="000000"/>
                  </a:gs>
                </a:gsLst>
                <a:lin ang="5400000" scaled="0"/>
              </a:gradFill>
              <a:latin typeface="Arial" panose="020B0604020202020204" pitchFamily="34" charset="0"/>
            </a:endParaRPr>
          </a:p>
          <a:p>
            <a:pPr defTabSz="1219170"/>
            <a:r>
              <a:rPr lang="en-US" sz="2667" b="1" dirty="0">
                <a:gradFill>
                  <a:gsLst>
                    <a:gs pos="2917">
                      <a:srgbClr val="000000"/>
                    </a:gs>
                    <a:gs pos="30000">
                      <a:srgbClr val="000000"/>
                    </a:gs>
                  </a:gsLst>
                  <a:lin ang="5400000" scaled="0"/>
                </a:gradFill>
                <a:latin typeface="Arial" panose="020B0604020202020204" pitchFamily="34" charset="0"/>
              </a:rPr>
              <a:t>Guidance: Store these aggregate data in own document, and reference it</a:t>
            </a:r>
          </a:p>
        </p:txBody>
      </p:sp>
    </p:spTree>
    <p:extLst>
      <p:ext uri="{BB962C8B-B14F-4D97-AF65-F5344CB8AC3E}">
        <p14:creationId xmlns:p14="http://schemas.microsoft.com/office/powerpoint/2010/main" val="26846879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9AC6-2E79-42AF-A13D-8099681CD6AD}"/>
              </a:ext>
            </a:extLst>
          </p:cNvPr>
          <p:cNvSpPr>
            <a:spLocks noGrp="1"/>
          </p:cNvSpPr>
          <p:nvPr>
            <p:ph type="title"/>
          </p:nvPr>
        </p:nvSpPr>
        <p:spPr>
          <a:xfrm>
            <a:off x="250941" y="281542"/>
            <a:ext cx="6876299" cy="817275"/>
          </a:xfrm>
        </p:spPr>
        <p:txBody>
          <a:bodyPr>
            <a:normAutofit/>
          </a:bodyPr>
          <a:lstStyle/>
          <a:p>
            <a:r>
              <a:rPr lang="en-US" sz="4000" dirty="0">
                <a:latin typeface="Arial" panose="020B0604020202020204" pitchFamily="34" charset="0"/>
                <a:cs typeface="Arial" panose="020B0604020202020204" pitchFamily="34" charset="0"/>
              </a:rPr>
              <a:t>When To Reference #3</a:t>
            </a:r>
          </a:p>
        </p:txBody>
      </p:sp>
      <p:sp>
        <p:nvSpPr>
          <p:cNvPr id="3" name="Text Placeholder 2">
            <a:extLst>
              <a:ext uri="{FF2B5EF4-FFF2-40B4-BE49-F238E27FC236}">
                <a16:creationId xmlns:a16="http://schemas.microsoft.com/office/drawing/2014/main" id="{E9C50650-8FE5-4845-BC94-39972A9D92EC}"/>
              </a:ext>
            </a:extLst>
          </p:cNvPr>
          <p:cNvSpPr txBox="1">
            <a:spLocks/>
          </p:cNvSpPr>
          <p:nvPr/>
        </p:nvSpPr>
        <p:spPr>
          <a:xfrm>
            <a:off x="487680" y="1339518"/>
            <a:ext cx="11018520" cy="6799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Many : Many relationships</a:t>
            </a:r>
          </a:p>
          <a:p>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D64076DE-D427-47D7-BD61-FE92AB67D4AC}"/>
              </a:ext>
            </a:extLst>
          </p:cNvPr>
          <p:cNvSpPr/>
          <p:nvPr/>
        </p:nvSpPr>
        <p:spPr>
          <a:xfrm>
            <a:off x="487680" y="1840908"/>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"name": "Alice",</a:t>
            </a:r>
          </a:p>
          <a:p>
            <a:pPr defTabSz="1219170"/>
            <a:r>
              <a:rPr lang="en-US" dirty="0">
                <a:solidFill>
                  <a:srgbClr val="000000"/>
                </a:solidFill>
                <a:latin typeface="Arial" panose="020B0604020202020204" pitchFamily="34" charset="0"/>
              </a:rPr>
              <a:t>    "email": "alice@contoso.com",</a:t>
            </a:r>
          </a:p>
          <a:p>
            <a:pPr defTabSz="1219170"/>
            <a:r>
              <a:rPr lang="en-US" dirty="0">
                <a:solidFill>
                  <a:srgbClr val="000000"/>
                </a:solidFill>
                <a:latin typeface="Arial" panose="020B0604020202020204" pitchFamily="34" charset="0"/>
              </a:rPr>
              <a:t>    "sessions":[</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DAE29BCA-3D0B-40BE-9BF5-6527CD244C1B}"/>
              </a:ext>
            </a:extLst>
          </p:cNvPr>
          <p:cNvSpPr/>
          <p:nvPr/>
        </p:nvSpPr>
        <p:spPr>
          <a:xfrm>
            <a:off x="487680" y="4321153"/>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"name": "Bob",</a:t>
            </a:r>
          </a:p>
          <a:p>
            <a:pPr defTabSz="1219170"/>
            <a:r>
              <a:rPr lang="en-US" dirty="0">
                <a:solidFill>
                  <a:srgbClr val="000000"/>
                </a:solidFill>
                <a:latin typeface="Arial" panose="020B0604020202020204" pitchFamily="34" charset="0"/>
              </a:rPr>
              <a:t>    "email": "bob@contoso.com",</a:t>
            </a:r>
          </a:p>
          <a:p>
            <a:pPr defTabSz="1219170"/>
            <a:r>
              <a:rPr lang="en-US" dirty="0">
                <a:solidFill>
                  <a:srgbClr val="000000"/>
                </a:solidFill>
                <a:latin typeface="Arial" panose="020B0604020202020204" pitchFamily="34" charset="0"/>
              </a:rPr>
              <a:t>    "sessions":[</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"session4"}</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6" name="Rectangle 5">
            <a:extLst>
              <a:ext uri="{FF2B5EF4-FFF2-40B4-BE49-F238E27FC236}">
                <a16:creationId xmlns:a16="http://schemas.microsoft.com/office/drawing/2014/main" id="{DB1FBDFB-F6A7-44D2-BFD3-1037C130F044}"/>
              </a:ext>
            </a:extLst>
          </p:cNvPr>
          <p:cNvSpPr/>
          <p:nvPr/>
        </p:nvSpPr>
        <p:spPr>
          <a:xfrm>
            <a:off x="7945120" y="2390531"/>
            <a:ext cx="3972560" cy="2585323"/>
          </a:xfrm>
          <a:prstGeom prst="rect">
            <a:avLst/>
          </a:prstGeom>
          <a:ln>
            <a:solidFill>
              <a:schemeClr val="accent4"/>
            </a:solidFill>
          </a:ln>
        </p:spPr>
        <p:txBody>
          <a:bodyPr wrap="square">
            <a:spAutoFit/>
          </a:bodyPr>
          <a:lstStyle/>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"name": "Modelling Data 101",</a:t>
            </a:r>
          </a:p>
          <a:p>
            <a:pPr defTabSz="1219170"/>
            <a:r>
              <a:rPr lang="en-US" dirty="0">
                <a:solidFill>
                  <a:srgbClr val="000000"/>
                </a:solidFill>
                <a:latin typeface="Arial" panose="020B0604020202020204" pitchFamily="34" charset="0"/>
              </a:rPr>
              <a:t>    "speakers":[</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cxnSp>
        <p:nvCxnSpPr>
          <p:cNvPr id="7" name="Straight Connector 6">
            <a:extLst>
              <a:ext uri="{FF2B5EF4-FFF2-40B4-BE49-F238E27FC236}">
                <a16:creationId xmlns:a16="http://schemas.microsoft.com/office/drawing/2014/main" id="{C90E3B11-E1B0-4AA9-87E3-79137301F065}"/>
              </a:ext>
            </a:extLst>
          </p:cNvPr>
          <p:cNvCxnSpPr/>
          <p:nvPr/>
        </p:nvCxnSpPr>
        <p:spPr>
          <a:xfrm>
            <a:off x="2661920" y="2353505"/>
            <a:ext cx="5933440" cy="1869440"/>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FB0E152-BA6C-4BEC-9291-760DDF784A76}"/>
              </a:ext>
            </a:extLst>
          </p:cNvPr>
          <p:cNvCxnSpPr>
            <a:cxnSpLocks/>
          </p:cNvCxnSpPr>
          <p:nvPr/>
        </p:nvCxnSpPr>
        <p:spPr>
          <a:xfrm flipV="1">
            <a:off x="2499360" y="4185920"/>
            <a:ext cx="6045200" cy="667408"/>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A7F607D-8792-4B0D-9DFD-F68A3293178C}"/>
              </a:ext>
            </a:extLst>
          </p:cNvPr>
          <p:cNvSpPr txBox="1"/>
          <p:nvPr/>
        </p:nvSpPr>
        <p:spPr>
          <a:xfrm>
            <a:off x="6934735" y="5171389"/>
            <a:ext cx="5608320" cy="1477328"/>
          </a:xfrm>
          <a:prstGeom prst="rect">
            <a:avLst/>
          </a:prstGeom>
          <a:noFill/>
        </p:spPr>
        <p:txBody>
          <a:bodyPr wrap="square" lIns="0" tIns="0" rIns="0" bIns="0" rtlCol="0">
            <a:spAutoFit/>
          </a:bodyPr>
          <a:lstStyle/>
          <a:p>
            <a:pPr defTabSz="1219170"/>
            <a:r>
              <a:rPr lang="en-US" sz="2400" dirty="0">
                <a:gradFill>
                  <a:gsLst>
                    <a:gs pos="2917">
                      <a:srgbClr val="000000"/>
                    </a:gs>
                    <a:gs pos="30000">
                      <a:srgbClr val="000000"/>
                    </a:gs>
                  </a:gsLst>
                  <a:lin ang="5400000" scaled="0"/>
                </a:gradFill>
                <a:latin typeface="Arial" panose="020B0604020202020204" pitchFamily="34" charset="0"/>
              </a:rPr>
              <a:t>Speakers have multiple sessions</a:t>
            </a:r>
          </a:p>
          <a:p>
            <a:pPr defTabSz="1219170"/>
            <a:r>
              <a:rPr lang="en-US" sz="2400" dirty="0">
                <a:gradFill>
                  <a:gsLst>
                    <a:gs pos="2917">
                      <a:srgbClr val="000000"/>
                    </a:gs>
                    <a:gs pos="30000">
                      <a:srgbClr val="000000"/>
                    </a:gs>
                  </a:gsLst>
                  <a:lin ang="5400000" scaled="0"/>
                </a:gradFill>
                <a:latin typeface="Arial" panose="020B0604020202020204" pitchFamily="34" charset="0"/>
              </a:rPr>
              <a:t>Sessions have multiple speakers</a:t>
            </a:r>
          </a:p>
          <a:p>
            <a:pPr defTabSz="1219170"/>
            <a:endParaRPr lang="en-US" sz="2400" dirty="0">
              <a:gradFill>
                <a:gsLst>
                  <a:gs pos="2917">
                    <a:srgbClr val="000000"/>
                  </a:gs>
                  <a:gs pos="30000">
                    <a:srgbClr val="000000"/>
                  </a:gs>
                </a:gsLst>
                <a:lin ang="5400000" scaled="0"/>
              </a:gradFill>
              <a:latin typeface="Arial" panose="020B0604020202020204" pitchFamily="34" charset="0"/>
            </a:endParaRPr>
          </a:p>
          <a:p>
            <a:pPr defTabSz="1219170"/>
            <a:r>
              <a:rPr lang="en-US" sz="2400" dirty="0">
                <a:gradFill>
                  <a:gsLst>
                    <a:gs pos="2917">
                      <a:srgbClr val="000000"/>
                    </a:gs>
                    <a:gs pos="30000">
                      <a:srgbClr val="000000"/>
                    </a:gs>
                  </a:gsLst>
                  <a:lin ang="5400000" scaled="0"/>
                </a:gradFill>
                <a:latin typeface="Arial" panose="020B0604020202020204" pitchFamily="34" charset="0"/>
              </a:rPr>
              <a:t>Have Speaker &amp; Session documents</a:t>
            </a:r>
          </a:p>
        </p:txBody>
      </p:sp>
    </p:spTree>
    <p:extLst>
      <p:ext uri="{BB962C8B-B14F-4D97-AF65-F5344CB8AC3E}">
        <p14:creationId xmlns:p14="http://schemas.microsoft.com/office/powerpoint/2010/main" val="31168038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9CDC-AF05-40B4-9023-DC59BB19424E}"/>
              </a:ext>
            </a:extLst>
          </p:cNvPr>
          <p:cNvSpPr>
            <a:spLocks noGrp="1"/>
          </p:cNvSpPr>
          <p:nvPr>
            <p:ph type="title"/>
          </p:nvPr>
        </p:nvSpPr>
        <p:spPr>
          <a:xfrm>
            <a:off x="0" y="-3763"/>
            <a:ext cx="10515600" cy="1325563"/>
          </a:xfrm>
        </p:spPr>
        <p:txBody>
          <a:bodyPr/>
          <a:lstStyle/>
          <a:p>
            <a:r>
              <a:rPr lang="en-US" dirty="0">
                <a:latin typeface="Arial" panose="020B0604020202020204" pitchFamily="34" charset="0"/>
                <a:cs typeface="Arial" panose="020B0604020202020204" pitchFamily="34" charset="0"/>
              </a:rPr>
              <a:t>When To Reference #4</a:t>
            </a:r>
          </a:p>
        </p:txBody>
      </p:sp>
      <p:sp>
        <p:nvSpPr>
          <p:cNvPr id="3" name="Text Placeholder 2">
            <a:extLst>
              <a:ext uri="{FF2B5EF4-FFF2-40B4-BE49-F238E27FC236}">
                <a16:creationId xmlns:a16="http://schemas.microsoft.com/office/drawing/2014/main" id="{FB3CD2E6-F268-4F5B-B839-E439A072EAAA}"/>
              </a:ext>
            </a:extLst>
          </p:cNvPr>
          <p:cNvSpPr txBox="1">
            <a:spLocks/>
          </p:cNvSpPr>
          <p:nvPr/>
        </p:nvSpPr>
        <p:spPr>
          <a:xfrm>
            <a:off x="0" y="1202807"/>
            <a:ext cx="11018520" cy="558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What is referenced, is heavily referenced by many others</a:t>
            </a:r>
          </a:p>
          <a:p>
            <a:pPr marL="0" inden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
        <p:nvSpPr>
          <p:cNvPr id="4" name="Rectangle 3">
            <a:extLst>
              <a:ext uri="{FF2B5EF4-FFF2-40B4-BE49-F238E27FC236}">
                <a16:creationId xmlns:a16="http://schemas.microsoft.com/office/drawing/2014/main" id="{6EFC6FEB-0842-40E7-B25A-D3E45BD7FC2A}"/>
              </a:ext>
            </a:extLst>
          </p:cNvPr>
          <p:cNvSpPr/>
          <p:nvPr/>
        </p:nvSpPr>
        <p:spPr>
          <a:xfrm>
            <a:off x="198922" y="1675695"/>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"name": "Alice",</a:t>
            </a:r>
          </a:p>
          <a:p>
            <a:pPr defTabSz="1219170"/>
            <a:r>
              <a:rPr lang="en-US" dirty="0">
                <a:solidFill>
                  <a:srgbClr val="000000"/>
                </a:solidFill>
                <a:latin typeface="Arial" panose="020B0604020202020204" pitchFamily="34" charset="0"/>
              </a:rPr>
              <a:t>    "email": "alice@contoso.com",</a:t>
            </a:r>
          </a:p>
          <a:p>
            <a:pPr defTabSz="1219170"/>
            <a:r>
              <a:rPr lang="en-US" dirty="0">
                <a:solidFill>
                  <a:srgbClr val="000000"/>
                </a:solidFill>
                <a:latin typeface="Arial" panose="020B0604020202020204" pitchFamily="34" charset="0"/>
              </a:rPr>
              <a:t>    "</a:t>
            </a:r>
            <a:r>
              <a:rPr lang="en-US" dirty="0">
                <a:solidFill>
                  <a:srgbClr val="000000"/>
                </a:solidFill>
                <a:highlight>
                  <a:srgbClr val="00FF00"/>
                </a:highlight>
                <a:latin typeface="Arial" panose="020B0604020202020204" pitchFamily="34" charset="0"/>
              </a:rPr>
              <a:t>sessions</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253477F8-26DE-4A39-981B-4F2FFEE0D957}"/>
              </a:ext>
            </a:extLst>
          </p:cNvPr>
          <p:cNvSpPr/>
          <p:nvPr/>
        </p:nvSpPr>
        <p:spPr>
          <a:xfrm>
            <a:off x="198922" y="4267745"/>
            <a:ext cx="6096000" cy="2585323"/>
          </a:xfrm>
          <a:prstGeom prst="rect">
            <a:avLst/>
          </a:prstGeom>
          <a:ln>
            <a:solidFill>
              <a:schemeClr val="accent1"/>
            </a:solidFill>
          </a:ln>
        </p:spPr>
        <p:txBody>
          <a:bodyPr>
            <a:spAutoFit/>
          </a:bodyPr>
          <a:lstStyle/>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“attendee1",</a:t>
            </a:r>
          </a:p>
          <a:p>
            <a:pPr defTabSz="1219170"/>
            <a:r>
              <a:rPr lang="en-US" dirty="0">
                <a:solidFill>
                  <a:srgbClr val="000000"/>
                </a:solidFill>
                <a:latin typeface="Arial" panose="020B0604020202020204" pitchFamily="34" charset="0"/>
              </a:rPr>
              <a:t>    "name": “Eve",</a:t>
            </a:r>
          </a:p>
          <a:p>
            <a:pPr defTabSz="1219170"/>
            <a:r>
              <a:rPr lang="en-US" dirty="0">
                <a:solidFill>
                  <a:srgbClr val="000000"/>
                </a:solidFill>
                <a:latin typeface="Arial" panose="020B0604020202020204" pitchFamily="34" charset="0"/>
              </a:rPr>
              <a:t>    "email": “eve@contoso.com",</a:t>
            </a:r>
          </a:p>
          <a:p>
            <a:pPr defTabSz="1219170"/>
            <a:r>
              <a:rPr lang="en-US" dirty="0">
                <a:solidFill>
                  <a:srgbClr val="000000"/>
                </a:solidFill>
                <a:latin typeface="Arial" panose="020B0604020202020204" pitchFamily="34" charset="0"/>
              </a:rPr>
              <a:t>    “</a:t>
            </a:r>
            <a:r>
              <a:rPr lang="en-US" dirty="0" err="1">
                <a:solidFill>
                  <a:srgbClr val="000000"/>
                </a:solidFill>
                <a:highlight>
                  <a:srgbClr val="FFFF00"/>
                </a:highlight>
                <a:latin typeface="Arial" panose="020B0604020202020204" pitchFamily="34" charset="0"/>
              </a:rPr>
              <a:t>bookmarkedSessions</a:t>
            </a:r>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{"id": "session4"}</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sp>
        <p:nvSpPr>
          <p:cNvPr id="6" name="Rectangle 5">
            <a:extLst>
              <a:ext uri="{FF2B5EF4-FFF2-40B4-BE49-F238E27FC236}">
                <a16:creationId xmlns:a16="http://schemas.microsoft.com/office/drawing/2014/main" id="{FF47328A-CEFA-481F-A6B1-637EA5F28194}"/>
              </a:ext>
            </a:extLst>
          </p:cNvPr>
          <p:cNvSpPr/>
          <p:nvPr/>
        </p:nvSpPr>
        <p:spPr>
          <a:xfrm>
            <a:off x="7656362" y="2311410"/>
            <a:ext cx="3972560" cy="2585323"/>
          </a:xfrm>
          <a:prstGeom prst="rect">
            <a:avLst/>
          </a:prstGeom>
          <a:ln>
            <a:solidFill>
              <a:schemeClr val="accent4"/>
            </a:solidFill>
          </a:ln>
        </p:spPr>
        <p:txBody>
          <a:bodyPr wrap="square">
            <a:spAutoFit/>
          </a:bodyPr>
          <a:lstStyle/>
          <a:p>
            <a:pPr defTabSz="1219170"/>
            <a:endParaRPr lang="en-US" dirty="0">
              <a:solidFill>
                <a:srgbClr val="000000"/>
              </a:solidFill>
              <a:latin typeface="Arial" panose="020B0604020202020204" pitchFamily="34" charset="0"/>
            </a:endParaRPr>
          </a:p>
          <a:p>
            <a:pPr defTabSz="1219170"/>
            <a:r>
              <a:rPr lang="en-US" dirty="0">
                <a:solidFill>
                  <a:srgbClr val="000000"/>
                </a:solidFill>
                <a:latin typeface="Arial" panose="020B0604020202020204" pitchFamily="34" charset="0"/>
              </a:rPr>
              <a:t>{</a:t>
            </a:r>
          </a:p>
          <a:p>
            <a:pPr defTabSz="1219170"/>
            <a:r>
              <a:rPr lang="en-US" dirty="0">
                <a:solidFill>
                  <a:srgbClr val="000000"/>
                </a:solidFill>
                <a:latin typeface="Arial" panose="020B0604020202020204" pitchFamily="34" charset="0"/>
              </a:rPr>
              <a:t>    "id": "session1",</a:t>
            </a:r>
          </a:p>
          <a:p>
            <a:pPr defTabSz="1219170"/>
            <a:r>
              <a:rPr lang="en-US" dirty="0">
                <a:solidFill>
                  <a:srgbClr val="000000"/>
                </a:solidFill>
                <a:latin typeface="Arial" panose="020B0604020202020204" pitchFamily="34" charset="0"/>
              </a:rPr>
              <a:t>    "name": "Modelling Data 101",</a:t>
            </a:r>
          </a:p>
          <a:p>
            <a:pPr defTabSz="1219170"/>
            <a:r>
              <a:rPr lang="en-US" dirty="0">
                <a:solidFill>
                  <a:srgbClr val="000000"/>
                </a:solidFill>
                <a:latin typeface="Arial" panose="020B0604020202020204" pitchFamily="34" charset="0"/>
              </a:rPr>
              <a:t>    "speakers":[</a:t>
            </a:r>
          </a:p>
          <a:p>
            <a:pPr defTabSz="1219170"/>
            <a:r>
              <a:rPr lang="en-US" dirty="0">
                <a:solidFill>
                  <a:srgbClr val="000000"/>
                </a:solidFill>
                <a:latin typeface="Arial" panose="020B0604020202020204" pitchFamily="34" charset="0"/>
              </a:rPr>
              <a:t>        {"id": "speaker1"},</a:t>
            </a:r>
          </a:p>
          <a:p>
            <a:pPr defTabSz="1219170"/>
            <a:r>
              <a:rPr lang="en-US" dirty="0">
                <a:solidFill>
                  <a:srgbClr val="000000"/>
                </a:solidFill>
                <a:latin typeface="Arial" panose="020B0604020202020204" pitchFamily="34" charset="0"/>
              </a:rPr>
              <a:t>        {"id": "speaker2"}</a:t>
            </a:r>
          </a:p>
          <a:p>
            <a:pPr defTabSz="1219170"/>
            <a:r>
              <a:rPr lang="en-US" dirty="0">
                <a:solidFill>
                  <a:srgbClr val="000000"/>
                </a:solidFill>
                <a:latin typeface="Arial" panose="020B0604020202020204" pitchFamily="34" charset="0"/>
              </a:rPr>
              <a:t>    ]</a:t>
            </a:r>
          </a:p>
          <a:p>
            <a:pPr defTabSz="1219170"/>
            <a:r>
              <a:rPr lang="en-US" dirty="0">
                <a:solidFill>
                  <a:srgbClr val="000000"/>
                </a:solidFill>
                <a:latin typeface="Arial" panose="020B0604020202020204" pitchFamily="34" charset="0"/>
              </a:rPr>
              <a:t>}</a:t>
            </a:r>
          </a:p>
        </p:txBody>
      </p:sp>
      <p:cxnSp>
        <p:nvCxnSpPr>
          <p:cNvPr id="7" name="Straight Connector 6">
            <a:extLst>
              <a:ext uri="{FF2B5EF4-FFF2-40B4-BE49-F238E27FC236}">
                <a16:creationId xmlns:a16="http://schemas.microsoft.com/office/drawing/2014/main" id="{3093E786-987F-4E42-ACC1-03643403F43B}"/>
              </a:ext>
            </a:extLst>
          </p:cNvPr>
          <p:cNvCxnSpPr>
            <a:cxnSpLocks/>
          </p:cNvCxnSpPr>
          <p:nvPr/>
        </p:nvCxnSpPr>
        <p:spPr>
          <a:xfrm>
            <a:off x="2210602" y="2237359"/>
            <a:ext cx="5886651" cy="1666119"/>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C1979ABF-CB28-4571-B574-80CB41BEACC5}"/>
              </a:ext>
            </a:extLst>
          </p:cNvPr>
          <p:cNvCxnSpPr>
            <a:cxnSpLocks/>
          </p:cNvCxnSpPr>
          <p:nvPr/>
        </p:nvCxnSpPr>
        <p:spPr>
          <a:xfrm flipV="1">
            <a:off x="3621505" y="3136402"/>
            <a:ext cx="4271211" cy="2309955"/>
          </a:xfrm>
          <a:prstGeom prst="line">
            <a:avLst/>
          </a:prstGeom>
          <a:ln>
            <a:headEnd type="none" w="lg" len="med"/>
            <a:tailEnd type="none" w="lg" len="med"/>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F84341E1-B3E4-4B0E-9481-3A57B34A2C85}"/>
              </a:ext>
            </a:extLst>
          </p:cNvPr>
          <p:cNvSpPr txBox="1"/>
          <p:nvPr/>
        </p:nvSpPr>
        <p:spPr>
          <a:xfrm>
            <a:off x="7656362" y="5061833"/>
            <a:ext cx="3972560" cy="1538883"/>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Here, session is referenced by speakers and attendees</a:t>
            </a:r>
          </a:p>
          <a:p>
            <a:pPr defTabSz="1219170"/>
            <a:endParaRPr lang="en-US" sz="2000" dirty="0">
              <a:gradFill>
                <a:gsLst>
                  <a:gs pos="2917">
                    <a:srgbClr val="000000"/>
                  </a:gs>
                  <a:gs pos="30000">
                    <a:srgbClr val="000000"/>
                  </a:gs>
                </a:gsLst>
                <a:lin ang="5400000" scaled="0"/>
              </a:gradFill>
              <a:latin typeface="Arial" panose="020B0604020202020204" pitchFamily="34" charset="0"/>
            </a:endParaRPr>
          </a:p>
          <a:p>
            <a:pPr defTabSz="1219170"/>
            <a:r>
              <a:rPr lang="en-US" sz="2000" dirty="0">
                <a:gradFill>
                  <a:gsLst>
                    <a:gs pos="2917">
                      <a:srgbClr val="000000"/>
                    </a:gs>
                    <a:gs pos="30000">
                      <a:srgbClr val="000000"/>
                    </a:gs>
                  </a:gsLst>
                  <a:lin ang="5400000" scaled="0"/>
                </a:gradFill>
                <a:latin typeface="Arial" panose="020B0604020202020204" pitchFamily="34" charset="0"/>
              </a:rPr>
              <a:t>Allows you to update Session independently </a:t>
            </a:r>
          </a:p>
        </p:txBody>
      </p:sp>
    </p:spTree>
    <p:extLst>
      <p:ext uri="{BB962C8B-B14F-4D97-AF65-F5344CB8AC3E}">
        <p14:creationId xmlns:p14="http://schemas.microsoft.com/office/powerpoint/2010/main" val="326169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69ACA-4A66-4999-B9D1-DA7E4F52E1D0}"/>
              </a:ext>
            </a:extLst>
          </p:cNvPr>
          <p:cNvSpPr>
            <a:spLocks noGrp="1"/>
          </p:cNvSpPr>
          <p:nvPr>
            <p:ph type="title"/>
          </p:nvPr>
        </p:nvSpPr>
        <p:spPr>
          <a:xfrm>
            <a:off x="0" y="0"/>
            <a:ext cx="10515600" cy="1325563"/>
          </a:xfrm>
        </p:spPr>
        <p:txBody>
          <a:bodyPr>
            <a:normAutofit/>
          </a:bodyPr>
          <a:lstStyle/>
          <a:p>
            <a:r>
              <a:rPr lang="en-US" sz="4000" dirty="0">
                <a:latin typeface="Arial" panose="020B0604020202020204" pitchFamily="34" charset="0"/>
                <a:cs typeface="Arial" panose="020B0604020202020204" pitchFamily="34" charset="0"/>
              </a:rPr>
              <a:t>When To Reference Summary</a:t>
            </a:r>
          </a:p>
        </p:txBody>
      </p:sp>
      <p:sp>
        <p:nvSpPr>
          <p:cNvPr id="3" name="Text Placeholder 2">
            <a:extLst>
              <a:ext uri="{FF2B5EF4-FFF2-40B4-BE49-F238E27FC236}">
                <a16:creationId xmlns:a16="http://schemas.microsoft.com/office/drawing/2014/main" id="{6B379E9F-0638-4B90-920E-CBAA1E3ED505}"/>
              </a:ext>
            </a:extLst>
          </p:cNvPr>
          <p:cNvSpPr txBox="1">
            <a:spLocks/>
          </p:cNvSpPr>
          <p:nvPr/>
        </p:nvSpPr>
        <p:spPr>
          <a:xfrm>
            <a:off x="445168" y="1600200"/>
            <a:ext cx="10931491" cy="5257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1 : many (unbounded relationship)</a:t>
            </a:r>
          </a:p>
          <a:p>
            <a:r>
              <a:rPr lang="en-US" dirty="0">
                <a:latin typeface="Arial" panose="020B0604020202020204" pitchFamily="34" charset="0"/>
                <a:cs typeface="Arial" panose="020B0604020202020204" pitchFamily="34" charset="0"/>
              </a:rPr>
              <a:t>many : many relationships</a:t>
            </a:r>
          </a:p>
          <a:p>
            <a:r>
              <a:rPr lang="en-US" dirty="0">
                <a:latin typeface="Arial" panose="020B0604020202020204" pitchFamily="34" charset="0"/>
                <a:cs typeface="Arial" panose="020B0604020202020204" pitchFamily="34" charset="0"/>
              </a:rPr>
              <a:t>Data changes at different rates</a:t>
            </a:r>
          </a:p>
          <a:p>
            <a:r>
              <a:rPr lang="en-US" dirty="0">
                <a:latin typeface="Arial" panose="020B0604020202020204" pitchFamily="34" charset="0"/>
                <a:cs typeface="Arial" panose="020B0604020202020204" pitchFamily="34" charset="0"/>
              </a:rPr>
              <a:t>What is referenced, is heavily referenced by many others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Typically provides </a:t>
            </a:r>
            <a:r>
              <a:rPr lang="en-US" dirty="0">
                <a:solidFill>
                  <a:srgbClr val="00B050"/>
                </a:solidFill>
                <a:latin typeface="Arial" panose="020B0604020202020204" pitchFamily="34" charset="0"/>
                <a:cs typeface="Arial" panose="020B0604020202020204" pitchFamily="34" charset="0"/>
              </a:rPr>
              <a:t>better write performance</a:t>
            </a:r>
          </a:p>
          <a:p>
            <a:r>
              <a:rPr lang="en-US" dirty="0">
                <a:latin typeface="Arial" panose="020B0604020202020204" pitchFamily="34" charset="0"/>
                <a:cs typeface="Arial" panose="020B0604020202020204" pitchFamily="34" charset="0"/>
              </a:rPr>
              <a:t>But may require </a:t>
            </a:r>
            <a:r>
              <a:rPr lang="en-US" dirty="0">
                <a:solidFill>
                  <a:schemeClr val="accent1"/>
                </a:solidFill>
                <a:latin typeface="Arial" panose="020B0604020202020204" pitchFamily="34" charset="0"/>
                <a:cs typeface="Arial" panose="020B0604020202020204" pitchFamily="34" charset="0"/>
              </a:rPr>
              <a:t>more network calls for reads</a:t>
            </a:r>
          </a:p>
          <a:p>
            <a:pPr lvl="1"/>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a:p>
            <a:pPr marL="228594" lvl="1" indent="0">
              <a:buFont typeface="Arial" panose="020B0604020202020204" pitchFamily="34" charset="0"/>
              <a:buNone/>
            </a:pPr>
            <a:endParaRPr lang="en-US" dirty="0"/>
          </a:p>
        </p:txBody>
      </p:sp>
    </p:spTree>
    <p:extLst>
      <p:ext uri="{BB962C8B-B14F-4D97-AF65-F5344CB8AC3E}">
        <p14:creationId xmlns:p14="http://schemas.microsoft.com/office/powerpoint/2010/main" val="7180311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7712-392D-40EE-ABC2-2006A016E7EB}"/>
              </a:ext>
            </a:extLst>
          </p:cNvPr>
          <p:cNvSpPr>
            <a:spLocks noGrp="1"/>
          </p:cNvSpPr>
          <p:nvPr>
            <p:ph type="title"/>
          </p:nvPr>
        </p:nvSpPr>
        <p:spPr>
          <a:xfrm>
            <a:off x="0" y="12715"/>
            <a:ext cx="10515600" cy="1325563"/>
          </a:xfrm>
        </p:spPr>
        <p:txBody>
          <a:bodyPr>
            <a:normAutofit/>
          </a:bodyPr>
          <a:lstStyle/>
          <a:p>
            <a:r>
              <a:rPr lang="en-US" sz="4000" dirty="0">
                <a:latin typeface="Arial" panose="020B0604020202020204" pitchFamily="34" charset="0"/>
                <a:cs typeface="Arial" panose="020B0604020202020204" pitchFamily="34" charset="0"/>
              </a:rPr>
              <a:t>But wait, you can do both!</a:t>
            </a:r>
          </a:p>
        </p:txBody>
      </p:sp>
      <p:sp>
        <p:nvSpPr>
          <p:cNvPr id="3" name="Text Placeholder 2">
            <a:extLst>
              <a:ext uri="{FF2B5EF4-FFF2-40B4-BE49-F238E27FC236}">
                <a16:creationId xmlns:a16="http://schemas.microsoft.com/office/drawing/2014/main" id="{4594282E-D78E-40EF-8D5D-24D549235D91}"/>
              </a:ext>
            </a:extLst>
          </p:cNvPr>
          <p:cNvSpPr txBox="1">
            <a:spLocks/>
          </p:cNvSpPr>
          <p:nvPr/>
        </p:nvSpPr>
        <p:spPr>
          <a:xfrm>
            <a:off x="512010" y="1508937"/>
            <a:ext cx="11018520" cy="15388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228594" lvl="1" indent="0">
              <a:buFont typeface="Arial" panose="020B0604020202020204" pitchFamily="34" charset="0"/>
              <a:buNone/>
            </a:pPr>
            <a:endParaRPr lang="en-US"/>
          </a:p>
          <a:p>
            <a:pPr marL="228594" lvl="1" indent="0">
              <a:buFont typeface="Arial" panose="020B0604020202020204" pitchFamily="34" charset="0"/>
              <a:buNone/>
            </a:pPr>
            <a:endParaRPr lang="en-US"/>
          </a:p>
          <a:p>
            <a:pPr marL="228594" lvl="1" indent="0">
              <a:buFont typeface="Arial" panose="020B0604020202020204" pitchFamily="34" charset="0"/>
              <a:buNone/>
            </a:pPr>
            <a:endParaRPr lang="en-US"/>
          </a:p>
        </p:txBody>
      </p:sp>
      <p:sp>
        <p:nvSpPr>
          <p:cNvPr id="4" name="Rectangle 3">
            <a:extLst>
              <a:ext uri="{FF2B5EF4-FFF2-40B4-BE49-F238E27FC236}">
                <a16:creationId xmlns:a16="http://schemas.microsoft.com/office/drawing/2014/main" id="{F2149E35-1CCD-4854-9295-6B0063EFB49E}"/>
              </a:ext>
            </a:extLst>
          </p:cNvPr>
          <p:cNvSpPr/>
          <p:nvPr/>
        </p:nvSpPr>
        <p:spPr>
          <a:xfrm>
            <a:off x="357181" y="1338278"/>
            <a:ext cx="4791765" cy="4154984"/>
          </a:xfrm>
          <a:prstGeom prst="rect">
            <a:avLst/>
          </a:prstGeom>
          <a:ln>
            <a:solidFill>
              <a:schemeClr val="accent1"/>
            </a:solidFill>
          </a:ln>
        </p:spPr>
        <p:txBody>
          <a:bodyPr wrap="square">
            <a:spAutoFit/>
          </a:bodyPr>
          <a:lstStyle/>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"speaker1",</a:t>
            </a:r>
          </a:p>
          <a:p>
            <a:pPr defTabSz="1219170"/>
            <a:r>
              <a:rPr lang="en-US" sz="2400" dirty="0">
                <a:solidFill>
                  <a:srgbClr val="000000"/>
                </a:solidFill>
                <a:latin typeface="Arial" panose="020B0604020202020204" pitchFamily="34" charset="0"/>
              </a:rPr>
              <a:t>    "name": "Alice",</a:t>
            </a:r>
          </a:p>
          <a:p>
            <a:pPr defTabSz="1219170"/>
            <a:r>
              <a:rPr lang="en-US" sz="2400" dirty="0">
                <a:solidFill>
                  <a:srgbClr val="000000"/>
                </a:solidFill>
                <a:latin typeface="Arial" panose="020B0604020202020204" pitchFamily="34" charset="0"/>
              </a:rPr>
              <a:t>    "email": "alice@contoso.com",</a:t>
            </a:r>
          </a:p>
          <a:p>
            <a:pPr defTabSz="1219170"/>
            <a:r>
              <a:rPr lang="en-US" sz="2400" dirty="0">
                <a:solidFill>
                  <a:srgbClr val="000000"/>
                </a:solidFill>
                <a:latin typeface="Arial" panose="020B0604020202020204" pitchFamily="34" charset="0"/>
              </a:rPr>
              <a:t>    </a:t>
            </a:r>
            <a:r>
              <a:rPr lang="en-US" sz="2400" dirty="0">
                <a:solidFill>
                  <a:srgbClr val="F0493E"/>
                </a:solidFill>
                <a:latin typeface="Arial" panose="020B0604020202020204" pitchFamily="34" charset="0"/>
              </a:rPr>
              <a:t>“address”:  </a:t>
            </a:r>
            <a:r>
              <a:rPr lang="en-US" sz="2400" dirty="0">
                <a:solidFill>
                  <a:srgbClr val="000000"/>
                </a:solidFill>
                <a:latin typeface="Arial" panose="020B0604020202020204" pitchFamily="34" charset="0"/>
              </a:rPr>
              <a:t>“1 Microsoft Way”</a:t>
            </a:r>
          </a:p>
          <a:p>
            <a:pPr defTabSz="1219170"/>
            <a:r>
              <a:rPr lang="en-US" sz="2400" dirty="0">
                <a:solidFill>
                  <a:srgbClr val="000000"/>
                </a:solidFill>
                <a:latin typeface="Arial" panose="020B0604020202020204" pitchFamily="34" charset="0"/>
              </a:rPr>
              <a:t>    </a:t>
            </a:r>
            <a:r>
              <a:rPr lang="en-US" sz="2400" dirty="0">
                <a:solidFill>
                  <a:srgbClr val="F0493E"/>
                </a:solidFill>
                <a:latin typeface="Arial" panose="020B0604020202020204" pitchFamily="34" charset="0"/>
              </a:rPr>
              <a:t>“phone”:  </a:t>
            </a:r>
            <a:r>
              <a:rPr lang="en-US" sz="2400" dirty="0">
                <a:solidFill>
                  <a:srgbClr val="000000"/>
                </a:solidFill>
                <a:latin typeface="Arial" panose="020B0604020202020204" pitchFamily="34" charset="0"/>
              </a:rPr>
              <a:t>“555-5555”</a:t>
            </a:r>
          </a:p>
          <a:p>
            <a:pPr defTabSz="1219170"/>
            <a:r>
              <a:rPr lang="en-US" sz="2400" dirty="0">
                <a:solidFill>
                  <a:srgbClr val="000000"/>
                </a:solidFill>
                <a:latin typeface="Arial" panose="020B0604020202020204" pitchFamily="34" charset="0"/>
              </a:rPr>
              <a:t>    "sessions":[</a:t>
            </a:r>
          </a:p>
          <a:p>
            <a:pPr defTabSz="1219170"/>
            <a:r>
              <a:rPr lang="en-US" sz="2400" dirty="0">
                <a:solidFill>
                  <a:srgbClr val="000000"/>
                </a:solidFill>
                <a:latin typeface="Arial" panose="020B0604020202020204" pitchFamily="34" charset="0"/>
              </a:rPr>
              <a:t>        {"id": "session1"},</a:t>
            </a:r>
          </a:p>
          <a:p>
            <a:pPr defTabSz="1219170"/>
            <a:r>
              <a:rPr lang="en-US" sz="2400" dirty="0">
                <a:solidFill>
                  <a:srgbClr val="000000"/>
                </a:solidFill>
                <a:latin typeface="Arial" panose="020B0604020202020204" pitchFamily="34" charset="0"/>
              </a:rPr>
              <a:t>        {"id": "session2"}</a:t>
            </a:r>
          </a:p>
          <a:p>
            <a:pPr defTabSz="1219170"/>
            <a:r>
              <a:rPr lang="en-US" sz="2400" dirty="0">
                <a:solidFill>
                  <a:srgbClr val="000000"/>
                </a:solidFill>
                <a:latin typeface="Arial" panose="020B0604020202020204" pitchFamily="34" charset="0"/>
              </a:rPr>
              <a:t>    ]</a:t>
            </a:r>
          </a:p>
          <a:p>
            <a:pPr defTabSz="1219170"/>
            <a:r>
              <a:rPr lang="en-US" sz="2400" dirty="0">
                <a:solidFill>
                  <a:srgbClr val="000000"/>
                </a:solidFill>
                <a:latin typeface="Arial" panose="020B0604020202020204" pitchFamily="34" charset="0"/>
              </a:rPr>
              <a:t>}</a:t>
            </a:r>
          </a:p>
        </p:txBody>
      </p:sp>
      <p:sp>
        <p:nvSpPr>
          <p:cNvPr id="5" name="Rectangle 4">
            <a:extLst>
              <a:ext uri="{FF2B5EF4-FFF2-40B4-BE49-F238E27FC236}">
                <a16:creationId xmlns:a16="http://schemas.microsoft.com/office/drawing/2014/main" id="{F421F9F7-9BCB-4D9B-A93E-8755DA8550EA}"/>
              </a:ext>
            </a:extLst>
          </p:cNvPr>
          <p:cNvSpPr/>
          <p:nvPr/>
        </p:nvSpPr>
        <p:spPr>
          <a:xfrm>
            <a:off x="5566779" y="1338278"/>
            <a:ext cx="6317388" cy="3785652"/>
          </a:xfrm>
          <a:prstGeom prst="rect">
            <a:avLst/>
          </a:prstGeom>
          <a:ln>
            <a:solidFill>
              <a:schemeClr val="accent4"/>
            </a:solidFill>
          </a:ln>
        </p:spPr>
        <p:txBody>
          <a:bodyPr wrap="square">
            <a:spAutoFit/>
          </a:bodyPr>
          <a:lstStyle/>
          <a:p>
            <a:pPr defTabSz="1219170"/>
            <a:endParaRPr lang="en-US" sz="2400" dirty="0">
              <a:solidFill>
                <a:srgbClr val="000000"/>
              </a:solidFill>
              <a:latin typeface="Arial" panose="020B0604020202020204" pitchFamily="34" charset="0"/>
            </a:endParaRPr>
          </a:p>
          <a:p>
            <a:pPr defTabSz="1219170"/>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“session1",</a:t>
            </a:r>
          </a:p>
          <a:p>
            <a:pPr defTabSz="1219170"/>
            <a:r>
              <a:rPr lang="en-US" sz="2400" dirty="0">
                <a:solidFill>
                  <a:srgbClr val="000000"/>
                </a:solidFill>
                <a:latin typeface="Arial" panose="020B0604020202020204" pitchFamily="34" charset="0"/>
              </a:rPr>
              <a:t>    "name": "Modelling Data 101",</a:t>
            </a:r>
          </a:p>
          <a:p>
            <a:pPr defTabSz="1219170"/>
            <a:r>
              <a:rPr lang="en-US" sz="2400" dirty="0">
                <a:solidFill>
                  <a:srgbClr val="000000"/>
                </a:solidFill>
                <a:latin typeface="Arial" panose="020B0604020202020204" pitchFamily="34" charset="0"/>
              </a:rPr>
              <a:t>    "speakers":[</a:t>
            </a:r>
          </a:p>
          <a:p>
            <a:pPr defTabSz="1219170"/>
            <a:r>
              <a:rPr lang="en-US" sz="2400" dirty="0">
                <a:solidFill>
                  <a:srgbClr val="000000"/>
                </a:solidFill>
                <a:latin typeface="Arial" panose="020B0604020202020204" pitchFamily="34" charset="0"/>
              </a:rPr>
              <a:t>        {"id": "speaker1“, </a:t>
            </a:r>
            <a:r>
              <a:rPr lang="en-US" sz="2400" dirty="0">
                <a:solidFill>
                  <a:srgbClr val="33C0CD"/>
                </a:solidFill>
                <a:latin typeface="Arial" panose="020B0604020202020204" pitchFamily="34" charset="0"/>
              </a:rPr>
              <a:t>“name”: “Alice”, “email”: “alice@contoso.com”</a:t>
            </a:r>
            <a:r>
              <a:rPr lang="en-US" sz="2400" dirty="0">
                <a:solidFill>
                  <a:srgbClr val="000000"/>
                </a:solidFill>
                <a:latin typeface="Arial" panose="020B0604020202020204" pitchFamily="34" charset="0"/>
              </a:rPr>
              <a:t>},</a:t>
            </a:r>
          </a:p>
          <a:p>
            <a:pPr defTabSz="1219170"/>
            <a:r>
              <a:rPr lang="en-US" sz="2400" dirty="0">
                <a:solidFill>
                  <a:srgbClr val="000000"/>
                </a:solidFill>
                <a:latin typeface="Arial" panose="020B0604020202020204" pitchFamily="34" charset="0"/>
              </a:rPr>
              <a:t>        {"id": "speaker2“, “name”: “Bob”}</a:t>
            </a:r>
          </a:p>
          <a:p>
            <a:pPr defTabSz="1219170"/>
            <a:r>
              <a:rPr lang="en-US" sz="2400" dirty="0">
                <a:solidFill>
                  <a:srgbClr val="000000"/>
                </a:solidFill>
                <a:latin typeface="Arial" panose="020B0604020202020204" pitchFamily="34" charset="0"/>
              </a:rPr>
              <a:t>    ]</a:t>
            </a:r>
          </a:p>
          <a:p>
            <a:pPr defTabSz="1219170"/>
            <a:r>
              <a:rPr lang="en-US" sz="2400" dirty="0">
                <a:solidFill>
                  <a:srgbClr val="000000"/>
                </a:solidFill>
                <a:latin typeface="Arial" panose="020B0604020202020204" pitchFamily="34" charset="0"/>
              </a:rPr>
              <a:t>}</a:t>
            </a:r>
          </a:p>
        </p:txBody>
      </p:sp>
      <p:sp>
        <p:nvSpPr>
          <p:cNvPr id="6" name="TextBox 5">
            <a:extLst>
              <a:ext uri="{FF2B5EF4-FFF2-40B4-BE49-F238E27FC236}">
                <a16:creationId xmlns:a16="http://schemas.microsoft.com/office/drawing/2014/main" id="{72892256-9E6C-4ACF-9E4A-6D9533BAB07C}"/>
              </a:ext>
            </a:extLst>
          </p:cNvPr>
          <p:cNvSpPr txBox="1"/>
          <p:nvPr/>
        </p:nvSpPr>
        <p:spPr>
          <a:xfrm>
            <a:off x="357182" y="6023484"/>
            <a:ext cx="10624457" cy="738664"/>
          </a:xfrm>
          <a:prstGeom prst="rect">
            <a:avLst/>
          </a:prstGeom>
          <a:noFill/>
        </p:spPr>
        <p:txBody>
          <a:bodyPr wrap="square" lIns="0" tIns="0" rIns="0" bIns="0" rtlCol="0">
            <a:spAutoFit/>
          </a:bodyPr>
          <a:lstStyle/>
          <a:p>
            <a:pPr defTabSz="1219170"/>
            <a:r>
              <a:rPr lang="en-US" sz="2400" b="1" dirty="0">
                <a:solidFill>
                  <a:srgbClr val="33C0CD"/>
                </a:solidFill>
                <a:latin typeface="Arial" panose="020B0604020202020204" pitchFamily="34" charset="0"/>
              </a:rPr>
              <a:t>Embed</a:t>
            </a:r>
            <a:r>
              <a:rPr lang="en-US" sz="2400" b="1" dirty="0">
                <a:gradFill>
                  <a:gsLst>
                    <a:gs pos="2917">
                      <a:srgbClr val="000000"/>
                    </a:gs>
                    <a:gs pos="30000">
                      <a:srgbClr val="000000"/>
                    </a:gs>
                  </a:gsLst>
                  <a:lin ang="5400000" scaled="0"/>
                </a:gradFill>
                <a:latin typeface="Arial" panose="020B0604020202020204" pitchFamily="34" charset="0"/>
              </a:rPr>
              <a:t> frequently used data, but use the </a:t>
            </a:r>
            <a:r>
              <a:rPr lang="en-US" sz="2400" b="1" dirty="0">
                <a:solidFill>
                  <a:srgbClr val="F0493E"/>
                </a:solidFill>
                <a:latin typeface="Arial" panose="020B0604020202020204" pitchFamily="34" charset="0"/>
              </a:rPr>
              <a:t>reference</a:t>
            </a:r>
            <a:r>
              <a:rPr lang="en-US" sz="2400" b="1" dirty="0">
                <a:gradFill>
                  <a:gsLst>
                    <a:gs pos="2917">
                      <a:srgbClr val="000000"/>
                    </a:gs>
                    <a:gs pos="30000">
                      <a:srgbClr val="000000"/>
                    </a:gs>
                  </a:gsLst>
                  <a:lin ang="5400000" scaled="0"/>
                </a:gradFill>
                <a:latin typeface="Arial" panose="020B0604020202020204" pitchFamily="34" charset="0"/>
              </a:rPr>
              <a:t> to get </a:t>
            </a:r>
            <a:r>
              <a:rPr lang="en-US" sz="2400" b="1" dirty="0">
                <a:solidFill>
                  <a:srgbClr val="F0493E"/>
                </a:solidFill>
                <a:latin typeface="Arial" panose="020B0604020202020204" pitchFamily="34" charset="0"/>
              </a:rPr>
              <a:t>less frequently used</a:t>
            </a:r>
          </a:p>
        </p:txBody>
      </p:sp>
      <p:sp>
        <p:nvSpPr>
          <p:cNvPr id="7" name="TextBox 6">
            <a:extLst>
              <a:ext uri="{FF2B5EF4-FFF2-40B4-BE49-F238E27FC236}">
                <a16:creationId xmlns:a16="http://schemas.microsoft.com/office/drawing/2014/main" id="{7334E93B-86DC-4AC0-9B13-9C1CBCAA5DE9}"/>
              </a:ext>
            </a:extLst>
          </p:cNvPr>
          <p:cNvSpPr txBox="1"/>
          <p:nvPr/>
        </p:nvSpPr>
        <p:spPr>
          <a:xfrm>
            <a:off x="357181" y="5594740"/>
            <a:ext cx="4490720"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Speaker</a:t>
            </a:r>
          </a:p>
        </p:txBody>
      </p:sp>
      <p:sp>
        <p:nvSpPr>
          <p:cNvPr id="8" name="TextBox 7">
            <a:extLst>
              <a:ext uri="{FF2B5EF4-FFF2-40B4-BE49-F238E27FC236}">
                <a16:creationId xmlns:a16="http://schemas.microsoft.com/office/drawing/2014/main" id="{C99419C5-967B-4FE9-BC8F-EF8C4457009D}"/>
              </a:ext>
            </a:extLst>
          </p:cNvPr>
          <p:cNvSpPr txBox="1"/>
          <p:nvPr/>
        </p:nvSpPr>
        <p:spPr>
          <a:xfrm>
            <a:off x="5566778" y="5325368"/>
            <a:ext cx="4490720" cy="307777"/>
          </a:xfrm>
          <a:prstGeom prst="rect">
            <a:avLst/>
          </a:prstGeom>
          <a:noFill/>
        </p:spPr>
        <p:txBody>
          <a:bodyPr wrap="square" lIns="0" tIns="0" rIns="0" bIns="0" rtlCol="0">
            <a:spAutoFit/>
          </a:bodyPr>
          <a:lstStyle/>
          <a:p>
            <a:pPr defTabSz="1219170"/>
            <a:r>
              <a:rPr lang="en-US" sz="2000" dirty="0">
                <a:gradFill>
                  <a:gsLst>
                    <a:gs pos="2917">
                      <a:srgbClr val="000000"/>
                    </a:gs>
                    <a:gs pos="30000">
                      <a:srgbClr val="000000"/>
                    </a:gs>
                  </a:gsLst>
                  <a:lin ang="5400000" scaled="0"/>
                </a:gradFill>
                <a:latin typeface="Arial" panose="020B0604020202020204" pitchFamily="34" charset="0"/>
              </a:rPr>
              <a:t>Session</a:t>
            </a:r>
          </a:p>
        </p:txBody>
      </p:sp>
    </p:spTree>
    <p:extLst>
      <p:ext uri="{BB962C8B-B14F-4D97-AF65-F5344CB8AC3E}">
        <p14:creationId xmlns:p14="http://schemas.microsoft.com/office/powerpoint/2010/main" val="252150450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16007-ED09-4332-AE2D-5EE422835996}"/>
              </a:ext>
            </a:extLst>
          </p:cNvPr>
          <p:cNvSpPr>
            <a:spLocks noGrp="1"/>
          </p:cNvSpPr>
          <p:nvPr>
            <p:ph type="title"/>
          </p:nvPr>
        </p:nvSpPr>
        <p:spPr>
          <a:xfrm>
            <a:off x="0" y="0"/>
            <a:ext cx="12192000" cy="1107996"/>
          </a:xfrm>
        </p:spPr>
        <p:txBody>
          <a:bodyPr>
            <a:noAutofit/>
          </a:bodyPr>
          <a:lstStyle/>
          <a:p>
            <a:r>
              <a:rPr lang="en-US" sz="3600" dirty="0">
                <a:latin typeface="Arial" panose="020B0604020202020204" pitchFamily="34" charset="0"/>
                <a:cs typeface="Arial" panose="020B0604020202020204" pitchFamily="34" charset="0"/>
              </a:rPr>
              <a:t>Modelling Challenge #2: What entities go into a collection? </a:t>
            </a:r>
          </a:p>
        </p:txBody>
      </p:sp>
      <p:sp>
        <p:nvSpPr>
          <p:cNvPr id="3" name="Text Placeholder 2">
            <a:extLst>
              <a:ext uri="{FF2B5EF4-FFF2-40B4-BE49-F238E27FC236}">
                <a16:creationId xmlns:a16="http://schemas.microsoft.com/office/drawing/2014/main" id="{5FFDC441-9B89-4372-A785-265418F2B20F}"/>
              </a:ext>
            </a:extLst>
          </p:cNvPr>
          <p:cNvSpPr txBox="1">
            <a:spLocks/>
          </p:cNvSpPr>
          <p:nvPr/>
        </p:nvSpPr>
        <p:spPr>
          <a:xfrm>
            <a:off x="586740" y="1351276"/>
            <a:ext cx="11018520" cy="301621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Relational: One entity per table </a:t>
            </a:r>
          </a:p>
          <a:p>
            <a:endParaRPr lang="en-US" sz="2400"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In Cosmos DB &amp; NoSQL: </a:t>
            </a:r>
          </a:p>
          <a:p>
            <a:endParaRPr lang="en-US" sz="2400"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Option 1: One entity per collection</a:t>
            </a:r>
          </a:p>
          <a:p>
            <a:pPr lvl="1"/>
            <a:endParaRPr lang="en-US" dirty="0">
              <a:latin typeface="Arial" panose="020B0604020202020204" pitchFamily="34" charset="0"/>
              <a:cs typeface="Arial" panose="020B0604020202020204" pitchFamily="34" charset="0"/>
            </a:endParaRPr>
          </a:p>
          <a:p>
            <a:pPr lvl="1"/>
            <a:r>
              <a:rPr lang="en-US" dirty="0">
                <a:latin typeface="Arial" panose="020B0604020202020204" pitchFamily="34" charset="0"/>
                <a:cs typeface="Arial" panose="020B0604020202020204" pitchFamily="34" charset="0"/>
              </a:rPr>
              <a:t>Option 2: Multiple entities per collection</a:t>
            </a:r>
          </a:p>
        </p:txBody>
      </p:sp>
    </p:spTree>
    <p:extLst>
      <p:ext uri="{BB962C8B-B14F-4D97-AF65-F5344CB8AC3E}">
        <p14:creationId xmlns:p14="http://schemas.microsoft.com/office/powerpoint/2010/main" val="283726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EEA4F9-EC5D-48F9-A773-8AAD0077D549}"/>
              </a:ext>
            </a:extLst>
          </p:cNvPr>
          <p:cNvSpPr txBox="1">
            <a:spLocks/>
          </p:cNvSpPr>
          <p:nvPr/>
        </p:nvSpPr>
        <p:spPr>
          <a:xfrm>
            <a:off x="2104035" y="2840698"/>
            <a:ext cx="7983930" cy="110799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000" b="1" i="0" u="none" strike="noStrike" kern="1200" cap="none" spc="0" normalizeH="0" baseline="0" noProof="0" dirty="0">
              <a:ln>
                <a:noFill/>
              </a:ln>
              <a:solidFill>
                <a:prstClr val="white"/>
              </a:solidFill>
              <a:effectLst/>
              <a:uLnTx/>
              <a:uFillTx/>
              <a:latin typeface="Arial" panose="020B0604020202020204" pitchFamily="34" charset="0"/>
              <a:ea typeface="+mj-ea"/>
              <a:cs typeface="+mj-cs"/>
            </a:endParaRPr>
          </a:p>
        </p:txBody>
      </p:sp>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1DD807A0-478A-49BC-BF82-E41105426952}"/>
              </a:ext>
            </a:extLst>
          </p:cNvPr>
          <p:cNvSpPr>
            <a:spLocks noGrp="1"/>
          </p:cNvSpPr>
          <p:nvPr>
            <p:ph type="title"/>
          </p:nvPr>
        </p:nvSpPr>
        <p:spPr>
          <a:xfrm>
            <a:off x="269240" y="2084173"/>
            <a:ext cx="11653523" cy="2179058"/>
          </a:xfrm>
        </p:spPr>
        <p:txBody>
          <a:bodyPr/>
          <a:lstStyle/>
          <a:p>
            <a:r>
              <a:rPr lang="en-US" sz="7200" spc="0" dirty="0">
                <a:ln>
                  <a:noFill/>
                </a:ln>
                <a:solidFill>
                  <a:prstClr val="white"/>
                </a:solidFill>
                <a:latin typeface="Arial" panose="020B0604020202020204" pitchFamily="34" charset="0"/>
              </a:rPr>
              <a:t>Overview  &amp; Value Proposition</a:t>
            </a:r>
            <a:endParaRPr lang="en-US" dirty="0"/>
          </a:p>
        </p:txBody>
      </p:sp>
    </p:spTree>
    <p:extLst>
      <p:ext uri="{BB962C8B-B14F-4D97-AF65-F5344CB8AC3E}">
        <p14:creationId xmlns:p14="http://schemas.microsoft.com/office/powerpoint/2010/main" val="22400543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4E77-9E70-4049-B7A7-05720E0452AD}"/>
              </a:ext>
            </a:extLst>
          </p:cNvPr>
          <p:cNvSpPr>
            <a:spLocks noGrp="1"/>
          </p:cNvSpPr>
          <p:nvPr>
            <p:ph type="title"/>
          </p:nvPr>
        </p:nvSpPr>
        <p:spPr>
          <a:xfrm>
            <a:off x="0" y="0"/>
            <a:ext cx="11018520" cy="1107996"/>
          </a:xfrm>
        </p:spPr>
        <p:txBody>
          <a:bodyPr>
            <a:normAutofit/>
          </a:bodyPr>
          <a:lstStyle/>
          <a:p>
            <a:r>
              <a:rPr lang="en-US" sz="4000" dirty="0">
                <a:latin typeface="Arial" panose="020B0604020202020204" pitchFamily="34" charset="0"/>
                <a:cs typeface="Arial" panose="020B0604020202020204" pitchFamily="34" charset="0"/>
              </a:rPr>
              <a:t>Option 2: Multiple entities per collection </a:t>
            </a:r>
          </a:p>
        </p:txBody>
      </p:sp>
      <p:sp>
        <p:nvSpPr>
          <p:cNvPr id="3" name="Text Placeholder 2">
            <a:extLst>
              <a:ext uri="{FF2B5EF4-FFF2-40B4-BE49-F238E27FC236}">
                <a16:creationId xmlns:a16="http://schemas.microsoft.com/office/drawing/2014/main" id="{74001C20-1DEC-48D1-80AA-7631B949C1FD}"/>
              </a:ext>
            </a:extLst>
          </p:cNvPr>
          <p:cNvSpPr txBox="1">
            <a:spLocks/>
          </p:cNvSpPr>
          <p:nvPr/>
        </p:nvSpPr>
        <p:spPr>
          <a:xfrm>
            <a:off x="180474" y="1636295"/>
            <a:ext cx="12007463" cy="27083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“Feels” weird, but it can greatly improve performance!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Makes sense when there are </a:t>
            </a:r>
            <a:r>
              <a:rPr lang="en-US" dirty="0">
                <a:solidFill>
                  <a:schemeClr val="accent1"/>
                </a:solidFill>
                <a:latin typeface="Arial" panose="020B0604020202020204" pitchFamily="34" charset="0"/>
                <a:cs typeface="Arial" panose="020B0604020202020204" pitchFamily="34" charset="0"/>
              </a:rPr>
              <a:t>similar access patterns</a:t>
            </a:r>
          </a:p>
          <a:p>
            <a:pPr marL="914389" lvl="1" indent="-457189">
              <a:buFontTx/>
              <a:buChar char="-"/>
            </a:pPr>
            <a:r>
              <a:rPr lang="en-US" dirty="0">
                <a:latin typeface="Arial" panose="020B0604020202020204" pitchFamily="34" charset="0"/>
                <a:cs typeface="Arial" panose="020B0604020202020204" pitchFamily="34" charset="0"/>
              </a:rPr>
              <a:t>If you need “join-like” capabilities, &amp; data is not already embedded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Approach: Introduce “type” property</a:t>
            </a:r>
            <a:endParaRPr lang="en-US" dirty="0">
              <a:solidFill>
                <a:schemeClr val="accent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1473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"Andrew",</a:t>
            </a:r>
          </a:p>
          <a:p>
            <a:pPr marL="672290" defTabSz="914367"/>
            <a:r>
              <a:rPr lang="en-US" sz="1765" dirty="0">
                <a:solidFill>
                  <a:srgbClr val="505050"/>
                </a:solidFill>
                <a:latin typeface="Arial" panose="020B0604020202020204" pitchFamily="34" charset="0"/>
                <a:ea typeface="Calibri" panose="020F0502020204030204" pitchFamily="34" charset="0"/>
              </a:rPr>
              <a:t>   "type": "Person",</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worksOn</a:t>
            </a:r>
            <a:r>
              <a:rPr lang="en-US" sz="1765" dirty="0">
                <a:solidFill>
                  <a:srgbClr val="505050"/>
                </a:solidFill>
                <a:latin typeface="Arial" panose="020B0604020202020204" pitchFamily="34" charset="0"/>
                <a:ea typeface="Calibri" panose="020F0502020204030204" pitchFamily="34" charset="0"/>
              </a:rPr>
              <a:t>": "Azure Cosmos DB"</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endParaRPr lang="en-US" sz="1765" dirty="0">
              <a:solidFill>
                <a:srgbClr val="505050"/>
              </a:solidFill>
              <a:latin typeface="Arial" panose="020B060402020202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defTabSz="914367"/>
            <a:r>
              <a:rPr lang="en-US" sz="1765" b="1" dirty="0">
                <a:solidFill>
                  <a:srgbClr val="505050"/>
                </a:solidFill>
                <a:latin typeface="Arial" panose="020B0604020202020204" pitchFamily="34" charset="0"/>
                <a:ea typeface="Calibri" panose="020F0502020204030204" pitchFamily="34" charset="0"/>
              </a:rPr>
              <a:t>For example, we have two types of documents: person and cat</a:t>
            </a:r>
            <a:endParaRPr lang="en-US" sz="1765" b="1" dirty="0">
              <a:solidFill>
                <a:srgbClr val="505050"/>
              </a:solidFill>
              <a:latin typeface="Arial" panose="020B0604020202020204" pitchFamily="34" charset="0"/>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"Ralph",</a:t>
            </a:r>
          </a:p>
          <a:p>
            <a:pPr marL="672290" defTabSz="914367"/>
            <a:r>
              <a:rPr lang="en-US" sz="1765" dirty="0">
                <a:solidFill>
                  <a:srgbClr val="505050"/>
                </a:solidFill>
                <a:latin typeface="Arial" panose="020B0604020202020204" pitchFamily="34" charset="0"/>
                <a:ea typeface="Calibri" panose="020F0502020204030204" pitchFamily="34" charset="0"/>
              </a:rPr>
              <a:t>   "type": "Cat",</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"fur": {</a:t>
            </a:r>
          </a:p>
          <a:p>
            <a:pPr marL="672290" defTabSz="914367"/>
            <a:r>
              <a:rPr lang="en-US" sz="1765" dirty="0">
                <a:solidFill>
                  <a:srgbClr val="505050"/>
                </a:solidFill>
                <a:latin typeface="Arial" panose="020B0604020202020204" pitchFamily="34" charset="0"/>
                <a:ea typeface="Calibri" panose="020F0502020204030204" pitchFamily="34" charset="0"/>
              </a:rPr>
              <a:t>         "length": "short",</a:t>
            </a:r>
          </a:p>
          <a:p>
            <a:pPr marL="672290" defTabSz="914367"/>
            <a:r>
              <a:rPr lang="en-US" sz="1765" dirty="0">
                <a:solidFill>
                  <a:srgbClr val="505050"/>
                </a:solidFill>
                <a:latin typeface="Arial" panose="020B0604020202020204" pitchFamily="34" charset="0"/>
                <a:ea typeface="Calibri" panose="020F0502020204030204" pitchFamily="34" charset="0"/>
              </a:rPr>
              <a:t>         "color": "brown"</a:t>
            </a:r>
          </a:p>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endParaRPr lang="en-US" sz="1765" dirty="0">
              <a:solidFill>
                <a:srgbClr val="505050"/>
              </a:solidFill>
              <a:latin typeface="Arial" panose="020B0604020202020204" pitchFamily="34" charset="0"/>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algn="ctr" defTabSz="914225">
              <a:defRPr/>
            </a:pPr>
            <a:r>
              <a:rPr lang="en-US" sz="1765" b="1" dirty="0">
                <a:solidFill>
                  <a:srgbClr val="505050"/>
                </a:solidFill>
                <a:latin typeface="Arial" panose="020B0604020202020204" pitchFamily="34" charset="0"/>
              </a:rPr>
              <a:t>Ability to query across multiple entity types with a single network request.</a:t>
            </a:r>
            <a:endParaRPr lang="en-US" sz="1961" b="1" dirty="0">
              <a:solidFill>
                <a:srgbClr val="D83B0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Approach- Introduce Type Property</a:t>
            </a:r>
          </a:p>
        </p:txBody>
      </p:sp>
    </p:spTree>
    <p:extLst>
      <p:ext uri="{BB962C8B-B14F-4D97-AF65-F5344CB8AC3E}">
        <p14:creationId xmlns:p14="http://schemas.microsoft.com/office/powerpoint/2010/main" val="356816295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34EAE4A-2A61-4CBE-93B9-6EDDF9388359}"/>
              </a:ext>
            </a:extLst>
          </p:cNvPr>
          <p:cNvSpPr/>
          <p:nvPr/>
        </p:nvSpPr>
        <p:spPr>
          <a:xfrm>
            <a:off x="1215287" y="3246413"/>
            <a:ext cx="6094444" cy="1991393"/>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"Andrew",</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a:solidFill>
                  <a:srgbClr val="505050"/>
                </a:solidFill>
                <a:highlight>
                  <a:srgbClr val="FFFF00"/>
                </a:highlight>
                <a:latin typeface="Arial" panose="020B0604020202020204" pitchFamily="34" charset="0"/>
                <a:ea typeface="Calibri" panose="020F0502020204030204" pitchFamily="34" charset="0"/>
              </a:rPr>
              <a:t>type</a:t>
            </a:r>
            <a:r>
              <a:rPr lang="en-US" sz="1765" dirty="0">
                <a:solidFill>
                  <a:srgbClr val="505050"/>
                </a:solidFill>
                <a:latin typeface="Arial" panose="020B0604020202020204" pitchFamily="34" charset="0"/>
                <a:ea typeface="Calibri" panose="020F0502020204030204" pitchFamily="34" charset="0"/>
              </a:rPr>
              <a:t>": "Person",</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worksOn</a:t>
            </a:r>
            <a:r>
              <a:rPr lang="en-US" sz="1765" dirty="0">
                <a:solidFill>
                  <a:srgbClr val="505050"/>
                </a:solidFill>
                <a:latin typeface="Arial" panose="020B0604020202020204" pitchFamily="34" charset="0"/>
                <a:ea typeface="Calibri" panose="020F0502020204030204" pitchFamily="34" charset="0"/>
              </a:rPr>
              <a:t>": "Azure Cosmos DB"</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endParaRPr lang="en-US" sz="1765" dirty="0">
              <a:solidFill>
                <a:srgbClr val="505050"/>
              </a:solidFill>
              <a:latin typeface="Arial" panose="020B060402020202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C70A9525-ACB3-4468-9894-010CF3CA4C99}"/>
              </a:ext>
            </a:extLst>
          </p:cNvPr>
          <p:cNvSpPr/>
          <p:nvPr/>
        </p:nvSpPr>
        <p:spPr>
          <a:xfrm>
            <a:off x="2892837" y="2116669"/>
            <a:ext cx="6931706" cy="363946"/>
          </a:xfrm>
          <a:prstGeom prst="rect">
            <a:avLst/>
          </a:prstGeom>
        </p:spPr>
        <p:txBody>
          <a:bodyPr wrap="none">
            <a:spAutoFit/>
          </a:bodyPr>
          <a:lstStyle/>
          <a:p>
            <a:pPr defTabSz="914367"/>
            <a:r>
              <a:rPr lang="en-US" sz="1765" b="1" dirty="0">
                <a:solidFill>
                  <a:srgbClr val="505050"/>
                </a:solidFill>
                <a:latin typeface="Arial" panose="020B0604020202020204" pitchFamily="34" charset="0"/>
                <a:ea typeface="Calibri" panose="020F0502020204030204" pitchFamily="34" charset="0"/>
              </a:rPr>
              <a:t>For example, we have two types of documents: person and cat</a:t>
            </a:r>
            <a:endParaRPr lang="en-US" sz="1765" b="1" dirty="0">
              <a:solidFill>
                <a:srgbClr val="505050"/>
              </a:solidFill>
              <a:latin typeface="Arial" panose="020B0604020202020204" pitchFamily="34" charset="0"/>
            </a:endParaRPr>
          </a:p>
        </p:txBody>
      </p:sp>
      <p:sp>
        <p:nvSpPr>
          <p:cNvPr id="17" name="Rectangle 16">
            <a:extLst>
              <a:ext uri="{FF2B5EF4-FFF2-40B4-BE49-F238E27FC236}">
                <a16:creationId xmlns:a16="http://schemas.microsoft.com/office/drawing/2014/main" id="{D6A64741-AE54-47CA-AFA9-C7AFEBA65FE7}"/>
              </a:ext>
            </a:extLst>
          </p:cNvPr>
          <p:cNvSpPr/>
          <p:nvPr/>
        </p:nvSpPr>
        <p:spPr>
          <a:xfrm>
            <a:off x="6455489" y="2763278"/>
            <a:ext cx="6094444" cy="2806055"/>
          </a:xfrm>
          <a:prstGeom prst="rect">
            <a:avLst/>
          </a:prstGeom>
        </p:spPr>
        <p:txBody>
          <a:bodyPr>
            <a:spAutoFit/>
          </a:bodyPr>
          <a:lstStyle/>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p>
          <a:p>
            <a:pPr marL="672290" defTabSz="914367"/>
            <a:r>
              <a:rPr lang="en-US" sz="1765" dirty="0">
                <a:solidFill>
                  <a:srgbClr val="505050"/>
                </a:solidFill>
                <a:latin typeface="Arial" panose="020B0604020202020204" pitchFamily="34" charset="0"/>
                <a:ea typeface="Calibri" panose="020F0502020204030204" pitchFamily="34" charset="0"/>
              </a:rPr>
              <a:t>   "id": "Ralph",</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a:solidFill>
                  <a:srgbClr val="505050"/>
                </a:solidFill>
                <a:highlight>
                  <a:srgbClr val="FFFF00"/>
                </a:highlight>
                <a:latin typeface="Arial" panose="020B0604020202020204" pitchFamily="34" charset="0"/>
                <a:ea typeface="Calibri" panose="020F0502020204030204" pitchFamily="34" charset="0"/>
              </a:rPr>
              <a:t>type</a:t>
            </a:r>
            <a:r>
              <a:rPr lang="en-US" sz="1765" dirty="0">
                <a:solidFill>
                  <a:srgbClr val="505050"/>
                </a:solidFill>
                <a:latin typeface="Arial" panose="020B0604020202020204" pitchFamily="34" charset="0"/>
                <a:ea typeface="Calibri" panose="020F0502020204030204" pitchFamily="34" charset="0"/>
              </a:rPr>
              <a:t>": “Cat",</a:t>
            </a:r>
          </a:p>
          <a:p>
            <a:pPr marL="672290" defTabSz="914367"/>
            <a:r>
              <a:rPr lang="en-US" sz="1765" dirty="0">
                <a:solidFill>
                  <a:srgbClr val="505050"/>
                </a:solidFill>
                <a:latin typeface="Arial" panose="020B0604020202020204" pitchFamily="34" charset="0"/>
                <a:ea typeface="Calibri" panose="020F0502020204030204" pitchFamily="34" charset="0"/>
              </a:rPr>
              <a:t>   "</a:t>
            </a:r>
            <a:r>
              <a:rPr lang="en-US" sz="1765" dirty="0" err="1">
                <a:solidFill>
                  <a:srgbClr val="505050"/>
                </a:solidFill>
                <a:latin typeface="Arial" panose="020B0604020202020204" pitchFamily="34" charset="0"/>
                <a:ea typeface="Calibri" panose="020F0502020204030204" pitchFamily="34" charset="0"/>
              </a:rPr>
              <a:t>familyId</a:t>
            </a:r>
            <a:r>
              <a:rPr lang="en-US" sz="1765" dirty="0">
                <a:solidFill>
                  <a:srgbClr val="505050"/>
                </a:solidFill>
                <a:latin typeface="Arial" panose="020B0604020202020204" pitchFamily="34" charset="0"/>
                <a:ea typeface="Calibri" panose="020F0502020204030204" pitchFamily="34" charset="0"/>
              </a:rPr>
              <a:t>": "Liu",</a:t>
            </a:r>
          </a:p>
          <a:p>
            <a:pPr marL="672290" defTabSz="914367"/>
            <a:r>
              <a:rPr lang="en-US" sz="1765" dirty="0">
                <a:solidFill>
                  <a:srgbClr val="505050"/>
                </a:solidFill>
                <a:latin typeface="Arial" panose="020B0604020202020204" pitchFamily="34" charset="0"/>
                <a:ea typeface="Calibri" panose="020F0502020204030204" pitchFamily="34" charset="0"/>
              </a:rPr>
              <a:t>   "fur": {</a:t>
            </a:r>
          </a:p>
          <a:p>
            <a:pPr marL="672290" defTabSz="914367"/>
            <a:r>
              <a:rPr lang="en-US" sz="1765" dirty="0">
                <a:solidFill>
                  <a:srgbClr val="505050"/>
                </a:solidFill>
                <a:latin typeface="Arial" panose="020B0604020202020204" pitchFamily="34" charset="0"/>
                <a:ea typeface="Calibri" panose="020F0502020204030204" pitchFamily="34" charset="0"/>
              </a:rPr>
              <a:t>         "length": "short",</a:t>
            </a:r>
          </a:p>
          <a:p>
            <a:pPr marL="672290" defTabSz="914367"/>
            <a:r>
              <a:rPr lang="en-US" sz="1765" dirty="0">
                <a:solidFill>
                  <a:srgbClr val="505050"/>
                </a:solidFill>
                <a:latin typeface="Arial" panose="020B0604020202020204" pitchFamily="34" charset="0"/>
                <a:ea typeface="Calibri" panose="020F0502020204030204" pitchFamily="34" charset="0"/>
              </a:rPr>
              <a:t>         "color": "brown"</a:t>
            </a:r>
          </a:p>
          <a:p>
            <a:pPr marL="672290" defTabSz="914367"/>
            <a:r>
              <a:rPr lang="en-US" sz="1765" dirty="0">
                <a:solidFill>
                  <a:srgbClr val="505050"/>
                </a:solidFill>
                <a:latin typeface="Arial" panose="020B0604020202020204" pitchFamily="34" charset="0"/>
                <a:ea typeface="Calibri" panose="020F0502020204030204" pitchFamily="34" charset="0"/>
              </a:rPr>
              <a:t>   }</a:t>
            </a:r>
          </a:p>
          <a:p>
            <a:pPr marL="672290" defTabSz="914367"/>
            <a:r>
              <a:rPr lang="en-US" sz="1765" dirty="0">
                <a:solidFill>
                  <a:srgbClr val="505050"/>
                </a:solidFill>
                <a:latin typeface="Arial" panose="020B0604020202020204" pitchFamily="34" charset="0"/>
                <a:ea typeface="Calibri" panose="020F0502020204030204" pitchFamily="34" charset="0"/>
              </a:rPr>
              <a:t>}</a:t>
            </a:r>
            <a:endParaRPr lang="en-US" sz="1765" dirty="0">
              <a:solidFill>
                <a:srgbClr val="505050"/>
              </a:solidFill>
              <a:latin typeface="Arial" panose="020B0604020202020204" pitchFamily="34" charset="0"/>
            </a:endParaRPr>
          </a:p>
        </p:txBody>
      </p:sp>
      <p:sp>
        <p:nvSpPr>
          <p:cNvPr id="18" name="Rectangle 17">
            <a:extLst>
              <a:ext uri="{FF2B5EF4-FFF2-40B4-BE49-F238E27FC236}">
                <a16:creationId xmlns:a16="http://schemas.microsoft.com/office/drawing/2014/main" id="{FAF7DF54-FDBC-4670-A57C-312ABCDEEF75}"/>
              </a:ext>
            </a:extLst>
          </p:cNvPr>
          <p:cNvSpPr/>
          <p:nvPr/>
        </p:nvSpPr>
        <p:spPr>
          <a:xfrm>
            <a:off x="2490961" y="1471934"/>
            <a:ext cx="8341046" cy="362072"/>
          </a:xfrm>
          <a:prstGeom prst="rect">
            <a:avLst/>
          </a:prstGeom>
        </p:spPr>
        <p:txBody>
          <a:bodyPr wrap="square">
            <a:spAutoFit/>
          </a:bodyPr>
          <a:lstStyle/>
          <a:p>
            <a:pPr algn="ctr" defTabSz="914225">
              <a:defRPr/>
            </a:pPr>
            <a:r>
              <a:rPr lang="en-US" sz="1765" b="1" dirty="0">
                <a:solidFill>
                  <a:srgbClr val="505050"/>
                </a:solidFill>
                <a:latin typeface="Arial" panose="020B0604020202020204" pitchFamily="34" charset="0"/>
              </a:rPr>
              <a:t>Ability to query across multiple entity types with a single network request.</a:t>
            </a:r>
            <a:endParaRPr lang="en-US" sz="1961" b="1" dirty="0">
              <a:solidFill>
                <a:srgbClr val="D83B01"/>
              </a:solidFill>
              <a:latin typeface="Arial" panose="020B0604020202020204" pitchFamily="34" charset="0"/>
              <a:cs typeface="Arial" panose="020B0604020202020204" pitchFamily="34" charset="0"/>
            </a:endParaRPr>
          </a:p>
        </p:txBody>
      </p:sp>
      <p:sp>
        <p:nvSpPr>
          <p:cNvPr id="19" name="Title 1">
            <a:extLst>
              <a:ext uri="{FF2B5EF4-FFF2-40B4-BE49-F238E27FC236}">
                <a16:creationId xmlns:a16="http://schemas.microsoft.com/office/drawing/2014/main" id="{BF4B7257-E3D8-4FC3-866D-75DDA2A816B3}"/>
              </a:ext>
            </a:extLst>
          </p:cNvPr>
          <p:cNvSpPr txBox="1">
            <a:spLocks/>
          </p:cNvSpPr>
          <p:nvPr/>
        </p:nvSpPr>
        <p:spPr>
          <a:xfrm>
            <a:off x="2237874" y="135517"/>
            <a:ext cx="8241632" cy="1107996"/>
          </a:xfrm>
          <a:prstGeom prst="rect">
            <a:avLst/>
          </a:prstGeom>
        </p:spPr>
        <p:txBody>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Approach- Introduce Type Property</a:t>
            </a:r>
          </a:p>
        </p:txBody>
      </p:sp>
      <p:sp>
        <p:nvSpPr>
          <p:cNvPr id="7" name="Rectangle 6">
            <a:extLst>
              <a:ext uri="{FF2B5EF4-FFF2-40B4-BE49-F238E27FC236}">
                <a16:creationId xmlns:a16="http://schemas.microsoft.com/office/drawing/2014/main" id="{E3E75DE3-F537-4EEE-9AF3-FA3389DBD452}"/>
              </a:ext>
            </a:extLst>
          </p:cNvPr>
          <p:cNvSpPr/>
          <p:nvPr/>
        </p:nvSpPr>
        <p:spPr>
          <a:xfrm>
            <a:off x="3263141" y="6358537"/>
            <a:ext cx="5665718" cy="363946"/>
          </a:xfrm>
          <a:prstGeom prst="rect">
            <a:avLst/>
          </a:prstGeom>
        </p:spPr>
        <p:txBody>
          <a:bodyPr wrap="none">
            <a:spAutoFit/>
          </a:bodyPr>
          <a:lstStyle/>
          <a:p>
            <a:pPr marL="896386" algn="ctr" defTabSz="914367"/>
            <a:r>
              <a:rPr lang="en-US" sz="1765" dirty="0">
                <a:solidFill>
                  <a:srgbClr val="505050"/>
                </a:solidFill>
                <a:latin typeface="Arial" panose="020B0604020202020204" pitchFamily="34" charset="0"/>
                <a:ea typeface="Calibri" panose="020F0502020204030204" pitchFamily="34" charset="0"/>
              </a:rPr>
              <a:t>SELECT * FROM c WHERE </a:t>
            </a:r>
            <a:r>
              <a:rPr lang="en-US" sz="1765" dirty="0" err="1">
                <a:solidFill>
                  <a:srgbClr val="505050"/>
                </a:solidFill>
                <a:latin typeface="Arial" panose="020B0604020202020204" pitchFamily="34" charset="0"/>
                <a:ea typeface="Calibri" panose="020F0502020204030204" pitchFamily="34" charset="0"/>
              </a:rPr>
              <a:t>c.familyId</a:t>
            </a:r>
            <a:r>
              <a:rPr lang="en-US" sz="1765" dirty="0">
                <a:solidFill>
                  <a:srgbClr val="505050"/>
                </a:solidFill>
                <a:latin typeface="Arial" panose="020B0604020202020204" pitchFamily="34" charset="0"/>
                <a:ea typeface="Calibri" panose="020F0502020204030204" pitchFamily="34" charset="0"/>
              </a:rPr>
              <a:t> = "Liu"</a:t>
            </a:r>
          </a:p>
        </p:txBody>
      </p:sp>
      <p:sp>
        <p:nvSpPr>
          <p:cNvPr id="8" name="Rectangle 7">
            <a:extLst>
              <a:ext uri="{FF2B5EF4-FFF2-40B4-BE49-F238E27FC236}">
                <a16:creationId xmlns:a16="http://schemas.microsoft.com/office/drawing/2014/main" id="{60960469-F8F5-4FC9-A5E2-40C583C63D1E}"/>
              </a:ext>
            </a:extLst>
          </p:cNvPr>
          <p:cNvSpPr/>
          <p:nvPr/>
        </p:nvSpPr>
        <p:spPr>
          <a:xfrm>
            <a:off x="272121" y="6003232"/>
            <a:ext cx="11647758" cy="331899"/>
          </a:xfrm>
          <a:prstGeom prst="rect">
            <a:avLst/>
          </a:prstGeom>
        </p:spPr>
        <p:txBody>
          <a:bodyPr wrap="square">
            <a:spAutoFit/>
          </a:bodyPr>
          <a:lstStyle/>
          <a:p>
            <a:pPr marL="448193" algn="ctr" defTabSz="914367"/>
            <a:r>
              <a:rPr lang="en-US" sz="1568" b="1" dirty="0">
                <a:solidFill>
                  <a:srgbClr val="505050"/>
                </a:solidFill>
                <a:latin typeface="Arial" panose="020B0604020202020204" pitchFamily="34" charset="0"/>
                <a:ea typeface="Calibri" panose="020F0502020204030204" pitchFamily="34" charset="0"/>
              </a:rPr>
              <a:t>We can query both types of documents without needing a JOIN simply by running a query without a filter on type:</a:t>
            </a:r>
          </a:p>
        </p:txBody>
      </p:sp>
    </p:spTree>
    <p:extLst>
      <p:ext uri="{BB962C8B-B14F-4D97-AF65-F5344CB8AC3E}">
        <p14:creationId xmlns:p14="http://schemas.microsoft.com/office/powerpoint/2010/main" val="236200684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593897" cy="899665"/>
          </a:xfrm>
        </p:spPr>
        <p:txBody>
          <a:bodyPr>
            <a:normAutofit fontScale="90000"/>
          </a:bodyPr>
          <a:lstStyle/>
          <a:p>
            <a:r>
              <a:rPr lang="en-US" dirty="0">
                <a:latin typeface="Arial" panose="020B0604020202020204" pitchFamily="34" charset="0"/>
                <a:cs typeface="Arial" panose="020B0604020202020204" pitchFamily="34" charset="0"/>
              </a:rPr>
              <a:t>Handle any data with no schema or indexing required</a:t>
            </a:r>
          </a:p>
        </p:txBody>
      </p:sp>
      <p:sp>
        <p:nvSpPr>
          <p:cNvPr id="3" name="Text Placeholder 2"/>
          <p:cNvSpPr>
            <a:spLocks noGrp="1"/>
          </p:cNvSpPr>
          <p:nvPr>
            <p:ph type="body" sz="quarter" idx="10"/>
          </p:nvPr>
        </p:nvSpPr>
        <p:spPr>
          <a:xfrm>
            <a:off x="324394" y="1821486"/>
            <a:ext cx="6825361" cy="1267014"/>
          </a:xfrm>
        </p:spPr>
        <p:txBody>
          <a:bodyPr/>
          <a:lstStyle/>
          <a:p>
            <a:pPr lvl="0" defTabSz="914400">
              <a:lnSpc>
                <a:spcPct val="100000"/>
              </a:lnSpc>
              <a:spcBef>
                <a:spcPts val="1000"/>
              </a:spcBef>
              <a:spcAft>
                <a:spcPts val="0"/>
              </a:spcAft>
              <a:buClr>
                <a:schemeClr val="bg1"/>
              </a:buClr>
              <a:buSzTx/>
            </a:pPr>
            <a:r>
              <a:rPr lang="en-US" sz="1600" dirty="0"/>
              <a:t>Azure Cosmos DB’s schema-less service automatically indexes all your data, regardless of the data model, to delivery blazing fast queries. </a:t>
            </a:r>
          </a:p>
          <a:p>
            <a:pPr lvl="0" defTabSz="914400">
              <a:lnSpc>
                <a:spcPct val="100000"/>
              </a:lnSpc>
              <a:spcBef>
                <a:spcPts val="1000"/>
              </a:spcBef>
              <a:spcAft>
                <a:spcPts val="0"/>
              </a:spcAft>
              <a:buClr>
                <a:schemeClr val="bg1"/>
              </a:buClr>
              <a:buSzTx/>
            </a:pPr>
            <a:endParaRPr lang="en-US" sz="2000" dirty="0">
              <a:ea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extLst/>
          </p:nvPr>
        </p:nvGraphicFramePr>
        <p:xfrm>
          <a:off x="6703292" y="4377916"/>
          <a:ext cx="5059218" cy="173736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dirty="0">
                          <a:solidFill>
                            <a:schemeClr val="bg1"/>
                          </a:solidFill>
                          <a:latin typeface="Arial" panose="020B0604020202020204" pitchFamily="34" charset="0"/>
                          <a:cs typeface="Arial" panose="020B0604020202020204"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dirty="0">
                          <a:solidFill>
                            <a:schemeClr val="bg1"/>
                          </a:solidFill>
                          <a:latin typeface="Arial" panose="020B0604020202020204" pitchFamily="34" charset="0"/>
                          <a:cs typeface="Arial" panose="020B0604020202020204"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983704"/>
            <a:ext cx="6096000" cy="1585049"/>
          </a:xfrm>
          <a:prstGeom prst="rect">
            <a:avLst/>
          </a:prstGeom>
          <a:ln>
            <a:noFill/>
          </a:ln>
        </p:spPr>
        <p:txBody>
          <a:bodyPr>
            <a:spAutoFit/>
          </a:bodyPr>
          <a:lstStyle/>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Automatic index management </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Synchronous auto-indexing</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No schemas or secondary indices needed</a:t>
            </a:r>
          </a:p>
          <a:p>
            <a:pPr marL="285750" lvl="0" indent="-285750">
              <a:spcBef>
                <a:spcPts val="1000"/>
              </a:spcBef>
              <a:buFont typeface="Arial" panose="020B0604020202020204" pitchFamily="34" charset="0"/>
              <a:buChar char="•"/>
            </a:pPr>
            <a:r>
              <a:rPr lang="en-US" dirty="0">
                <a:latin typeface="Arial" panose="020B0604020202020204" pitchFamily="34" charset="0"/>
                <a:cs typeface="Arial" panose="020B0604020202020204" pitchFamily="34"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a:extLst/>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948456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normAutofit/>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150" b="0" dirty="0">
                <a:solidFill>
                  <a:schemeClr val="tx1"/>
                </a:solidFill>
                <a:latin typeface="Arial" panose="020B0604020202020204" pitchFamily="34" charset="0"/>
                <a:cs typeface="Arial" panose="020B0604020202020204" pitchFamily="34" charset="0"/>
              </a:rPr>
              <a:t>{</a:t>
            </a:r>
          </a:p>
          <a:p>
            <a:r>
              <a:rPr lang="en-US" sz="1150" b="0" dirty="0">
                <a:solidFill>
                  <a:schemeClr val="tx1"/>
                </a:solidFill>
                <a:latin typeface="Arial" panose="020B0604020202020204" pitchFamily="34" charset="0"/>
                <a:cs typeface="Arial" panose="020B0604020202020204" pitchFamily="34" charset="0"/>
              </a:rPr>
              <a:t>    "automatic": true,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indexingMode</a:t>
            </a:r>
            <a:r>
              <a:rPr lang="en-US" sz="1150" b="0" dirty="0">
                <a:solidFill>
                  <a:schemeClr val="tx1"/>
                </a:solidFill>
                <a:latin typeface="Arial" panose="020B0604020202020204" pitchFamily="34" charset="0"/>
                <a:cs typeface="Arial" panose="020B0604020202020204" pitchFamily="34" charset="0"/>
              </a:rPr>
              <a:t>": "Consistent",</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includedPaths</a:t>
            </a:r>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"path": "/*",</a:t>
            </a:r>
          </a:p>
          <a:p>
            <a:r>
              <a:rPr lang="en-US" sz="1150" b="0" dirty="0">
                <a:solidFill>
                  <a:schemeClr val="tx1"/>
                </a:solidFill>
                <a:latin typeface="Arial" panose="020B0604020202020204" pitchFamily="34" charset="0"/>
                <a:cs typeface="Arial" panose="020B0604020202020204" pitchFamily="34" charset="0"/>
              </a:rPr>
              <a:t>        "indexes": [{</a:t>
            </a:r>
          </a:p>
          <a:p>
            <a:r>
              <a:rPr lang="en-US" sz="1150" b="0" dirty="0">
                <a:solidFill>
                  <a:schemeClr val="tx1"/>
                </a:solidFill>
                <a:latin typeface="Arial" panose="020B0604020202020204" pitchFamily="34" charset="0"/>
                <a:cs typeface="Arial" panose="020B0604020202020204" pitchFamily="34" charset="0"/>
              </a:rPr>
              <a:t>            "kind": “Range",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"String",</a:t>
            </a:r>
          </a:p>
          <a:p>
            <a:r>
              <a:rPr lang="en-US" sz="1150" b="0" dirty="0">
                <a:solidFill>
                  <a:schemeClr val="tx1"/>
                </a:solidFill>
                <a:latin typeface="Arial" panose="020B0604020202020204" pitchFamily="34" charset="0"/>
                <a:cs typeface="Arial" panose="020B0604020202020204" pitchFamily="34" charset="0"/>
              </a:rPr>
              <a:t>            "precision": -1</a:t>
            </a:r>
          </a:p>
          <a:p>
            <a:r>
              <a:rPr lang="en-US" sz="1150" b="0" dirty="0">
                <a:solidFill>
                  <a:schemeClr val="tx1"/>
                </a:solidFill>
                <a:latin typeface="Arial" panose="020B0604020202020204" pitchFamily="34" charset="0"/>
                <a:cs typeface="Arial" panose="020B0604020202020204" pitchFamily="34" charset="0"/>
              </a:rPr>
              <a:t>        }, {</a:t>
            </a:r>
          </a:p>
          <a:p>
            <a:r>
              <a:rPr lang="en-US" sz="1150" b="0" dirty="0">
                <a:solidFill>
                  <a:schemeClr val="tx1"/>
                </a:solidFill>
                <a:latin typeface="Arial" panose="020B0604020202020204" pitchFamily="34" charset="0"/>
                <a:cs typeface="Arial" panose="020B0604020202020204" pitchFamily="34" charset="0"/>
              </a:rPr>
              <a:t>            "kind": "Range",</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"Number",</a:t>
            </a:r>
          </a:p>
          <a:p>
            <a:r>
              <a:rPr lang="en-US" sz="1150" b="0" dirty="0">
                <a:solidFill>
                  <a:schemeClr val="tx1"/>
                </a:solidFill>
                <a:latin typeface="Arial" panose="020B0604020202020204" pitchFamily="34" charset="0"/>
                <a:cs typeface="Arial" panose="020B0604020202020204" pitchFamily="34" charset="0"/>
              </a:rPr>
              <a:t>            "precision": -1</a:t>
            </a:r>
          </a:p>
          <a:p>
            <a:r>
              <a:rPr lang="en-US" sz="1150" b="0" dirty="0">
                <a:solidFill>
                  <a:schemeClr val="tx1"/>
                </a:solidFill>
                <a:latin typeface="Arial" panose="020B0604020202020204" pitchFamily="34" charset="0"/>
                <a:cs typeface="Arial" panose="020B0604020202020204" pitchFamily="34" charset="0"/>
              </a:rPr>
              <a:t>        }, {</a:t>
            </a:r>
          </a:p>
          <a:p>
            <a:r>
              <a:rPr lang="en-US" sz="1150" b="0" dirty="0">
                <a:solidFill>
                  <a:schemeClr val="tx1"/>
                </a:solidFill>
                <a:latin typeface="Arial" panose="020B0604020202020204" pitchFamily="34" charset="0"/>
                <a:cs typeface="Arial" panose="020B0604020202020204" pitchFamily="34" charset="0"/>
              </a:rPr>
              <a:t>            "kind": "Spatial",</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dataType</a:t>
            </a:r>
            <a:r>
              <a:rPr lang="en-US" sz="1150" b="0" dirty="0">
                <a:solidFill>
                  <a:schemeClr val="tx1"/>
                </a:solidFill>
                <a:latin typeface="Arial" panose="020B0604020202020204" pitchFamily="34" charset="0"/>
                <a:cs typeface="Arial" panose="020B0604020202020204" pitchFamily="34" charset="0"/>
              </a:rPr>
              <a:t>": "Point"</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a:t>
            </a:r>
            <a:r>
              <a:rPr lang="en-US" sz="1150" b="0" dirty="0" err="1">
                <a:solidFill>
                  <a:schemeClr val="tx1"/>
                </a:solidFill>
                <a:latin typeface="Arial" panose="020B0604020202020204" pitchFamily="34" charset="0"/>
                <a:cs typeface="Arial" panose="020B0604020202020204" pitchFamily="34" charset="0"/>
              </a:rPr>
              <a:t>excludedPaths</a:t>
            </a:r>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        "path": "/</a:t>
            </a:r>
            <a:r>
              <a:rPr lang="en-US" sz="1150" b="0" dirty="0" err="1">
                <a:solidFill>
                  <a:schemeClr val="tx1"/>
                </a:solidFill>
                <a:latin typeface="Arial" panose="020B0604020202020204" pitchFamily="34" charset="0"/>
                <a:cs typeface="Arial" panose="020B0604020202020204" pitchFamily="34" charset="0"/>
              </a:rPr>
              <a:t>nonIndexedContent</a:t>
            </a:r>
            <a:r>
              <a:rPr lang="en-US" sz="1150" b="0" dirty="0">
                <a:solidFill>
                  <a:schemeClr val="tx1"/>
                </a:solidFill>
                <a:latin typeface="Arial" panose="020B0604020202020204" pitchFamily="34" charset="0"/>
                <a:cs typeface="Arial" panose="020B0604020202020204" pitchFamily="34" charset="0"/>
              </a:rPr>
              <a:t>/*"</a:t>
            </a:r>
          </a:p>
          <a:p>
            <a:r>
              <a:rPr lang="en-US" sz="1150" b="0" dirty="0">
                <a:solidFill>
                  <a:schemeClr val="tx1"/>
                </a:solidFill>
                <a:latin typeface="Arial" panose="020B0604020202020204" pitchFamily="34" charset="0"/>
                <a:cs typeface="Arial" panose="020B0604020202020204" pitchFamily="34" charset="0"/>
              </a:rPr>
              <a:t>    }]</a:t>
            </a:r>
          </a:p>
          <a:p>
            <a:r>
              <a:rPr lang="en-US" sz="1150" b="0" dirty="0">
                <a:solidFill>
                  <a:schemeClr val="tx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dirty="0">
                <a:solidFill>
                  <a:schemeClr val="tx1"/>
                </a:solidFill>
                <a:latin typeface="Arial" panose="020B0604020202020204" pitchFamily="34" charset="0"/>
                <a:cs typeface="Arial" panose="020B0604020202020204" pitchFamily="34" charset="0"/>
              </a:rPr>
              <a:t>{</a:t>
            </a:r>
          </a:p>
          <a:p>
            <a:r>
              <a:rPr lang="en-US" sz="1350" b="0" dirty="0">
                <a:solidFill>
                  <a:schemeClr val="tx1"/>
                </a:solidFill>
                <a:latin typeface="Arial" panose="020B0604020202020204" pitchFamily="34" charset="0"/>
                <a:cs typeface="Arial" panose="020B0604020202020204" pitchFamily="34" charset="0"/>
              </a:rPr>
              <a:t>    "locations":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"Germany", </a:t>
            </a:r>
          </a:p>
          <a:p>
            <a:r>
              <a:rPr lang="en-US" sz="1350" b="0" dirty="0">
                <a:solidFill>
                  <a:schemeClr val="tx1"/>
                </a:solidFill>
                <a:latin typeface="Arial" panose="020B0604020202020204" pitchFamily="34" charset="0"/>
                <a:cs typeface="Arial" panose="020B0604020202020204" pitchFamily="34" charset="0"/>
              </a:rPr>
              <a:t>            "city": "Berlin"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"France", </a:t>
            </a:r>
          </a:p>
          <a:p>
            <a:r>
              <a:rPr lang="en-US" sz="1350" b="0" dirty="0">
                <a:solidFill>
                  <a:schemeClr val="tx1"/>
                </a:solidFill>
                <a:latin typeface="Arial" panose="020B0604020202020204" pitchFamily="34" charset="0"/>
                <a:cs typeface="Arial" panose="020B0604020202020204" pitchFamily="34" charset="0"/>
              </a:rPr>
              <a:t>            "city": "Paris"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"headquarter": "Belgium",</a:t>
            </a:r>
          </a:p>
          <a:p>
            <a:r>
              <a:rPr lang="en-US" sz="1350" b="0" dirty="0">
                <a:solidFill>
                  <a:schemeClr val="tx1"/>
                </a:solidFill>
                <a:latin typeface="Arial" panose="020B0604020202020204" pitchFamily="34" charset="0"/>
                <a:cs typeface="Arial" panose="020B0604020202020204" pitchFamily="34" charset="0"/>
              </a:rPr>
              <a:t>    "exports": [ </a:t>
            </a:r>
          </a:p>
          <a:p>
            <a:r>
              <a:rPr lang="en-US" sz="1350" b="0" dirty="0">
                <a:solidFill>
                  <a:schemeClr val="tx1"/>
                </a:solidFill>
                <a:latin typeface="Arial" panose="020B0604020202020204" pitchFamily="34" charset="0"/>
                <a:cs typeface="Arial" panose="020B0604020202020204" pitchFamily="34" charset="0"/>
              </a:rPr>
              <a:t>        { "city": "Moscow" },</a:t>
            </a:r>
          </a:p>
          <a:p>
            <a:r>
              <a:rPr lang="en-US" sz="1350" b="0" dirty="0">
                <a:solidFill>
                  <a:schemeClr val="tx1"/>
                </a:solidFill>
                <a:latin typeface="Arial" panose="020B0604020202020204" pitchFamily="34" charset="0"/>
                <a:cs typeface="Arial" panose="020B0604020202020204" pitchFamily="34" charset="0"/>
              </a:rPr>
              <a:t>        { "city": "Athens"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dirty="0">
                <a:solidFill>
                  <a:schemeClr val="tx1"/>
                </a:solidFill>
                <a:latin typeface="Arial" panose="020B0604020202020204" pitchFamily="34" charset="0"/>
                <a:cs typeface="Arial" panose="020B0604020202020204" pitchFamily="34" charset="0"/>
              </a:rPr>
              <a:t>{</a:t>
            </a:r>
          </a:p>
          <a:p>
            <a:r>
              <a:rPr lang="en-US" sz="1350" b="0" dirty="0">
                <a:solidFill>
                  <a:schemeClr val="tx1"/>
                </a:solidFill>
                <a:latin typeface="Arial" panose="020B0604020202020204" pitchFamily="34" charset="0"/>
                <a:cs typeface="Arial" panose="020B0604020202020204" pitchFamily="34" charset="0"/>
              </a:rPr>
              <a:t>    "locations":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"country": "Germany", </a:t>
            </a:r>
          </a:p>
          <a:p>
            <a:r>
              <a:rPr lang="en-US" sz="1350" b="0" dirty="0">
                <a:solidFill>
                  <a:schemeClr val="tx1"/>
                </a:solidFill>
                <a:latin typeface="Arial" panose="020B0604020202020204" pitchFamily="34" charset="0"/>
                <a:cs typeface="Arial" panose="020B0604020202020204" pitchFamily="34" charset="0"/>
              </a:rPr>
              <a:t>            "city": "Bonn", </a:t>
            </a:r>
          </a:p>
          <a:p>
            <a:r>
              <a:rPr lang="en-US" sz="1350" b="0" dirty="0">
                <a:solidFill>
                  <a:schemeClr val="tx1"/>
                </a:solidFill>
                <a:latin typeface="Arial" panose="020B0604020202020204" pitchFamily="34" charset="0"/>
                <a:cs typeface="Arial" panose="020B0604020202020204" pitchFamily="34" charset="0"/>
              </a:rPr>
              <a:t>            "revenue": 200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"headquarter": "Italy",</a:t>
            </a:r>
          </a:p>
          <a:p>
            <a:r>
              <a:rPr lang="en-US" sz="1350" b="0" dirty="0">
                <a:solidFill>
                  <a:schemeClr val="tx1"/>
                </a:solidFill>
                <a:latin typeface="Arial" panose="020B0604020202020204" pitchFamily="34" charset="0"/>
                <a:cs typeface="Arial" panose="020B0604020202020204" pitchFamily="34" charset="0"/>
              </a:rPr>
              <a:t>    "exports": [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"city": "Berlin", </a:t>
            </a:r>
          </a:p>
          <a:p>
            <a:r>
              <a:rPr lang="en-US" sz="1350" b="0" dirty="0">
                <a:solidFill>
                  <a:schemeClr val="tx1"/>
                </a:solidFill>
                <a:latin typeface="Arial" panose="020B0604020202020204" pitchFamily="34" charset="0"/>
                <a:cs typeface="Arial" panose="020B0604020202020204" pitchFamily="34" charset="0"/>
              </a:rPr>
              <a:t>            "dealers": [ </a:t>
            </a:r>
          </a:p>
          <a:p>
            <a:r>
              <a:rPr lang="en-US" sz="1350" b="0" dirty="0">
                <a:solidFill>
                  <a:schemeClr val="tx1"/>
                </a:solidFill>
                <a:latin typeface="Arial" panose="020B0604020202020204" pitchFamily="34" charset="0"/>
                <a:cs typeface="Arial" panose="020B0604020202020204" pitchFamily="34" charset="0"/>
              </a:rPr>
              <a:t>                { "name": "Hans" } </a:t>
            </a:r>
          </a:p>
          <a:p>
            <a:r>
              <a:rPr lang="en-US" sz="1350" b="0" dirty="0">
                <a:solidFill>
                  <a:schemeClr val="tx1"/>
                </a:solidFill>
                <a:latin typeface="Arial" panose="020B0604020202020204" pitchFamily="34" charset="0"/>
                <a:cs typeface="Arial" panose="020B0604020202020204" pitchFamily="34" charset="0"/>
              </a:rPr>
              <a:t>            ]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        { "city": "Athens" }</a:t>
            </a:r>
          </a:p>
          <a:p>
            <a:r>
              <a:rPr lang="en-US" sz="1350" b="0" dirty="0">
                <a:solidFill>
                  <a:schemeClr val="tx1"/>
                </a:solidFill>
                <a:latin typeface="Arial" panose="020B0604020202020204" pitchFamily="34" charset="0"/>
                <a:cs typeface="Arial" panose="020B0604020202020204" pitchFamily="34" charset="0"/>
              </a:rPr>
              <a:t>    ]</a:t>
            </a:r>
          </a:p>
          <a:p>
            <a:r>
              <a:rPr lang="en-US" sz="1350" b="0" dirty="0">
                <a:solidFill>
                  <a:schemeClr val="tx1"/>
                </a:solidFill>
                <a:latin typeface="Arial" panose="020B0604020202020204" pitchFamily="34" charset="0"/>
                <a:cs typeface="Arial" panose="020B0604020202020204" pitchFamily="34"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Indexing JSON Documents</a:t>
            </a:r>
            <a:endParaRPr lang="en-US" dirty="0"/>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Arial" panose="020B0604020202020204"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Arial" panose="020B0604020202020204"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cs typeface="Arial" panose="020B0604020202020204"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D55E-F129-4396-A9F4-9AD8F564487D}"/>
              </a:ext>
            </a:extLst>
          </p:cNvPr>
          <p:cNvSpPr>
            <a:spLocks noGrp="1"/>
          </p:cNvSpPr>
          <p:nvPr>
            <p:ph type="title"/>
          </p:nvPr>
        </p:nvSpPr>
        <p:spPr/>
        <p:txBody>
          <a:bodyPr/>
          <a:lstStyle/>
          <a:p>
            <a:r>
              <a:rPr lang="en-US"/>
              <a:t>Indexing Policy</a:t>
            </a:r>
          </a:p>
        </p:txBody>
      </p:sp>
      <p:sp>
        <p:nvSpPr>
          <p:cNvPr id="4" name="Rectangle 3">
            <a:extLst>
              <a:ext uri="{FF2B5EF4-FFF2-40B4-BE49-F238E27FC236}">
                <a16:creationId xmlns:a16="http://schemas.microsoft.com/office/drawing/2014/main" id="{F43FBE14-5476-4FFA-94A8-D8E422182F7A}"/>
              </a:ext>
            </a:extLst>
          </p:cNvPr>
          <p:cNvSpPr/>
          <p:nvPr/>
        </p:nvSpPr>
        <p:spPr>
          <a:xfrm>
            <a:off x="269240" y="1956751"/>
            <a:ext cx="6096000" cy="1754326"/>
          </a:xfrm>
          <a:prstGeom prst="rect">
            <a:avLst/>
          </a:prstGeom>
        </p:spPr>
        <p:txBody>
          <a:bodyPr>
            <a:spAutoFit/>
          </a:bodyPr>
          <a:lstStyle/>
          <a:p>
            <a:r>
              <a:rPr lang="en-US"/>
              <a:t>{</a:t>
            </a:r>
          </a:p>
          <a:p>
            <a:r>
              <a:rPr lang="en-US"/>
              <a:t>    "</a:t>
            </a:r>
            <a:r>
              <a:rPr lang="en-US" err="1"/>
              <a:t>indexingMode</a:t>
            </a:r>
            <a:r>
              <a:rPr lang="en-US"/>
              <a:t>": "none",</a:t>
            </a:r>
          </a:p>
          <a:p>
            <a:r>
              <a:rPr lang="en-US"/>
              <a:t>    "automatic": false,</a:t>
            </a:r>
          </a:p>
          <a:p>
            <a:r>
              <a:rPr lang="en-US"/>
              <a:t>    "</a:t>
            </a:r>
            <a:r>
              <a:rPr lang="en-US" err="1"/>
              <a:t>includedPaths</a:t>
            </a:r>
            <a:r>
              <a:rPr lang="en-US"/>
              <a:t>": [],</a:t>
            </a:r>
          </a:p>
          <a:p>
            <a:r>
              <a:rPr lang="en-US"/>
              <a:t>    "</a:t>
            </a:r>
            <a:r>
              <a:rPr lang="en-US" err="1"/>
              <a:t>excludedPaths</a:t>
            </a:r>
            <a:r>
              <a:rPr lang="en-US"/>
              <a:t>": []</a:t>
            </a:r>
          </a:p>
          <a:p>
            <a:r>
              <a:rPr lang="en-US"/>
              <a:t>}</a:t>
            </a:r>
          </a:p>
        </p:txBody>
      </p:sp>
      <p:sp>
        <p:nvSpPr>
          <p:cNvPr id="7" name="TextBox 6">
            <a:extLst>
              <a:ext uri="{FF2B5EF4-FFF2-40B4-BE49-F238E27FC236}">
                <a16:creationId xmlns:a16="http://schemas.microsoft.com/office/drawing/2014/main" id="{38FFC35D-96F4-44C4-B168-445B25EDBEE6}"/>
              </a:ext>
            </a:extLst>
          </p:cNvPr>
          <p:cNvSpPr txBox="1"/>
          <p:nvPr/>
        </p:nvSpPr>
        <p:spPr>
          <a:xfrm>
            <a:off x="537029" y="4296229"/>
            <a:ext cx="380274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No indexing</a:t>
            </a:r>
          </a:p>
        </p:txBody>
      </p:sp>
      <p:sp>
        <p:nvSpPr>
          <p:cNvPr id="9" name="Rectangle 8">
            <a:extLst>
              <a:ext uri="{FF2B5EF4-FFF2-40B4-BE49-F238E27FC236}">
                <a16:creationId xmlns:a16="http://schemas.microsoft.com/office/drawing/2014/main" id="{664624D5-8447-4B35-8680-FFEDF075CEC9}"/>
              </a:ext>
            </a:extLst>
          </p:cNvPr>
          <p:cNvSpPr/>
          <p:nvPr/>
        </p:nvSpPr>
        <p:spPr>
          <a:xfrm>
            <a:off x="4557488" y="28033"/>
            <a:ext cx="7365271" cy="6771084"/>
          </a:xfrm>
          <a:prstGeom prst="rect">
            <a:avLst/>
          </a:prstGeom>
        </p:spPr>
        <p:txBody>
          <a:bodyPr wrap="square">
            <a:spAutoFit/>
          </a:bodyPr>
          <a:lstStyle/>
          <a:p>
            <a:r>
              <a:rPr lang="en-US" sz="1400"/>
              <a:t>{</a:t>
            </a:r>
          </a:p>
          <a:p>
            <a:r>
              <a:rPr lang="en-US" sz="1400"/>
              <a:t>    "</a:t>
            </a:r>
            <a:r>
              <a:rPr lang="en-US" sz="1400" err="1"/>
              <a:t>indexingMode</a:t>
            </a:r>
            <a:r>
              <a:rPr lang="en-US" sz="1400"/>
              <a:t>": "consistent",</a:t>
            </a:r>
          </a:p>
          <a:p>
            <a:r>
              <a:rPr lang="en-US" sz="1400"/>
              <a:t>    "automatic": true,</a:t>
            </a:r>
          </a:p>
          <a:p>
            <a:r>
              <a:rPr lang="en-US" sz="1400"/>
              <a:t>    "</a:t>
            </a:r>
            <a:r>
              <a:rPr lang="en-US" sz="1400" err="1"/>
              <a:t>includedPaths</a:t>
            </a:r>
            <a:r>
              <a:rPr lang="en-US" sz="1400"/>
              <a:t>": [</a:t>
            </a:r>
          </a:p>
          <a:p>
            <a:r>
              <a:rPr lang="en-US" sz="1400"/>
              <a:t>        {</a:t>
            </a:r>
          </a:p>
          <a:p>
            <a:r>
              <a:rPr lang="en-US" sz="1400"/>
              <a:t>            "path": "/age/?",</a:t>
            </a:r>
          </a:p>
          <a:p>
            <a:r>
              <a:rPr lang="en-US" sz="1400"/>
              <a:t>            "indexes": [</a:t>
            </a:r>
          </a:p>
          <a:p>
            <a:r>
              <a:rPr lang="en-US" sz="1400"/>
              <a:t>                {</a:t>
            </a:r>
          </a:p>
          <a:p>
            <a:r>
              <a:rPr lang="en-US" sz="1400"/>
              <a:t>                    "kind": "Range",</a:t>
            </a:r>
          </a:p>
          <a:p>
            <a:r>
              <a:rPr lang="en-US" sz="1400"/>
              <a:t>                    "</a:t>
            </a:r>
            <a:r>
              <a:rPr lang="en-US" sz="1400" err="1"/>
              <a:t>dataType</a:t>
            </a:r>
            <a:r>
              <a:rPr lang="en-US" sz="1400"/>
              <a:t>": "Number",</a:t>
            </a:r>
          </a:p>
          <a:p>
            <a:r>
              <a:rPr lang="en-US" sz="1400"/>
              <a:t>                    "precision": -1</a:t>
            </a:r>
          </a:p>
          <a:p>
            <a:r>
              <a:rPr lang="en-US" sz="1400"/>
              <a:t>                },</a:t>
            </a:r>
          </a:p>
          <a:p>
            <a:r>
              <a:rPr lang="en-US" sz="1400"/>
              <a:t>            ]</a:t>
            </a:r>
          </a:p>
          <a:p>
            <a:r>
              <a:rPr lang="en-US" sz="1400"/>
              <a:t>        },</a:t>
            </a:r>
          </a:p>
          <a:p>
            <a:r>
              <a:rPr lang="en-US" sz="1400"/>
              <a:t>        {</a:t>
            </a:r>
          </a:p>
          <a:p>
            <a:r>
              <a:rPr lang="en-US" sz="1400"/>
              <a:t>            "path": "/gender/?",</a:t>
            </a:r>
          </a:p>
          <a:p>
            <a:r>
              <a:rPr lang="en-US" sz="1400"/>
              <a:t>            "indexes": [</a:t>
            </a:r>
          </a:p>
          <a:p>
            <a:r>
              <a:rPr lang="en-US" sz="1400"/>
              <a:t>                {</a:t>
            </a:r>
          </a:p>
          <a:p>
            <a:r>
              <a:rPr lang="en-US" sz="1400"/>
              <a:t>                    "kind": "Range",</a:t>
            </a:r>
          </a:p>
          <a:p>
            <a:r>
              <a:rPr lang="en-US" sz="1400"/>
              <a:t>                    "</a:t>
            </a:r>
            <a:r>
              <a:rPr lang="en-US" sz="1400" err="1"/>
              <a:t>dataType</a:t>
            </a:r>
            <a:r>
              <a:rPr lang="en-US" sz="1400"/>
              <a:t>": "String",</a:t>
            </a:r>
          </a:p>
          <a:p>
            <a:r>
              <a:rPr lang="en-US" sz="1400"/>
              <a:t>                    "precision": -1</a:t>
            </a:r>
          </a:p>
          <a:p>
            <a:r>
              <a:rPr lang="en-US" sz="1400"/>
              <a:t>                },</a:t>
            </a:r>
          </a:p>
          <a:p>
            <a:r>
              <a:rPr lang="en-US" sz="1400"/>
              <a:t>            ]</a:t>
            </a:r>
          </a:p>
          <a:p>
            <a:r>
              <a:rPr lang="en-US" sz="1400"/>
              <a:t>        }</a:t>
            </a:r>
          </a:p>
          <a:p>
            <a:r>
              <a:rPr lang="en-US" sz="1400"/>
              <a:t>    ],</a:t>
            </a:r>
          </a:p>
          <a:p>
            <a:r>
              <a:rPr lang="en-US" sz="1400"/>
              <a:t>    "</a:t>
            </a:r>
            <a:r>
              <a:rPr lang="en-US" sz="1400" err="1"/>
              <a:t>excludedPaths</a:t>
            </a:r>
            <a:r>
              <a:rPr lang="en-US" sz="1400"/>
              <a:t>": [</a:t>
            </a:r>
          </a:p>
          <a:p>
            <a:r>
              <a:rPr lang="en-US" sz="1400"/>
              <a:t>        {</a:t>
            </a:r>
          </a:p>
          <a:p>
            <a:r>
              <a:rPr lang="en-US" sz="1400"/>
              <a:t>            "path": "/*"</a:t>
            </a:r>
          </a:p>
          <a:p>
            <a:r>
              <a:rPr lang="en-US" sz="1400"/>
              <a:t>        }</a:t>
            </a:r>
          </a:p>
          <a:p>
            <a:r>
              <a:rPr lang="en-US" sz="1400"/>
              <a:t>    ]</a:t>
            </a:r>
          </a:p>
          <a:p>
            <a:r>
              <a:rPr lang="en-US" sz="1400"/>
              <a:t>}</a:t>
            </a:r>
          </a:p>
        </p:txBody>
      </p:sp>
      <p:sp>
        <p:nvSpPr>
          <p:cNvPr id="10" name="TextBox 9">
            <a:extLst>
              <a:ext uri="{FF2B5EF4-FFF2-40B4-BE49-F238E27FC236}">
                <a16:creationId xmlns:a16="http://schemas.microsoft.com/office/drawing/2014/main" id="{8823039D-E9A0-41B0-B0BC-EA602A803F45}"/>
              </a:ext>
            </a:extLst>
          </p:cNvPr>
          <p:cNvSpPr txBox="1"/>
          <p:nvPr/>
        </p:nvSpPr>
        <p:spPr>
          <a:xfrm>
            <a:off x="7424058" y="4296229"/>
            <a:ext cx="3802742"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Index some properties</a:t>
            </a:r>
          </a:p>
        </p:txBody>
      </p:sp>
    </p:spTree>
    <p:extLst>
      <p:ext uri="{BB962C8B-B14F-4D97-AF65-F5344CB8AC3E}">
        <p14:creationId xmlns:p14="http://schemas.microsoft.com/office/powerpoint/2010/main" val="8608296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445"/>
            <a:ext cx="11654187" cy="899537"/>
          </a:xfrm>
        </p:spPr>
        <p:txBody>
          <a:bodyPr>
            <a:normAutofit/>
          </a:bodyPr>
          <a:lstStyle/>
          <a:p>
            <a:r>
              <a:rPr lang="en-US" sz="4000" dirty="0">
                <a:latin typeface="Arial" panose="020B0604020202020204" pitchFamily="34" charset="0"/>
                <a:cs typeface="Arial" panose="020B0604020202020204" pitchFamily="34" charset="0"/>
              </a:rPr>
              <a:t>Elastically Scale Storage and Throughput</a:t>
            </a:r>
          </a:p>
        </p:txBody>
      </p:sp>
      <p:grpSp>
        <p:nvGrpSpPr>
          <p:cNvPr id="4" name="Group 3"/>
          <p:cNvGrpSpPr/>
          <p:nvPr/>
        </p:nvGrpSpPr>
        <p:grpSpPr>
          <a:xfrm>
            <a:off x="6323258" y="2512743"/>
            <a:ext cx="4733227" cy="3508677"/>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Arial" panose="020B0604020202020204" pitchFamily="34" charset="0"/>
                <a:ea typeface="Segoe UI" pitchFamily="34" charset="0"/>
                <a:cs typeface="Arial" panose="020B0604020202020204"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dirty="0">
                    <a:solidFill>
                      <a:srgbClr val="505050"/>
                    </a:solidFill>
                    <a:latin typeface="Arial" panose="020B0604020202020204" pitchFamily="34" charset="0"/>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kern="0" dirty="0">
                    <a:solidFill>
                      <a:srgbClr val="FFFFFF"/>
                    </a:solidFill>
                    <a:latin typeface="Arial" panose="020B0604020202020204"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9327" y="1566227"/>
            <a:ext cx="4997493" cy="1221859"/>
          </a:xfrm>
          <a:prstGeom prst="rect">
            <a:avLst/>
          </a:prstGeom>
          <a:noFill/>
        </p:spPr>
        <p:txBody>
          <a:bodyPr vert="horz" wrap="square" lIns="91427" tIns="45713" rIns="91427" bIns="45713"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192"/>
            <a:endParaRPr lang="en-US" dirty="0">
              <a:solidFill>
                <a:srgbClr val="0078D7"/>
              </a:solidFill>
              <a:latin typeface="+mj-lt"/>
              <a:cs typeface="Arial" panose="020B0604020202020204" pitchFamily="34" charset="0"/>
            </a:endParaRPr>
          </a:p>
          <a:p>
            <a:pPr defTabSz="914192"/>
            <a:r>
              <a:rPr lang="en-US" sz="1600" dirty="0">
                <a:solidFill>
                  <a:srgbClr val="505050"/>
                </a:solidFill>
                <a:latin typeface="+mj-lt"/>
                <a:ea typeface="Segoe UI Semilight" charset="0"/>
                <a:cs typeface="Arial" panose="020B0604020202020204" pitchFamily="34" charset="0"/>
              </a:rPr>
              <a:t>Independently and elastically scale storage and throughput across regions </a:t>
            </a:r>
            <a:r>
              <a:rPr lang="mr-IN" sz="1600" dirty="0">
                <a:solidFill>
                  <a:srgbClr val="505050"/>
                </a:solidFill>
                <a:latin typeface="+mj-lt"/>
                <a:ea typeface="Segoe UI Semilight" charset="0"/>
                <a:cs typeface="Segoe UI Semilight" charset="0"/>
              </a:rPr>
              <a:t>–</a:t>
            </a:r>
            <a:r>
              <a:rPr lang="en-US" sz="1600" dirty="0">
                <a:solidFill>
                  <a:srgbClr val="505050"/>
                </a:solidFill>
                <a:latin typeface="+mj-lt"/>
                <a:ea typeface="Segoe UI Semilight" charset="0"/>
                <a:cs typeface="Arial" panose="020B0604020202020204" pitchFamily="34" charset="0"/>
              </a:rPr>
              <a:t> even during unpredictable traffic bursts </a:t>
            </a:r>
            <a:r>
              <a:rPr lang="mr-IN" sz="1600" dirty="0">
                <a:solidFill>
                  <a:srgbClr val="505050"/>
                </a:solidFill>
                <a:latin typeface="+mj-lt"/>
                <a:ea typeface="Segoe UI Semilight" charset="0"/>
                <a:cs typeface="Segoe UI Semilight" charset="0"/>
              </a:rPr>
              <a:t>–</a:t>
            </a:r>
            <a:r>
              <a:rPr lang="en-US" sz="1600" dirty="0">
                <a:solidFill>
                  <a:srgbClr val="505050"/>
                </a:solidFill>
                <a:latin typeface="+mj-lt"/>
                <a:ea typeface="Segoe UI Semilight" charset="0"/>
                <a:cs typeface="Arial" panose="020B0604020202020204" pitchFamily="34"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41779" y="3078308"/>
            <a:ext cx="4170803" cy="1930704"/>
          </a:xfrm>
          <a:prstGeom prst="rect">
            <a:avLst/>
          </a:prstGeom>
          <a:solidFill>
            <a:schemeClr val="bg1"/>
          </a:solidFill>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225"/>
            <a:r>
              <a:rPr lang="en-US" sz="1600" spc="50" dirty="0">
                <a:solidFill>
                  <a:srgbClr val="505050"/>
                </a:solidFill>
                <a:latin typeface="Arial" panose="020B0604020202020204" pitchFamily="34" charset="0"/>
                <a:ea typeface="Segoe UI Semilight" charset="0"/>
                <a:cs typeface="Arial" panose="020B0604020202020204" pitchFamily="34" charset="0"/>
              </a:rPr>
              <a:t>Elastically scale throughput from 10 to 100s of millions of requests/sec across multiple regions</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Support for requests/sec for different workloads</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Pay only for the throughput and storage you need</a:t>
            </a:r>
          </a:p>
        </p:txBody>
      </p:sp>
      <p:sp>
        <p:nvSpPr>
          <p:cNvPr id="2" name="TextBox 1"/>
          <p:cNvSpPr txBox="1"/>
          <p:nvPr/>
        </p:nvSpPr>
        <p:spPr>
          <a:xfrm>
            <a:off x="10836661" y="4013118"/>
            <a:ext cx="369345" cy="634443"/>
          </a:xfrm>
          <a:prstGeom prst="rect">
            <a:avLst/>
          </a:prstGeom>
          <a:noFill/>
        </p:spPr>
        <p:txBody>
          <a:bodyPr wrap="none" lIns="182854" tIns="146284" rIns="182854" bIns="146284" rtlCol="0">
            <a:spAutoFit/>
          </a:bodyPr>
          <a:lstStyle/>
          <a:p>
            <a:pPr defTabSz="914225">
              <a:lnSpc>
                <a:spcPct val="90000"/>
              </a:lnSpc>
              <a:spcAft>
                <a:spcPts val="600"/>
              </a:spcAft>
            </a:pPr>
            <a:endParaRPr lang="en-US" sz="2400" dirty="0">
              <a:gradFill>
                <a:gsLst>
                  <a:gs pos="2917">
                    <a:srgbClr val="505050"/>
                  </a:gs>
                  <a:gs pos="30000">
                    <a:srgbClr val="505050"/>
                  </a:gs>
                </a:gsLst>
                <a:lin ang="5400000" scaled="0"/>
              </a:gradFill>
              <a:latin typeface="Arial" panose="020B0604020202020204" pitchFamily="34" charset="0"/>
            </a:endParaRPr>
          </a:p>
        </p:txBody>
      </p:sp>
    </p:spTree>
    <p:extLst>
      <p:ext uri="{BB962C8B-B14F-4D97-AF65-F5344CB8AC3E}">
        <p14:creationId xmlns:p14="http://schemas.microsoft.com/office/powerpoint/2010/main" val="1529588626"/>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1992340"/>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Arial" panose="020B0604020202020204" pitchFamily="34" charset="0"/>
              </a:rPr>
              <a:t>v1</a:t>
            </a:r>
            <a:r>
              <a:rPr lang="en-US" sz="1600" dirty="0">
                <a:gradFill>
                  <a:gsLst>
                    <a:gs pos="0">
                      <a:srgbClr val="FFFFFF"/>
                    </a:gs>
                    <a:gs pos="100000">
                      <a:srgbClr val="FFFFFF"/>
                    </a:gs>
                  </a:gsLst>
                  <a:lin ang="5400000" scaled="0"/>
                </a:gradFill>
                <a:ea typeface="Segoe UI" pitchFamily="34" charset="0"/>
                <a:cs typeface="Arial" panose="020B0604020202020204"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Arial" panose="020B0604020202020204" pitchFamily="34" charset="0"/>
              </a:rPr>
              <a:t>v2</a:t>
            </a:r>
            <a:r>
              <a:rPr lang="en-US" sz="1600" dirty="0">
                <a:gradFill>
                  <a:gsLst>
                    <a:gs pos="0">
                      <a:srgbClr val="FFFFFF"/>
                    </a:gs>
                    <a:gs pos="100000">
                      <a:srgbClr val="FFFFFF"/>
                    </a:gs>
                  </a:gsLst>
                  <a:lin ang="5400000" scaled="0"/>
                </a:gradFill>
                <a:ea typeface="Segoe UI" pitchFamily="34" charset="0"/>
                <a:cs typeface="Arial" panose="020B0604020202020204"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panose="020B0604020202020204" pitchFamily="34" charset="0"/>
              </a:rPr>
              <a:t>PUT	/</a:t>
            </a:r>
            <a:r>
              <a:rPr lang="en-US" sz="1000" dirty="0" err="1">
                <a:gradFill>
                  <a:gsLst>
                    <a:gs pos="2917">
                      <a:schemeClr val="tx1"/>
                    </a:gs>
                    <a:gs pos="30000">
                      <a:schemeClr val="tx1"/>
                    </a:gs>
                  </a:gsLst>
                  <a:lin ang="5400000" scaled="0"/>
                </a:gradFill>
                <a:latin typeface="Arial" panose="020B0604020202020204" pitchFamily="34" charset="0"/>
              </a:rPr>
              <a:t>colls</a:t>
            </a:r>
            <a:r>
              <a:rPr lang="en-US" sz="1000" dirty="0">
                <a:gradFill>
                  <a:gsLst>
                    <a:gs pos="2917">
                      <a:schemeClr val="tx1"/>
                    </a:gs>
                    <a:gs pos="30000">
                      <a:schemeClr val="tx1"/>
                    </a:gs>
                  </a:gsLst>
                  <a:lin ang="5400000" scaled="0"/>
                </a:gradFill>
                <a:latin typeface="Arial" panose="020B0604020202020204" pitchFamily="34" charset="0"/>
              </a:rPr>
              <a:t>/</a:t>
            </a:r>
            <a:r>
              <a:rPr lang="en-US" sz="1000" dirty="0" err="1">
                <a:gradFill>
                  <a:gsLst>
                    <a:gs pos="2917">
                      <a:schemeClr val="tx1"/>
                    </a:gs>
                    <a:gs pos="30000">
                      <a:schemeClr val="tx1"/>
                    </a:gs>
                  </a:gsLst>
                  <a:lin ang="5400000" scaled="0"/>
                </a:gradFill>
                <a:latin typeface="Arial" panose="020B0604020202020204" pitchFamily="34" charset="0"/>
              </a:rPr>
              <a:t>examplecollection</a:t>
            </a:r>
            <a:br>
              <a:rPr lang="en-US" sz="1000" dirty="0">
                <a:gradFill>
                  <a:gsLst>
                    <a:gs pos="2917">
                      <a:schemeClr val="tx1"/>
                    </a:gs>
                    <a:gs pos="30000">
                      <a:schemeClr val="tx1"/>
                    </a:gs>
                  </a:gsLst>
                  <a:lin ang="5400000" scaled="0"/>
                </a:gradFill>
                <a:latin typeface="Arial" panose="020B0604020202020204" pitchFamily="34" charset="0"/>
              </a:rPr>
            </a:br>
            <a:r>
              <a:rPr lang="en-US" sz="1000" dirty="0">
                <a:gradFill>
                  <a:gsLst>
                    <a:gs pos="2917">
                      <a:schemeClr val="tx1"/>
                    </a:gs>
                    <a:gs pos="30000">
                      <a:schemeClr val="tx1"/>
                    </a:gs>
                  </a:gsLst>
                  <a:lin ang="5400000" scaled="0"/>
                </a:gradFill>
                <a:latin typeface="Arial" panose="020B0604020202020204" pitchFamily="34" charset="0"/>
              </a:rPr>
              <a:t>{ </a:t>
            </a:r>
            <a:r>
              <a:rPr lang="en-US" sz="1000" dirty="0" err="1">
                <a:gradFill>
                  <a:gsLst>
                    <a:gs pos="2917">
                      <a:schemeClr val="tx1"/>
                    </a:gs>
                    <a:gs pos="30000">
                      <a:schemeClr val="tx1"/>
                    </a:gs>
                  </a:gsLst>
                  <a:lin ang="5400000" scaled="0"/>
                </a:gradFill>
                <a:latin typeface="Arial" panose="020B0604020202020204" pitchFamily="34" charset="0"/>
              </a:rPr>
              <a:t>indexingPolicy</a:t>
            </a:r>
            <a:r>
              <a:rPr lang="en-US" sz="1000" dirty="0">
                <a:gradFill>
                  <a:gsLst>
                    <a:gs pos="2917">
                      <a:schemeClr val="tx1"/>
                    </a:gs>
                    <a:gs pos="30000">
                      <a:schemeClr val="tx1"/>
                    </a:gs>
                  </a:gsLst>
                  <a:lin ang="5400000" scaled="0"/>
                </a:gradFill>
                <a:latin typeface="Arial" panose="020B0604020202020204" pitchFamily="34" charset="0"/>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latin typeface="Arial" panose="020B0604020202020204" pitchFamily="34" charset="0"/>
              </a:rPr>
              <a:t>GET	/</a:t>
            </a:r>
            <a:r>
              <a:rPr lang="en-US" sz="1000" dirty="0" err="1">
                <a:gradFill>
                  <a:gsLst>
                    <a:gs pos="2917">
                      <a:schemeClr val="tx1"/>
                    </a:gs>
                    <a:gs pos="30000">
                      <a:schemeClr val="tx1"/>
                    </a:gs>
                  </a:gsLst>
                  <a:lin ang="5400000" scaled="0"/>
                </a:gradFill>
                <a:latin typeface="Arial" panose="020B0604020202020204" pitchFamily="34" charset="0"/>
              </a:rPr>
              <a:t>colls</a:t>
            </a:r>
            <a:r>
              <a:rPr lang="en-US" sz="1000" dirty="0">
                <a:gradFill>
                  <a:gsLst>
                    <a:gs pos="2917">
                      <a:schemeClr val="tx1"/>
                    </a:gs>
                    <a:gs pos="30000">
                      <a:schemeClr val="tx1"/>
                    </a:gs>
                  </a:gsLst>
                  <a:lin ang="5400000" scaled="0"/>
                </a:gradFill>
                <a:latin typeface="Arial" panose="020B0604020202020204" pitchFamily="34" charset="0"/>
              </a:rPr>
              <a:t>/</a:t>
            </a:r>
            <a:r>
              <a:rPr lang="en-US" sz="1000" dirty="0" err="1">
                <a:gradFill>
                  <a:gsLst>
                    <a:gs pos="2917">
                      <a:schemeClr val="tx1"/>
                    </a:gs>
                    <a:gs pos="30000">
                      <a:schemeClr val="tx1"/>
                    </a:gs>
                  </a:gsLst>
                  <a:lin ang="5400000" scaled="0"/>
                </a:gradFill>
                <a:latin typeface="Arial" panose="020B0604020202020204" pitchFamily="34" charset="0"/>
              </a:rPr>
              <a:t>examplecollection</a:t>
            </a:r>
            <a:br>
              <a:rPr lang="en-US" sz="1000" dirty="0">
                <a:gradFill>
                  <a:gsLst>
                    <a:gs pos="2917">
                      <a:schemeClr val="tx1"/>
                    </a:gs>
                    <a:gs pos="30000">
                      <a:schemeClr val="tx1"/>
                    </a:gs>
                  </a:gsLst>
                  <a:lin ang="5400000" scaled="0"/>
                </a:gradFill>
                <a:latin typeface="Arial" panose="020B0604020202020204" pitchFamily="34" charset="0"/>
              </a:rPr>
            </a:br>
            <a:r>
              <a:rPr lang="en-US" sz="1000" dirty="0">
                <a:gradFill>
                  <a:gsLst>
                    <a:gs pos="2917">
                      <a:schemeClr val="tx1"/>
                    </a:gs>
                    <a:gs pos="30000">
                      <a:schemeClr val="tx1"/>
                    </a:gs>
                  </a:gsLst>
                  <a:lin ang="5400000" scaled="0"/>
                </a:gradFill>
                <a:latin typeface="Arial" panose="020B0604020202020204" pitchFamily="34" charset="0"/>
              </a:rPr>
              <a:t>x-</a:t>
            </a:r>
            <a:r>
              <a:rPr lang="en-US" sz="1000" dirty="0" err="1">
                <a:gradFill>
                  <a:gsLst>
                    <a:gs pos="2917">
                      <a:schemeClr val="tx1"/>
                    </a:gs>
                    <a:gs pos="30000">
                      <a:schemeClr val="tx1"/>
                    </a:gs>
                  </a:gsLst>
                  <a:lin ang="5400000" scaled="0"/>
                </a:gradFill>
                <a:latin typeface="Arial" panose="020B0604020202020204" pitchFamily="34" charset="0"/>
              </a:rPr>
              <a:t>ms</a:t>
            </a:r>
            <a:r>
              <a:rPr lang="en-US" sz="1000" dirty="0">
                <a:gradFill>
                  <a:gsLst>
                    <a:gs pos="2917">
                      <a:schemeClr val="tx1"/>
                    </a:gs>
                    <a:gs pos="30000">
                      <a:schemeClr val="tx1"/>
                    </a:gs>
                  </a:gsLst>
                  <a:lin ang="5400000" scaled="0"/>
                </a:gradFill>
                <a:latin typeface="Arial" panose="020B0604020202020204" pitchFamily="34" charset="0"/>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t</a:t>
            </a:r>
            <a:r>
              <a:rPr lang="en-US" sz="1100" baseline="-25000" dirty="0">
                <a:gradFill>
                  <a:gsLst>
                    <a:gs pos="2917">
                      <a:schemeClr val="tx1"/>
                    </a:gs>
                    <a:gs pos="30000">
                      <a:schemeClr val="tx1"/>
                    </a:gs>
                  </a:gsLst>
                  <a:lin ang="5400000" scaled="0"/>
                </a:gradFill>
                <a:latin typeface="Arial" panose="020B0604020202020204" pitchFamily="34" charset="0"/>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t</a:t>
            </a:r>
            <a:r>
              <a:rPr lang="en-US" sz="1100" baseline="-25000" dirty="0">
                <a:gradFill>
                  <a:gsLst>
                    <a:gs pos="2917">
                      <a:schemeClr val="tx1"/>
                    </a:gs>
                    <a:gs pos="30000">
                      <a:schemeClr val="tx1"/>
                    </a:gs>
                  </a:gsLst>
                  <a:lin ang="5400000" scaled="0"/>
                </a:gradFill>
                <a:latin typeface="Arial" panose="020B0604020202020204" pitchFamily="34" charset="0"/>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dirty="0">
                <a:solidFill>
                  <a:schemeClr val="tx1"/>
                </a:solidFill>
              </a:rPr>
              <a:t>Metrics Analysis</a:t>
            </a:r>
          </a:p>
          <a:p>
            <a:pPr lvl="0"/>
            <a:r>
              <a:rPr lang="en-US" sz="1600" b="0" dirty="0">
                <a:solidFill>
                  <a:srgbClr val="505050"/>
                </a:solidFill>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dirty="0">
                <a:solidFill>
                  <a:srgbClr val="505050"/>
                </a:solidFill>
              </a:rPr>
              <a:t>When running a </a:t>
            </a:r>
            <a:r>
              <a:rPr lang="en-US" sz="1600" dirty="0">
                <a:solidFill>
                  <a:srgbClr val="505050"/>
                </a:solidFill>
              </a:rPr>
              <a:t>HEAD</a:t>
            </a:r>
            <a:r>
              <a:rPr lang="en-US" sz="1600" b="0" dirty="0">
                <a:solidFill>
                  <a:srgbClr val="505050"/>
                </a:solidFill>
              </a:rPr>
              <a:t> or </a:t>
            </a:r>
            <a:r>
              <a:rPr lang="en-US" sz="1600" dirty="0">
                <a:solidFill>
                  <a:srgbClr val="505050"/>
                </a:solidFill>
              </a:rPr>
              <a:t>GET</a:t>
            </a:r>
            <a:r>
              <a:rPr lang="en-US" sz="1600" b="0" dirty="0">
                <a:solidFill>
                  <a:srgbClr val="505050"/>
                </a:solidFill>
              </a:rPr>
              <a:t> request against a collection resource, the</a:t>
            </a:r>
            <a:br>
              <a:rPr lang="en-US" sz="1600" b="0" dirty="0">
                <a:solidFill>
                  <a:srgbClr val="505050"/>
                </a:solidFill>
              </a:rPr>
            </a:br>
            <a:r>
              <a:rPr lang="en-US" sz="1600" dirty="0">
                <a:solidFill>
                  <a:srgbClr val="505050"/>
                </a:solidFill>
              </a:rPr>
              <a:t>x-</a:t>
            </a:r>
            <a:r>
              <a:rPr lang="en-US" sz="1600" dirty="0" err="1">
                <a:solidFill>
                  <a:srgbClr val="505050"/>
                </a:solidFill>
              </a:rPr>
              <a:t>ms</a:t>
            </a:r>
            <a:r>
              <a:rPr lang="en-US" sz="1600" dirty="0">
                <a:solidFill>
                  <a:srgbClr val="505050"/>
                </a:solidFill>
              </a:rPr>
              <a:t>-request-quota</a:t>
            </a:r>
            <a:r>
              <a:rPr lang="en-US" sz="1600" b="0" dirty="0">
                <a:solidFill>
                  <a:srgbClr val="505050"/>
                </a:solidFill>
              </a:rPr>
              <a:t> and the </a:t>
            </a:r>
            <a:r>
              <a:rPr lang="en-US" sz="1600" dirty="0">
                <a:solidFill>
                  <a:srgbClr val="505050"/>
                </a:solidFill>
              </a:rPr>
              <a:t>x-</a:t>
            </a:r>
            <a:r>
              <a:rPr lang="en-US" sz="1600" dirty="0" err="1">
                <a:solidFill>
                  <a:srgbClr val="505050"/>
                </a:solidFill>
              </a:rPr>
              <a:t>ms</a:t>
            </a:r>
            <a:r>
              <a:rPr lang="en-US" sz="1600" dirty="0">
                <a:solidFill>
                  <a:srgbClr val="505050"/>
                </a:solidFill>
              </a:rPr>
              <a:t>-request-usage</a:t>
            </a:r>
            <a:r>
              <a:rPr lang="en-US" sz="1600" b="0" dirty="0">
                <a:solidFill>
                  <a:srgbClr val="505050"/>
                </a:solidFill>
              </a:rPr>
              <a:t> headers provide the </a:t>
            </a:r>
            <a:r>
              <a:rPr lang="en-US" sz="1600" dirty="0">
                <a:solidFill>
                  <a:srgbClr val="505050"/>
                </a:solidFill>
              </a:rPr>
              <a:t>storage quota</a:t>
            </a:r>
            <a:r>
              <a:rPr lang="en-US" sz="1600" b="0" dirty="0">
                <a:solidFill>
                  <a:srgbClr val="505050"/>
                </a:solidFill>
              </a:rPr>
              <a:t> and </a:t>
            </a:r>
            <a:r>
              <a:rPr lang="en-US" sz="1600" dirty="0">
                <a:solidFill>
                  <a:srgbClr val="505050"/>
                </a:solidFill>
              </a:rPr>
              <a:t>usage</a:t>
            </a:r>
            <a:r>
              <a:rPr lang="en-US" sz="1600" b="0" dirty="0">
                <a:solidFill>
                  <a:srgbClr val="505050"/>
                </a:solidFill>
              </a:rPr>
              <a:t> of the collection.</a:t>
            </a:r>
          </a:p>
          <a:p>
            <a:pPr lvl="0"/>
            <a:r>
              <a:rPr lang="en-US" sz="1600" dirty="0">
                <a:solidFill>
                  <a:srgbClr val="505050"/>
                </a:solidFill>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Arial" panose="020B0604020202020204"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Update Index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latin typeface="+mj-lt"/>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4B98-AD46-46CB-A54A-426DD7B4DC73}"/>
              </a:ext>
            </a:extLst>
          </p:cNvPr>
          <p:cNvSpPr>
            <a:spLocks noGrp="1"/>
          </p:cNvSpPr>
          <p:nvPr>
            <p:ph type="title"/>
          </p:nvPr>
        </p:nvSpPr>
        <p:spPr>
          <a:solidFill>
            <a:srgbClr val="FFFFFF"/>
          </a:solidFill>
        </p:spPr>
        <p:txBody>
          <a:bodyPr>
            <a:normAutofit/>
          </a:bodyPr>
          <a:lstStyle/>
          <a:p>
            <a:r>
              <a:rPr lang="en-US" sz="4000" dirty="0">
                <a:latin typeface="Arial" panose="020B0604020202020204" pitchFamily="34" charset="0"/>
                <a:cs typeface="Arial" panose="020B0604020202020204" pitchFamily="34" charset="0"/>
              </a:rPr>
              <a:t>Best Practices</a:t>
            </a:r>
          </a:p>
        </p:txBody>
      </p:sp>
      <p:sp>
        <p:nvSpPr>
          <p:cNvPr id="3" name="Text Placeholder 2">
            <a:extLst>
              <a:ext uri="{FF2B5EF4-FFF2-40B4-BE49-F238E27FC236}">
                <a16:creationId xmlns:a16="http://schemas.microsoft.com/office/drawing/2014/main" id="{0ADA74C0-A196-4F99-9347-5534DF036D23}"/>
              </a:ext>
            </a:extLst>
          </p:cNvPr>
          <p:cNvSpPr>
            <a:spLocks noGrp="1"/>
          </p:cNvSpPr>
          <p:nvPr>
            <p:ph type="body" sz="quarter" idx="10"/>
          </p:nvPr>
        </p:nvSpPr>
        <p:spPr>
          <a:xfrm>
            <a:off x="269241" y="1925686"/>
            <a:ext cx="11655839" cy="3707682"/>
          </a:xfrm>
        </p:spPr>
        <p:txBody>
          <a:bodyPr/>
          <a:lstStyle/>
          <a:p>
            <a:r>
              <a:rPr lang="en-US" sz="3200" dirty="0"/>
              <a:t>Understand query patterns – which properties are being used?</a:t>
            </a:r>
          </a:p>
          <a:p>
            <a:endParaRPr lang="en-US" sz="3200" dirty="0"/>
          </a:p>
          <a:p>
            <a:r>
              <a:rPr lang="en-US" sz="3200" dirty="0"/>
              <a:t>Understand impact on write cost – index update RU cost scales with # properties</a:t>
            </a:r>
          </a:p>
          <a:p>
            <a:endParaRPr lang="en-US" sz="3200" dirty="0">
              <a:latin typeface="+mn-lt"/>
            </a:endParaRPr>
          </a:p>
          <a:p>
            <a:endParaRPr lang="en-US" sz="3200" dirty="0">
              <a:latin typeface="+mn-lt"/>
            </a:endParaRPr>
          </a:p>
        </p:txBody>
      </p:sp>
    </p:spTree>
    <p:extLst>
      <p:ext uri="{BB962C8B-B14F-4D97-AF65-F5344CB8AC3E}">
        <p14:creationId xmlns:p14="http://schemas.microsoft.com/office/powerpoint/2010/main" val="195498885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798FD9-AEFE-43CA-BA83-2E99A4F26D0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773968" y="4574385"/>
            <a:ext cx="2418032" cy="2207768"/>
          </a:xfrm>
          <a:prstGeom prst="rect">
            <a:avLst/>
          </a:prstGeom>
        </p:spPr>
      </p:pic>
      <p:sp>
        <p:nvSpPr>
          <p:cNvPr id="2" name="Title 1">
            <a:extLst>
              <a:ext uri="{FF2B5EF4-FFF2-40B4-BE49-F238E27FC236}">
                <a16:creationId xmlns:a16="http://schemas.microsoft.com/office/drawing/2014/main" id="{AFD1AE66-9473-4A2E-8806-124AD3C71853}"/>
              </a:ext>
            </a:extLst>
          </p:cNvPr>
          <p:cNvSpPr>
            <a:spLocks noGrp="1"/>
          </p:cNvSpPr>
          <p:nvPr>
            <p:ph type="title"/>
          </p:nvPr>
        </p:nvSpPr>
        <p:spPr>
          <a:xfrm>
            <a:off x="269240" y="2084173"/>
            <a:ext cx="11653523" cy="1181862"/>
          </a:xfrm>
        </p:spPr>
        <p:txBody>
          <a:bodyPr/>
          <a:lstStyle/>
          <a:p>
            <a:r>
              <a:rPr lang="en-US" sz="7200" spc="0" dirty="0">
                <a:ln>
                  <a:noFill/>
                </a:ln>
                <a:solidFill>
                  <a:prstClr val="white"/>
                </a:solidFill>
                <a:latin typeface="Arial" panose="020B0604020202020204" pitchFamily="34" charset="0"/>
              </a:rPr>
              <a:t>Partitioning</a:t>
            </a:r>
            <a:endParaRPr lang="en-US" dirty="0"/>
          </a:p>
        </p:txBody>
      </p:sp>
    </p:spTree>
    <p:extLst>
      <p:ext uri="{BB962C8B-B14F-4D97-AF65-F5344CB8AC3E}">
        <p14:creationId xmlns:p14="http://schemas.microsoft.com/office/powerpoint/2010/main" val="18890738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normAutofit fontScale="70000" lnSpcReduction="20000"/>
          </a:bodyPr>
          <a:lstStyle/>
          <a:p>
            <a:r>
              <a:rPr lang="en-US" dirty="0">
                <a:latin typeface="Arial" panose="020B0604020202020204" pitchFamily="34" charset="0"/>
                <a:cs typeface="Arial" panose="020B0604020202020204" pitchFamily="34" charset="0"/>
              </a:rPr>
              <a:t>Leveraging Azure Cosmos DB to automatically scale your data across the globe</a:t>
            </a:r>
          </a:p>
          <a:p>
            <a:endParaRPr lang="en-US" dirty="0">
              <a:latin typeface="Arial" panose="020B0604020202020204" pitchFamily="34" charset="0"/>
              <a:cs typeface="Arial" panose="020B0604020202020204" pitchFamily="34" charset="0"/>
            </a:endParaRPr>
          </a:p>
          <a:p>
            <a:pPr algn="ctr"/>
            <a:r>
              <a:rPr lang="en-US" i="1" dirty="0">
                <a:latin typeface="Arial" panose="020B0604020202020204" pitchFamily="34" charset="0"/>
                <a:cs typeface="Arial" panose="020B0604020202020204" pitchFamily="34" charset="0"/>
              </a:rPr>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a:xfrm>
            <a:off x="269240" y="1606"/>
            <a:ext cx="5265119" cy="1617666"/>
          </a:xfrm>
        </p:spPr>
        <p:txBody>
          <a:bodyPr>
            <a:normAutofit/>
          </a:bodyPr>
          <a:lstStyle/>
          <a:p>
            <a:r>
              <a:rPr lang="en-US" sz="4000" dirty="0">
                <a:latin typeface="Arial" panose="020B0604020202020204" pitchFamily="34" charset="0"/>
                <a:cs typeface="Arial" panose="020B0604020202020204" pitchFamily="34" charset="0"/>
              </a:rPr>
              <a:t>Partitioning</a:t>
            </a:r>
          </a:p>
        </p:txBody>
      </p:sp>
      <p:sp>
        <p:nvSpPr>
          <p:cNvPr id="51" name="TextBox 50">
            <a:extLst>
              <a:ext uri="{FF2B5EF4-FFF2-40B4-BE49-F238E27FC236}">
                <a16:creationId xmlns:a16="http://schemas.microsoft.com/office/drawing/2014/main" id="{15367CE1-7181-42FC-AC58-F0C21B794B13}"/>
              </a:ext>
            </a:extLst>
          </p:cNvPr>
          <p:cNvSpPr txBox="1"/>
          <p:nvPr/>
        </p:nvSpPr>
        <p:spPr>
          <a:xfrm>
            <a:off x="11433401" y="3511191"/>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
        <p:nvSpPr>
          <p:cNvPr id="53" name="Rectangle 52">
            <a:extLst>
              <a:ext uri="{FF2B5EF4-FFF2-40B4-BE49-F238E27FC236}">
                <a16:creationId xmlns:a16="http://schemas.microsoft.com/office/drawing/2014/main" id="{1DD47C57-1623-4442-A108-24D8618681EF}"/>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B15F5F17-EFA8-4D44-B7C1-FB1D8AB7A6A0}"/>
              </a:ext>
            </a:extLst>
          </p:cNvPr>
          <p:cNvGrpSpPr>
            <a:grpSpLocks noChangeAspect="1"/>
          </p:cNvGrpSpPr>
          <p:nvPr/>
        </p:nvGrpSpPr>
        <p:grpSpPr>
          <a:xfrm>
            <a:off x="8891723" y="4992232"/>
            <a:ext cx="350654" cy="302239"/>
            <a:chOff x="9192685" y="1928657"/>
            <a:chExt cx="644698" cy="555680"/>
          </a:xfrm>
        </p:grpSpPr>
        <p:sp>
          <p:nvSpPr>
            <p:cNvPr id="55" name="Star: 4 Points 8">
              <a:extLst>
                <a:ext uri="{FF2B5EF4-FFF2-40B4-BE49-F238E27FC236}">
                  <a16:creationId xmlns:a16="http://schemas.microsoft.com/office/drawing/2014/main" id="{1D88D969-8C9B-4C7A-A99D-C84DE73227C9}"/>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Star: 4 Points 8">
              <a:extLst>
                <a:ext uri="{FF2B5EF4-FFF2-40B4-BE49-F238E27FC236}">
                  <a16:creationId xmlns:a16="http://schemas.microsoft.com/office/drawing/2014/main" id="{E221A91D-AB30-4D15-8493-ED997492D2B1}"/>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727648C5-28CF-4108-917A-BECB977D6EC8}"/>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9">
              <a:extLst>
                <a:ext uri="{FF2B5EF4-FFF2-40B4-BE49-F238E27FC236}">
                  <a16:creationId xmlns:a16="http://schemas.microsoft.com/office/drawing/2014/main" id="{8FD47842-1A0B-4588-9C51-08B3DA8B8A8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63" name="Cylinder 513">
            <a:extLst>
              <a:ext uri="{FF2B5EF4-FFF2-40B4-BE49-F238E27FC236}">
                <a16:creationId xmlns:a16="http://schemas.microsoft.com/office/drawing/2014/main" id="{9D385C66-8364-4545-BE93-C236C966F4EE}"/>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66" name="Straight Arrow Connector 65">
            <a:extLst>
              <a:ext uri="{FF2B5EF4-FFF2-40B4-BE49-F238E27FC236}">
                <a16:creationId xmlns:a16="http://schemas.microsoft.com/office/drawing/2014/main" id="{E32CA5C2-60C0-49C5-8B3D-3039E0B13067}"/>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E5D9F6F9-E699-4C93-88C9-3987731FA78C}"/>
              </a:ext>
            </a:extLst>
          </p:cNvPr>
          <p:cNvGrpSpPr/>
          <p:nvPr/>
        </p:nvGrpSpPr>
        <p:grpSpPr>
          <a:xfrm>
            <a:off x="10062703" y="3245507"/>
            <a:ext cx="402639" cy="361217"/>
            <a:chOff x="1275510" y="6072184"/>
            <a:chExt cx="508602" cy="456278"/>
          </a:xfrm>
        </p:grpSpPr>
        <p:grpSp>
          <p:nvGrpSpPr>
            <p:cNvPr id="34" name="Group 33">
              <a:extLst>
                <a:ext uri="{FF2B5EF4-FFF2-40B4-BE49-F238E27FC236}">
                  <a16:creationId xmlns:a16="http://schemas.microsoft.com/office/drawing/2014/main" id="{F67FD663-B113-49B1-A1E2-EFE5E2B43FB4}"/>
                </a:ext>
              </a:extLst>
            </p:cNvPr>
            <p:cNvGrpSpPr/>
            <p:nvPr/>
          </p:nvGrpSpPr>
          <p:grpSpPr>
            <a:xfrm>
              <a:off x="1275510" y="6224570"/>
              <a:ext cx="508602" cy="151498"/>
              <a:chOff x="551886" y="4945335"/>
              <a:chExt cx="508602" cy="151498"/>
            </a:xfrm>
          </p:grpSpPr>
          <p:sp>
            <p:nvSpPr>
              <p:cNvPr id="43" name="Rectangle 42">
                <a:extLst>
                  <a:ext uri="{FF2B5EF4-FFF2-40B4-BE49-F238E27FC236}">
                    <a16:creationId xmlns:a16="http://schemas.microsoft.com/office/drawing/2014/main" id="{BABBE927-E41A-4987-B0B1-F2BE05DD4CA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4" name="Oval 43">
                <a:extLst>
                  <a:ext uri="{FF2B5EF4-FFF2-40B4-BE49-F238E27FC236}">
                    <a16:creationId xmlns:a16="http://schemas.microsoft.com/office/drawing/2014/main" id="{DCB8F294-8196-45BC-A1CC-7E8223BB51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5" name="Straight Connector 44">
                <a:extLst>
                  <a:ext uri="{FF2B5EF4-FFF2-40B4-BE49-F238E27FC236}">
                    <a16:creationId xmlns:a16="http://schemas.microsoft.com/office/drawing/2014/main" id="{01D40131-6F1D-4C11-8A8F-F13F92BD6F7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72A5F2-8C57-4FAB-99C4-43013EAF9BFE}"/>
                </a:ext>
              </a:extLst>
            </p:cNvPr>
            <p:cNvGrpSpPr/>
            <p:nvPr/>
          </p:nvGrpSpPr>
          <p:grpSpPr>
            <a:xfrm>
              <a:off x="1275510" y="6376964"/>
              <a:ext cx="508602" cy="151498"/>
              <a:chOff x="551886" y="4945335"/>
              <a:chExt cx="508602" cy="151498"/>
            </a:xfrm>
          </p:grpSpPr>
          <p:sp>
            <p:nvSpPr>
              <p:cNvPr id="40" name="Rectangle 39">
                <a:extLst>
                  <a:ext uri="{FF2B5EF4-FFF2-40B4-BE49-F238E27FC236}">
                    <a16:creationId xmlns:a16="http://schemas.microsoft.com/office/drawing/2014/main" id="{BBBDADDA-6C46-4CD6-BCEE-9EB05F8D6F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Oval 40">
                <a:extLst>
                  <a:ext uri="{FF2B5EF4-FFF2-40B4-BE49-F238E27FC236}">
                    <a16:creationId xmlns:a16="http://schemas.microsoft.com/office/drawing/2014/main" id="{8BF08077-AC7C-421A-B0CD-F2A2CB6996C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2" name="Straight Connector 41">
                <a:extLst>
                  <a:ext uri="{FF2B5EF4-FFF2-40B4-BE49-F238E27FC236}">
                    <a16:creationId xmlns:a16="http://schemas.microsoft.com/office/drawing/2014/main" id="{D84D8344-61B6-4F95-9FD5-3CC003B45C4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68C89A-BB7B-481A-A3C8-E24FF1D28B7D}"/>
                </a:ext>
              </a:extLst>
            </p:cNvPr>
            <p:cNvGrpSpPr/>
            <p:nvPr/>
          </p:nvGrpSpPr>
          <p:grpSpPr>
            <a:xfrm>
              <a:off x="1275510" y="6072184"/>
              <a:ext cx="508602" cy="151498"/>
              <a:chOff x="551886" y="4945335"/>
              <a:chExt cx="508602" cy="151498"/>
            </a:xfrm>
          </p:grpSpPr>
          <p:sp>
            <p:nvSpPr>
              <p:cNvPr id="37" name="Rectangle 36">
                <a:extLst>
                  <a:ext uri="{FF2B5EF4-FFF2-40B4-BE49-F238E27FC236}">
                    <a16:creationId xmlns:a16="http://schemas.microsoft.com/office/drawing/2014/main" id="{E9D84F24-632C-4436-9785-596BA6361E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8" name="Oval 37">
                <a:extLst>
                  <a:ext uri="{FF2B5EF4-FFF2-40B4-BE49-F238E27FC236}">
                    <a16:creationId xmlns:a16="http://schemas.microsoft.com/office/drawing/2014/main" id="{0984E382-BB14-4C7C-802E-83CD37A192B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EC8E4295-E746-41FC-BFF2-9CD3D9CA090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DFA600-E6D9-4076-894D-3403CDE100E5}"/>
              </a:ext>
            </a:extLst>
          </p:cNvPr>
          <p:cNvGrpSpPr/>
          <p:nvPr/>
        </p:nvGrpSpPr>
        <p:grpSpPr>
          <a:xfrm>
            <a:off x="10059235" y="4171297"/>
            <a:ext cx="402639" cy="361217"/>
            <a:chOff x="1275510" y="6072184"/>
            <a:chExt cx="508602" cy="456278"/>
          </a:xfrm>
        </p:grpSpPr>
        <p:grpSp>
          <p:nvGrpSpPr>
            <p:cNvPr id="47" name="Group 46">
              <a:extLst>
                <a:ext uri="{FF2B5EF4-FFF2-40B4-BE49-F238E27FC236}">
                  <a16:creationId xmlns:a16="http://schemas.microsoft.com/office/drawing/2014/main" id="{AAF78699-7622-40F5-9B76-DDA44D75D044}"/>
                </a:ext>
              </a:extLst>
            </p:cNvPr>
            <p:cNvGrpSpPr/>
            <p:nvPr/>
          </p:nvGrpSpPr>
          <p:grpSpPr>
            <a:xfrm>
              <a:off x="1275510" y="6224570"/>
              <a:ext cx="508602" cy="151498"/>
              <a:chOff x="551886" y="4945335"/>
              <a:chExt cx="508602" cy="151498"/>
            </a:xfrm>
          </p:grpSpPr>
          <p:sp>
            <p:nvSpPr>
              <p:cNvPr id="85" name="Rectangle 84">
                <a:extLst>
                  <a:ext uri="{FF2B5EF4-FFF2-40B4-BE49-F238E27FC236}">
                    <a16:creationId xmlns:a16="http://schemas.microsoft.com/office/drawing/2014/main" id="{79477406-3FE2-4BB4-ACCC-63F86BC546D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F50BA691-F44F-4A4F-8FAD-97AEE8D168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8613E1D7-A5BD-428D-BCA3-D0DE3124E94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C28CFA6-182D-4A98-B028-07755512A64F}"/>
                </a:ext>
              </a:extLst>
            </p:cNvPr>
            <p:cNvGrpSpPr/>
            <p:nvPr/>
          </p:nvGrpSpPr>
          <p:grpSpPr>
            <a:xfrm>
              <a:off x="1275510" y="6376964"/>
              <a:ext cx="508602" cy="151498"/>
              <a:chOff x="551886" y="4945335"/>
              <a:chExt cx="508602" cy="151498"/>
            </a:xfrm>
          </p:grpSpPr>
          <p:sp>
            <p:nvSpPr>
              <p:cNvPr id="82" name="Rectangle 81">
                <a:extLst>
                  <a:ext uri="{FF2B5EF4-FFF2-40B4-BE49-F238E27FC236}">
                    <a16:creationId xmlns:a16="http://schemas.microsoft.com/office/drawing/2014/main" id="{D3C86775-18F5-4196-BC4F-33FAF4D18F6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3" name="Oval 82">
                <a:extLst>
                  <a:ext uri="{FF2B5EF4-FFF2-40B4-BE49-F238E27FC236}">
                    <a16:creationId xmlns:a16="http://schemas.microsoft.com/office/drawing/2014/main" id="{A7310EC6-DD0F-48C7-AC3E-107115D053A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4" name="Straight Connector 83">
                <a:extLst>
                  <a:ext uri="{FF2B5EF4-FFF2-40B4-BE49-F238E27FC236}">
                    <a16:creationId xmlns:a16="http://schemas.microsoft.com/office/drawing/2014/main" id="{DF127CF6-937F-411A-BDB2-818521CE26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73FCC34-FDC9-4DCF-80C8-1BCD4F51BD20}"/>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2CB46217-9B9E-4063-83AA-5551D93335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490713EC-37B4-4665-A836-FF58D00C4B1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1" name="Straight Connector 80">
                <a:extLst>
                  <a:ext uri="{FF2B5EF4-FFF2-40B4-BE49-F238E27FC236}">
                    <a16:creationId xmlns:a16="http://schemas.microsoft.com/office/drawing/2014/main" id="{C4C8FD20-9A74-4CBA-A8B5-C5F682FC3C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4BC3EED6-67FD-4BBD-862C-46B2704B4A80}"/>
              </a:ext>
            </a:extLst>
          </p:cNvPr>
          <p:cNvGrpSpPr/>
          <p:nvPr/>
        </p:nvGrpSpPr>
        <p:grpSpPr>
          <a:xfrm>
            <a:off x="10068572" y="2208455"/>
            <a:ext cx="402639" cy="361217"/>
            <a:chOff x="1275510" y="6072184"/>
            <a:chExt cx="508602" cy="456278"/>
          </a:xfrm>
        </p:grpSpPr>
        <p:grpSp>
          <p:nvGrpSpPr>
            <p:cNvPr id="89" name="Group 88">
              <a:extLst>
                <a:ext uri="{FF2B5EF4-FFF2-40B4-BE49-F238E27FC236}">
                  <a16:creationId xmlns:a16="http://schemas.microsoft.com/office/drawing/2014/main" id="{2DEDE68F-096F-4FD5-81C2-BC6019A10AC7}"/>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CED03015-B29F-4665-BE24-4B15AA227F2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B40B8A56-2FBD-4F36-8CC8-39DF3497F0C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8082E762-933D-471B-AE0E-FB57C7D6874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DAF3ECA-7713-4775-A688-72079458DD0B}"/>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688DFC56-F5B1-4C6F-A276-47A1E825A8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8F211C25-E17E-4873-A983-199B09C5C64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6DE5985-2A7B-439B-9AF3-4436653D651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CBC5D1B-2E84-45B1-B074-F637D659EADB}"/>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DA1BD570-3F56-4655-AD78-113DC62EC1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B83FDAA5-9071-4CAD-AE44-37772ABF2CD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26C84037-AA32-4253-B324-EBE674CCA0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73F1E618-ED79-4E08-8167-536012D1D89F}"/>
              </a:ext>
            </a:extLst>
          </p:cNvPr>
          <p:cNvGrpSpPr/>
          <p:nvPr/>
        </p:nvGrpSpPr>
        <p:grpSpPr>
          <a:xfrm>
            <a:off x="7110192" y="3221771"/>
            <a:ext cx="549222" cy="424360"/>
            <a:chOff x="7203621" y="2226683"/>
            <a:chExt cx="482317" cy="372664"/>
          </a:xfrm>
        </p:grpSpPr>
        <p:grpSp>
          <p:nvGrpSpPr>
            <p:cNvPr id="105" name="Group 104">
              <a:extLst>
                <a:ext uri="{FF2B5EF4-FFF2-40B4-BE49-F238E27FC236}">
                  <a16:creationId xmlns:a16="http://schemas.microsoft.com/office/drawing/2014/main" id="{C97D68C7-6B01-4D87-A18E-1A35E0C50FE9}"/>
                </a:ext>
              </a:extLst>
            </p:cNvPr>
            <p:cNvGrpSpPr/>
            <p:nvPr/>
          </p:nvGrpSpPr>
          <p:grpSpPr>
            <a:xfrm>
              <a:off x="7203621" y="2226683"/>
              <a:ext cx="482317" cy="372664"/>
              <a:chOff x="2107244" y="1575258"/>
              <a:chExt cx="310993" cy="343365"/>
            </a:xfrm>
            <a:noFill/>
          </p:grpSpPr>
          <p:sp>
            <p:nvSpPr>
              <p:cNvPr id="110" name="Rectangle 9">
                <a:extLst>
                  <a:ext uri="{FF2B5EF4-FFF2-40B4-BE49-F238E27FC236}">
                    <a16:creationId xmlns:a16="http://schemas.microsoft.com/office/drawing/2014/main" id="{384C8EB1-2B62-4E4C-BFA5-B25DD08DB427}"/>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11" name="Line 10">
                <a:extLst>
                  <a:ext uri="{FF2B5EF4-FFF2-40B4-BE49-F238E27FC236}">
                    <a16:creationId xmlns:a16="http://schemas.microsoft.com/office/drawing/2014/main" id="{BD1F9008-30ED-46DC-AD78-070EB8A526C4}"/>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106" name="Group 105">
              <a:extLst>
                <a:ext uri="{FF2B5EF4-FFF2-40B4-BE49-F238E27FC236}">
                  <a16:creationId xmlns:a16="http://schemas.microsoft.com/office/drawing/2014/main" id="{E5E947FC-93BB-4A3A-A404-D5AD0346416C}"/>
                </a:ext>
              </a:extLst>
            </p:cNvPr>
            <p:cNvGrpSpPr/>
            <p:nvPr/>
          </p:nvGrpSpPr>
          <p:grpSpPr>
            <a:xfrm>
              <a:off x="7543900" y="2252646"/>
              <a:ext cx="103855" cy="25964"/>
              <a:chOff x="2287367" y="1599181"/>
              <a:chExt cx="95690" cy="23923"/>
            </a:xfrm>
            <a:noFill/>
          </p:grpSpPr>
          <p:sp>
            <p:nvSpPr>
              <p:cNvPr id="107" name="Oval 11">
                <a:extLst>
                  <a:ext uri="{FF2B5EF4-FFF2-40B4-BE49-F238E27FC236}">
                    <a16:creationId xmlns:a16="http://schemas.microsoft.com/office/drawing/2014/main" id="{CF4CC08C-0529-4AB6-83BD-85AC8316C0C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08" name="Oval 12">
                <a:extLst>
                  <a:ext uri="{FF2B5EF4-FFF2-40B4-BE49-F238E27FC236}">
                    <a16:creationId xmlns:a16="http://schemas.microsoft.com/office/drawing/2014/main" id="{36935FAC-CB42-497B-AD47-3021E285227D}"/>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09" name="Oval 13">
                <a:extLst>
                  <a:ext uri="{FF2B5EF4-FFF2-40B4-BE49-F238E27FC236}">
                    <a16:creationId xmlns:a16="http://schemas.microsoft.com/office/drawing/2014/main" id="{D5D839E5-8BA5-4B88-BEC7-D28654D6172F}"/>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4" name="Left Brace 3">
            <a:extLst>
              <a:ext uri="{FF2B5EF4-FFF2-40B4-BE49-F238E27FC236}">
                <a16:creationId xmlns:a16="http://schemas.microsoft.com/office/drawing/2014/main" id="{2A42A844-24B3-4120-8C37-7AC7E0DFB95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1" name="Picture 60">
            <a:extLst>
              <a:ext uri="{FF2B5EF4-FFF2-40B4-BE49-F238E27FC236}">
                <a16:creationId xmlns:a16="http://schemas.microsoft.com/office/drawing/2014/main" id="{4D5CD279-44D2-4682-9AB4-0DA8BCC7EBB8}"/>
              </a:ext>
            </a:extLst>
          </p:cNvPr>
          <p:cNvPicPr>
            <a:picLocks noChangeAspect="1"/>
          </p:cNvPicPr>
          <p:nvPr/>
        </p:nvPicPr>
        <p:blipFill>
          <a:blip r:embed="rId3"/>
          <a:stretch>
            <a:fillRect/>
          </a:stretch>
        </p:blipFill>
        <p:spPr>
          <a:xfrm>
            <a:off x="449702" y="3993424"/>
            <a:ext cx="4788503" cy="2574212"/>
          </a:xfrm>
          <a:prstGeom prst="rect">
            <a:avLst/>
          </a:prstGeom>
        </p:spPr>
      </p:pic>
    </p:spTree>
    <p:extLst>
      <p:ext uri="{BB962C8B-B14F-4D97-AF65-F5344CB8AC3E}">
        <p14:creationId xmlns:p14="http://schemas.microsoft.com/office/powerpoint/2010/main" val="25313396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9803F09-636B-41CB-85F4-78B845E100A8}"/>
              </a:ext>
            </a:extLst>
          </p:cNvPr>
          <p:cNvSpPr txBox="1">
            <a:spLocks/>
          </p:cNvSpPr>
          <p:nvPr/>
        </p:nvSpPr>
        <p:spPr>
          <a:xfrm>
            <a:off x="101938" y="85869"/>
            <a:ext cx="1157890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latin typeface="Arial" panose="020B0604020202020204" pitchFamily="34" charset="0"/>
                <a:cs typeface="Arial" panose="020B0604020202020204" pitchFamily="34" charset="0"/>
              </a:rPr>
              <a:t>Partitioning- Why Do We Do It In The First Place?</a:t>
            </a:r>
          </a:p>
        </p:txBody>
      </p:sp>
      <p:sp>
        <p:nvSpPr>
          <p:cNvPr id="5" name="Text Placeholder 5">
            <a:extLst>
              <a:ext uri="{FF2B5EF4-FFF2-40B4-BE49-F238E27FC236}">
                <a16:creationId xmlns:a16="http://schemas.microsoft.com/office/drawing/2014/main" id="{D2315BBA-D411-4B50-80B9-A550284AA6A8}"/>
              </a:ext>
            </a:extLst>
          </p:cNvPr>
          <p:cNvSpPr txBox="1">
            <a:spLocks/>
          </p:cNvSpPr>
          <p:nvPr/>
        </p:nvSpPr>
        <p:spPr>
          <a:xfrm>
            <a:off x="101938" y="1633053"/>
            <a:ext cx="10614378" cy="522494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800"/>
              </a:spcAft>
              <a:buFont typeface="Arial" panose="020B0604020202020204" pitchFamily="34" charset="0"/>
              <a:buNone/>
              <a:defRPr sz="1800" kern="1200" spc="0" baseline="0">
                <a:solidFill>
                  <a:schemeClr val="tx1"/>
                </a:solidFill>
                <a:latin typeface="+mn-lt"/>
                <a:ea typeface="+mn-ea"/>
                <a:cs typeface="+mn-cs"/>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algn="l" defTabSz="762000" rtl="0" eaLnBrk="1" latinLnBrk="0" hangingPunct="1">
              <a:lnSpc>
                <a:spcPct val="90000"/>
              </a:lnSpc>
              <a:spcBef>
                <a:spcPts val="500"/>
              </a:spcBef>
              <a:buClr>
                <a:schemeClr val="tx2"/>
              </a:buClr>
              <a:buFont typeface="Arial" panose="020B0604020202020204" pitchFamily="34" charset="0"/>
              <a:buChar char="•"/>
              <a:defRPr sz="1200" kern="1200" spc="0" baseline="0">
                <a:solidFill>
                  <a:schemeClr val="tx1"/>
                </a:solidFill>
                <a:latin typeface="+mn-lt"/>
                <a:ea typeface="+mn-ea"/>
                <a:cs typeface="+mn-cs"/>
              </a:defRPr>
            </a:lvl3pPr>
            <a:lvl4pPr marL="914400"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4pPr>
            <a:lvl5pPr marL="1258888" indent="-228600" algn="l" defTabSz="762000" rtl="0" eaLnBrk="1" latinLnBrk="0" hangingPunct="1">
              <a:lnSpc>
                <a:spcPct val="90000"/>
              </a:lnSpc>
              <a:spcBef>
                <a:spcPts val="500"/>
              </a:spcBef>
              <a:buClr>
                <a:schemeClr val="tx2"/>
              </a:buClr>
              <a:buFont typeface="Arial" panose="020B0604020202020204" pitchFamily="34" charset="0"/>
              <a:buChar char="•"/>
              <a:defRPr sz="1100" kern="1200" spc="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latin typeface="Arial" panose="020B0604020202020204" pitchFamily="34" charset="0"/>
                <a:cs typeface="Arial" panose="020B0604020202020204" pitchFamily="34" charset="0"/>
              </a:rPr>
              <a:t>As data size grows, instead of buying more machines (scaling up) we distribute our data across multiple machines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Each machine is responsible for serving subset of the data.</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Analogy: Working in a team</a:t>
            </a:r>
          </a:p>
          <a:p>
            <a:endParaRPr lang="en-US" sz="2800" dirty="0"/>
          </a:p>
        </p:txBody>
      </p:sp>
    </p:spTree>
    <p:extLst>
      <p:ext uri="{BB962C8B-B14F-4D97-AF65-F5344CB8AC3E}">
        <p14:creationId xmlns:p14="http://schemas.microsoft.com/office/powerpoint/2010/main" val="18688768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B725B9-2ED1-4CBE-BD14-D2E36CDF8E02}"/>
              </a:ext>
            </a:extLst>
          </p:cNvPr>
          <p:cNvSpPr>
            <a:spLocks noGrp="1"/>
          </p:cNvSpPr>
          <p:nvPr>
            <p:ph type="title"/>
          </p:nvPr>
        </p:nvSpPr>
        <p:spPr>
          <a:xfrm>
            <a:off x="337851" y="54894"/>
            <a:ext cx="10515600" cy="1325563"/>
          </a:xfrm>
        </p:spPr>
        <p:txBody>
          <a:bodyPr>
            <a:normAutofit/>
          </a:bodyPr>
          <a:lstStyle/>
          <a:p>
            <a:r>
              <a:rPr lang="en-US" sz="4000" dirty="0">
                <a:latin typeface="Arial" panose="020B0604020202020204" pitchFamily="34" charset="0"/>
                <a:cs typeface="Arial" panose="020B0604020202020204" pitchFamily="34" charset="0"/>
              </a:rPr>
              <a:t>Partitioning</a:t>
            </a:r>
          </a:p>
        </p:txBody>
      </p:sp>
      <p:sp>
        <p:nvSpPr>
          <p:cNvPr id="7" name="Content Placeholder 2">
            <a:extLst>
              <a:ext uri="{FF2B5EF4-FFF2-40B4-BE49-F238E27FC236}">
                <a16:creationId xmlns:a16="http://schemas.microsoft.com/office/drawing/2014/main" id="{EC36CE53-4A34-49C2-936E-6613CCAF8DFD}"/>
              </a:ext>
            </a:extLst>
          </p:cNvPr>
          <p:cNvSpPr txBox="1">
            <a:spLocks/>
          </p:cNvSpPr>
          <p:nvPr/>
        </p:nvSpPr>
        <p:spPr>
          <a:xfrm>
            <a:off x="337851" y="1788986"/>
            <a:ext cx="11015949"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Arial" panose="020B0604020202020204" pitchFamily="34" charset="0"/>
                <a:cs typeface="Arial" panose="020B0604020202020204" pitchFamily="34" charset="0"/>
              </a:rPr>
              <a:t>Logical partition: Stores all data associated with the same partition key value</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Physical partition: Fixed amount of reserved SSD-backed storage + compute.</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Cosmos DB distributes logical partitions among a smaller number of physical partitions.</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From user’s perspective: define 1 partition key per container</a:t>
            </a:r>
          </a:p>
          <a:p>
            <a:pPr marL="0" indent="0">
              <a:buFont typeface="Arial" panose="020B0604020202020204" pitchFamily="34" charset="0"/>
              <a:buNone/>
            </a:pPr>
            <a:endParaRPr lang="en-US" dirty="0"/>
          </a:p>
          <a:p>
            <a:endParaRPr lang="en-US" dirty="0"/>
          </a:p>
        </p:txBody>
      </p:sp>
    </p:spTree>
    <p:extLst>
      <p:ext uri="{BB962C8B-B14F-4D97-AF65-F5344CB8AC3E}">
        <p14:creationId xmlns:p14="http://schemas.microsoft.com/office/powerpoint/2010/main" val="199020623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a:xfrm>
            <a:off x="269240" y="289513"/>
            <a:ext cx="11655840" cy="899665"/>
          </a:xfrm>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111" name="Title 1">
            <a:extLst>
              <a:ext uri="{FF2B5EF4-FFF2-40B4-BE49-F238E27FC236}">
                <a16:creationId xmlns:a16="http://schemas.microsoft.com/office/drawing/2014/main" id="{7E994518-9D44-421F-9D96-EEFB0900354B}"/>
              </a:ext>
            </a:extLst>
          </p:cNvPr>
          <p:cNvSpPr txBox="1">
            <a:spLocks/>
          </p:cNvSpPr>
          <p:nvPr/>
        </p:nvSpPr>
        <p:spPr>
          <a:xfrm>
            <a:off x="269240" y="289513"/>
            <a:ext cx="11655840" cy="899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Arial" panose="020B0604020202020204" pitchFamily="34" charset="0"/>
                <a:cs typeface="Arial" panose="020B0604020202020204" pitchFamily="34" charset="0"/>
              </a:rPr>
              <a:t>Partitions</a:t>
            </a:r>
          </a:p>
        </p:txBody>
      </p:sp>
      <p:sp>
        <p:nvSpPr>
          <p:cNvPr id="112" name="TextBox 111">
            <a:extLst>
              <a:ext uri="{FF2B5EF4-FFF2-40B4-BE49-F238E27FC236}">
                <a16:creationId xmlns:a16="http://schemas.microsoft.com/office/drawing/2014/main" id="{8B0F0041-8DB1-427F-A846-35E429BF396C}"/>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130" name="TextBox 129">
            <a:extLst>
              <a:ext uri="{FF2B5EF4-FFF2-40B4-BE49-F238E27FC236}">
                <a16:creationId xmlns:a16="http://schemas.microsoft.com/office/drawing/2014/main" id="{77693A3B-063F-4D62-9B4C-D366E9ECDAD6}"/>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131" name="Straight Arrow Connector 130">
            <a:extLst>
              <a:ext uri="{FF2B5EF4-FFF2-40B4-BE49-F238E27FC236}">
                <a16:creationId xmlns:a16="http://schemas.microsoft.com/office/drawing/2014/main" id="{274FB4EC-82A6-48EF-8FDA-08407486B63B}"/>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50F9F7A-CEF5-48A3-84FD-FA38D6B68D33}"/>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72CBC69F-DDE5-4074-9836-54C0F8BF4E1B}"/>
              </a:ext>
            </a:extLst>
          </p:cNvPr>
          <p:cNvGrpSpPr/>
          <p:nvPr/>
        </p:nvGrpSpPr>
        <p:grpSpPr>
          <a:xfrm>
            <a:off x="834820" y="2195347"/>
            <a:ext cx="3500488" cy="3506023"/>
            <a:chOff x="1966391" y="2712977"/>
            <a:chExt cx="3500488" cy="3506023"/>
          </a:xfrm>
        </p:grpSpPr>
        <p:grpSp>
          <p:nvGrpSpPr>
            <p:cNvPr id="155" name="Group 154">
              <a:extLst>
                <a:ext uri="{FF2B5EF4-FFF2-40B4-BE49-F238E27FC236}">
                  <a16:creationId xmlns:a16="http://schemas.microsoft.com/office/drawing/2014/main" id="{55938189-B827-41C6-AF06-52833EDEB15C}"/>
                </a:ext>
              </a:extLst>
            </p:cNvPr>
            <p:cNvGrpSpPr/>
            <p:nvPr/>
          </p:nvGrpSpPr>
          <p:grpSpPr>
            <a:xfrm>
              <a:off x="2143610" y="4101695"/>
              <a:ext cx="1159601" cy="580317"/>
              <a:chOff x="7919988" y="2744429"/>
              <a:chExt cx="1159601" cy="580317"/>
            </a:xfrm>
            <a:solidFill>
              <a:schemeClr val="bg1">
                <a:lumMod val="95000"/>
              </a:schemeClr>
            </a:solidFill>
          </p:grpSpPr>
          <p:sp>
            <p:nvSpPr>
              <p:cNvPr id="189" name="Rectangle 188">
                <a:extLst>
                  <a:ext uri="{FF2B5EF4-FFF2-40B4-BE49-F238E27FC236}">
                    <a16:creationId xmlns:a16="http://schemas.microsoft.com/office/drawing/2014/main" id="{00988F40-B1DE-401B-8608-FF21BB676CD5}"/>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0" name="Rectangle 189">
                <a:extLst>
                  <a:ext uri="{FF2B5EF4-FFF2-40B4-BE49-F238E27FC236}">
                    <a16:creationId xmlns:a16="http://schemas.microsoft.com/office/drawing/2014/main" id="{C02DB3B6-A6A6-4DCF-82FD-85A526686CCA}"/>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93" name="Rectangle 192">
                <a:extLst>
                  <a:ext uri="{FF2B5EF4-FFF2-40B4-BE49-F238E27FC236}">
                    <a16:creationId xmlns:a16="http://schemas.microsoft.com/office/drawing/2014/main" id="{01A8FD69-2BCF-4904-BA99-C2FB3FB85EB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156" name="Straight Arrow Connector 155">
              <a:extLst>
                <a:ext uri="{FF2B5EF4-FFF2-40B4-BE49-F238E27FC236}">
                  <a16:creationId xmlns:a16="http://schemas.microsoft.com/office/drawing/2014/main" id="{9B00190F-2D0A-4DFB-BDBC-0BA42A37C13E}"/>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24A87DE1-5183-45D6-87C7-A062EE1CB26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161" name="Group 160">
              <a:extLst>
                <a:ext uri="{FF2B5EF4-FFF2-40B4-BE49-F238E27FC236}">
                  <a16:creationId xmlns:a16="http://schemas.microsoft.com/office/drawing/2014/main" id="{16F1B6C7-41B3-4F4C-AAAF-3B3C4557CDD0}"/>
                </a:ext>
              </a:extLst>
            </p:cNvPr>
            <p:cNvGrpSpPr/>
            <p:nvPr/>
          </p:nvGrpSpPr>
          <p:grpSpPr>
            <a:xfrm>
              <a:off x="2389347" y="3419793"/>
              <a:ext cx="745007" cy="417453"/>
              <a:chOff x="1275510" y="6072184"/>
              <a:chExt cx="508602" cy="456278"/>
            </a:xfrm>
          </p:grpSpPr>
          <p:grpSp>
            <p:nvGrpSpPr>
              <p:cNvPr id="168" name="Group 167">
                <a:extLst>
                  <a:ext uri="{FF2B5EF4-FFF2-40B4-BE49-F238E27FC236}">
                    <a16:creationId xmlns:a16="http://schemas.microsoft.com/office/drawing/2014/main" id="{A3150CA2-0FF0-4852-BA66-1FFE8E182294}"/>
                  </a:ext>
                </a:extLst>
              </p:cNvPr>
              <p:cNvGrpSpPr/>
              <p:nvPr/>
            </p:nvGrpSpPr>
            <p:grpSpPr>
              <a:xfrm>
                <a:off x="1275510" y="6224570"/>
                <a:ext cx="508602" cy="151498"/>
                <a:chOff x="551886" y="4945335"/>
                <a:chExt cx="508602" cy="151498"/>
              </a:xfrm>
            </p:grpSpPr>
            <p:sp>
              <p:nvSpPr>
                <p:cNvPr id="186" name="Rectangle 185">
                  <a:extLst>
                    <a:ext uri="{FF2B5EF4-FFF2-40B4-BE49-F238E27FC236}">
                      <a16:creationId xmlns:a16="http://schemas.microsoft.com/office/drawing/2014/main" id="{00B0622E-4E95-47B0-A9D0-4159BB9836B5}"/>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87" name="Oval 186">
                  <a:extLst>
                    <a:ext uri="{FF2B5EF4-FFF2-40B4-BE49-F238E27FC236}">
                      <a16:creationId xmlns:a16="http://schemas.microsoft.com/office/drawing/2014/main" id="{542A822B-D9E8-4D2C-A61A-1A8E1F52E0AE}"/>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88" name="Straight Connector 187">
                  <a:extLst>
                    <a:ext uri="{FF2B5EF4-FFF2-40B4-BE49-F238E27FC236}">
                      <a16:creationId xmlns:a16="http://schemas.microsoft.com/office/drawing/2014/main" id="{5415C48B-B967-4B3A-9516-2A4B4DC3076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8A65D28A-E453-4735-B6CB-EA21D2910198}"/>
                  </a:ext>
                </a:extLst>
              </p:cNvPr>
              <p:cNvGrpSpPr/>
              <p:nvPr/>
            </p:nvGrpSpPr>
            <p:grpSpPr>
              <a:xfrm>
                <a:off x="1275510" y="6376964"/>
                <a:ext cx="508602" cy="151498"/>
                <a:chOff x="551886" y="4945335"/>
                <a:chExt cx="508602" cy="151498"/>
              </a:xfrm>
            </p:grpSpPr>
            <p:sp>
              <p:nvSpPr>
                <p:cNvPr id="179" name="Rectangle 178">
                  <a:extLst>
                    <a:ext uri="{FF2B5EF4-FFF2-40B4-BE49-F238E27FC236}">
                      <a16:creationId xmlns:a16="http://schemas.microsoft.com/office/drawing/2014/main" id="{FC807671-37C5-466C-9DA6-70427C44509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84" name="Oval 183">
                  <a:extLst>
                    <a:ext uri="{FF2B5EF4-FFF2-40B4-BE49-F238E27FC236}">
                      <a16:creationId xmlns:a16="http://schemas.microsoft.com/office/drawing/2014/main" id="{2CDA45AB-7D7A-4B5F-9AA9-9592289C842B}"/>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85" name="Straight Connector 184">
                  <a:extLst>
                    <a:ext uri="{FF2B5EF4-FFF2-40B4-BE49-F238E27FC236}">
                      <a16:creationId xmlns:a16="http://schemas.microsoft.com/office/drawing/2014/main" id="{348335A1-2EE5-4903-9D8B-D3D983F843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D41BE665-C843-4AE9-A769-016417094C40}"/>
                  </a:ext>
                </a:extLst>
              </p:cNvPr>
              <p:cNvGrpSpPr/>
              <p:nvPr/>
            </p:nvGrpSpPr>
            <p:grpSpPr>
              <a:xfrm>
                <a:off x="1275510" y="6072184"/>
                <a:ext cx="508602" cy="151498"/>
                <a:chOff x="551886" y="4945335"/>
                <a:chExt cx="508602" cy="151498"/>
              </a:xfrm>
            </p:grpSpPr>
            <p:sp>
              <p:nvSpPr>
                <p:cNvPr id="174" name="Rectangle 173">
                  <a:extLst>
                    <a:ext uri="{FF2B5EF4-FFF2-40B4-BE49-F238E27FC236}">
                      <a16:creationId xmlns:a16="http://schemas.microsoft.com/office/drawing/2014/main" id="{F8B957EF-95FC-4A34-905A-AC3C91EAB05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77" name="Oval 176">
                  <a:extLst>
                    <a:ext uri="{FF2B5EF4-FFF2-40B4-BE49-F238E27FC236}">
                      <a16:creationId xmlns:a16="http://schemas.microsoft.com/office/drawing/2014/main" id="{F782ADBE-4BA5-4867-AD7B-B5BBF93F357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78" name="Straight Connector 177">
                  <a:extLst>
                    <a:ext uri="{FF2B5EF4-FFF2-40B4-BE49-F238E27FC236}">
                      <a16:creationId xmlns:a16="http://schemas.microsoft.com/office/drawing/2014/main" id="{844D19BF-A333-462F-ACA9-8CFF51E5C93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62" name="Rectangle 161">
              <a:extLst>
                <a:ext uri="{FF2B5EF4-FFF2-40B4-BE49-F238E27FC236}">
                  <a16:creationId xmlns:a16="http://schemas.microsoft.com/office/drawing/2014/main" id="{23554466-129E-467D-B92F-7A0693786DDE}"/>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64" name="Group 163">
              <a:extLst>
                <a:ext uri="{FF2B5EF4-FFF2-40B4-BE49-F238E27FC236}">
                  <a16:creationId xmlns:a16="http://schemas.microsoft.com/office/drawing/2014/main" id="{E4016959-EF70-4734-93BA-597DBAEBB3B0}"/>
                </a:ext>
              </a:extLst>
            </p:cNvPr>
            <p:cNvGrpSpPr/>
            <p:nvPr/>
          </p:nvGrpSpPr>
          <p:grpSpPr>
            <a:xfrm>
              <a:off x="2113090" y="5352625"/>
              <a:ext cx="1159601" cy="580317"/>
              <a:chOff x="7919988" y="2744429"/>
              <a:chExt cx="1159601" cy="580317"/>
            </a:xfrm>
            <a:solidFill>
              <a:schemeClr val="bg1">
                <a:lumMod val="95000"/>
              </a:schemeClr>
            </a:solidFill>
          </p:grpSpPr>
          <p:sp>
            <p:nvSpPr>
              <p:cNvPr id="165" name="Rectangle 164">
                <a:extLst>
                  <a:ext uri="{FF2B5EF4-FFF2-40B4-BE49-F238E27FC236}">
                    <a16:creationId xmlns:a16="http://schemas.microsoft.com/office/drawing/2014/main" id="{702191A2-61CD-478C-96E3-7C796FC81647}"/>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66" name="Rectangle 165">
                <a:extLst>
                  <a:ext uri="{FF2B5EF4-FFF2-40B4-BE49-F238E27FC236}">
                    <a16:creationId xmlns:a16="http://schemas.microsoft.com/office/drawing/2014/main" id="{9FF6046D-D81A-41FC-912C-DCC23EA3F81D}"/>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67" name="Rectangle 166">
                <a:extLst>
                  <a:ext uri="{FF2B5EF4-FFF2-40B4-BE49-F238E27FC236}">
                    <a16:creationId xmlns:a16="http://schemas.microsoft.com/office/drawing/2014/main" id="{5E7E913A-0179-4747-9838-EEC62995375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grpSp>
        <p:nvGrpSpPr>
          <p:cNvPr id="196" name="Group 195">
            <a:extLst>
              <a:ext uri="{FF2B5EF4-FFF2-40B4-BE49-F238E27FC236}">
                <a16:creationId xmlns:a16="http://schemas.microsoft.com/office/drawing/2014/main" id="{D7346B1A-E3FE-47AB-B791-05CE29B5B0EE}"/>
              </a:ext>
            </a:extLst>
          </p:cNvPr>
          <p:cNvGrpSpPr/>
          <p:nvPr/>
        </p:nvGrpSpPr>
        <p:grpSpPr>
          <a:xfrm>
            <a:off x="3400766" y="2733037"/>
            <a:ext cx="1674951" cy="2985091"/>
            <a:chOff x="1966391" y="3233909"/>
            <a:chExt cx="1674951" cy="2985091"/>
          </a:xfrm>
        </p:grpSpPr>
        <p:grpSp>
          <p:nvGrpSpPr>
            <p:cNvPr id="197" name="Group 196">
              <a:extLst>
                <a:ext uri="{FF2B5EF4-FFF2-40B4-BE49-F238E27FC236}">
                  <a16:creationId xmlns:a16="http://schemas.microsoft.com/office/drawing/2014/main" id="{C412C9D3-53E2-4C3B-B31F-EA873DD28D2E}"/>
                </a:ext>
              </a:extLst>
            </p:cNvPr>
            <p:cNvGrpSpPr/>
            <p:nvPr/>
          </p:nvGrpSpPr>
          <p:grpSpPr>
            <a:xfrm>
              <a:off x="2143610" y="4101695"/>
              <a:ext cx="1159601" cy="580317"/>
              <a:chOff x="7919988" y="2744429"/>
              <a:chExt cx="1159601" cy="580317"/>
            </a:xfrm>
            <a:solidFill>
              <a:schemeClr val="bg1">
                <a:lumMod val="95000"/>
              </a:schemeClr>
            </a:solidFill>
          </p:grpSpPr>
          <p:sp>
            <p:nvSpPr>
              <p:cNvPr id="213" name="Rectangle 212">
                <a:extLst>
                  <a:ext uri="{FF2B5EF4-FFF2-40B4-BE49-F238E27FC236}">
                    <a16:creationId xmlns:a16="http://schemas.microsoft.com/office/drawing/2014/main" id="{8EFB98BF-1680-489F-85B8-D84B4000421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4" name="Rectangle 213">
                <a:extLst>
                  <a:ext uri="{FF2B5EF4-FFF2-40B4-BE49-F238E27FC236}">
                    <a16:creationId xmlns:a16="http://schemas.microsoft.com/office/drawing/2014/main" id="{61C1B326-A362-4D63-A454-23E8474B2106}"/>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5" name="Rectangle 214">
                <a:extLst>
                  <a:ext uri="{FF2B5EF4-FFF2-40B4-BE49-F238E27FC236}">
                    <a16:creationId xmlns:a16="http://schemas.microsoft.com/office/drawing/2014/main" id="{7EF9654D-B7B9-4235-A01B-3268F6EE0AE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98" name="Rectangle 197">
              <a:extLst>
                <a:ext uri="{FF2B5EF4-FFF2-40B4-BE49-F238E27FC236}">
                  <a16:creationId xmlns:a16="http://schemas.microsoft.com/office/drawing/2014/main" id="{048E0EDA-AABE-41B5-B8A6-7C759697A355}"/>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99" name="Group 198">
              <a:extLst>
                <a:ext uri="{FF2B5EF4-FFF2-40B4-BE49-F238E27FC236}">
                  <a16:creationId xmlns:a16="http://schemas.microsoft.com/office/drawing/2014/main" id="{0F344D5A-709D-4C9C-89F6-72B13C2D8AFF}"/>
                </a:ext>
              </a:extLst>
            </p:cNvPr>
            <p:cNvGrpSpPr/>
            <p:nvPr/>
          </p:nvGrpSpPr>
          <p:grpSpPr>
            <a:xfrm>
              <a:off x="2389347" y="3419793"/>
              <a:ext cx="745007" cy="417453"/>
              <a:chOff x="1275510" y="6072184"/>
              <a:chExt cx="508602" cy="456278"/>
            </a:xfrm>
          </p:grpSpPr>
          <p:grpSp>
            <p:nvGrpSpPr>
              <p:cNvPr id="201" name="Group 200">
                <a:extLst>
                  <a:ext uri="{FF2B5EF4-FFF2-40B4-BE49-F238E27FC236}">
                    <a16:creationId xmlns:a16="http://schemas.microsoft.com/office/drawing/2014/main" id="{ECF8E9AD-BFB4-4105-B740-2CA7A8090A14}"/>
                  </a:ext>
                </a:extLst>
              </p:cNvPr>
              <p:cNvGrpSpPr/>
              <p:nvPr/>
            </p:nvGrpSpPr>
            <p:grpSpPr>
              <a:xfrm>
                <a:off x="1275510" y="6224570"/>
                <a:ext cx="508602" cy="151498"/>
                <a:chOff x="551886" y="4945335"/>
                <a:chExt cx="508602" cy="151498"/>
              </a:xfrm>
            </p:grpSpPr>
            <p:sp>
              <p:nvSpPr>
                <p:cNvPr id="210" name="Rectangle 209">
                  <a:extLst>
                    <a:ext uri="{FF2B5EF4-FFF2-40B4-BE49-F238E27FC236}">
                      <a16:creationId xmlns:a16="http://schemas.microsoft.com/office/drawing/2014/main" id="{00E4765D-7F50-4202-8952-42F22FDE706F}"/>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11" name="Oval 210">
                  <a:extLst>
                    <a:ext uri="{FF2B5EF4-FFF2-40B4-BE49-F238E27FC236}">
                      <a16:creationId xmlns:a16="http://schemas.microsoft.com/office/drawing/2014/main" id="{4724E1B5-898C-45B2-B9D3-3DB09BDC3E0C}"/>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12" name="Straight Connector 211">
                  <a:extLst>
                    <a:ext uri="{FF2B5EF4-FFF2-40B4-BE49-F238E27FC236}">
                      <a16:creationId xmlns:a16="http://schemas.microsoft.com/office/drawing/2014/main" id="{C4750A55-6B92-4063-B3F8-D1CACF65F99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6BC529F3-0216-4D82-B683-3B9ACD9490EB}"/>
                  </a:ext>
                </a:extLst>
              </p:cNvPr>
              <p:cNvGrpSpPr/>
              <p:nvPr/>
            </p:nvGrpSpPr>
            <p:grpSpPr>
              <a:xfrm>
                <a:off x="1275510" y="6376964"/>
                <a:ext cx="508602" cy="151498"/>
                <a:chOff x="551886" y="4945335"/>
                <a:chExt cx="508602" cy="151498"/>
              </a:xfrm>
            </p:grpSpPr>
            <p:sp>
              <p:nvSpPr>
                <p:cNvPr id="207" name="Rectangle 206">
                  <a:extLst>
                    <a:ext uri="{FF2B5EF4-FFF2-40B4-BE49-F238E27FC236}">
                      <a16:creationId xmlns:a16="http://schemas.microsoft.com/office/drawing/2014/main" id="{42C7B4B2-EE1D-4460-AFFE-7F60F8DC833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8" name="Oval 207">
                  <a:extLst>
                    <a:ext uri="{FF2B5EF4-FFF2-40B4-BE49-F238E27FC236}">
                      <a16:creationId xmlns:a16="http://schemas.microsoft.com/office/drawing/2014/main" id="{4CB94DC0-21D7-4EB2-A4F1-7B69498B7943}"/>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09" name="Straight Connector 208">
                  <a:extLst>
                    <a:ext uri="{FF2B5EF4-FFF2-40B4-BE49-F238E27FC236}">
                      <a16:creationId xmlns:a16="http://schemas.microsoft.com/office/drawing/2014/main" id="{E13A6415-B611-446F-84D6-3E367C2406D2}"/>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1F76A17F-EF07-48A4-9C3D-FAFED935AEB4}"/>
                  </a:ext>
                </a:extLst>
              </p:cNvPr>
              <p:cNvGrpSpPr/>
              <p:nvPr/>
            </p:nvGrpSpPr>
            <p:grpSpPr>
              <a:xfrm>
                <a:off x="1275510" y="6072184"/>
                <a:ext cx="508602" cy="151498"/>
                <a:chOff x="551886" y="4945335"/>
                <a:chExt cx="508602" cy="151498"/>
              </a:xfrm>
            </p:grpSpPr>
            <p:sp>
              <p:nvSpPr>
                <p:cNvPr id="204" name="Rectangle 203">
                  <a:extLst>
                    <a:ext uri="{FF2B5EF4-FFF2-40B4-BE49-F238E27FC236}">
                      <a16:creationId xmlns:a16="http://schemas.microsoft.com/office/drawing/2014/main" id="{604D6573-9DF6-4EA0-B20C-D27A6E445F49}"/>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05" name="Oval 204">
                  <a:extLst>
                    <a:ext uri="{FF2B5EF4-FFF2-40B4-BE49-F238E27FC236}">
                      <a16:creationId xmlns:a16="http://schemas.microsoft.com/office/drawing/2014/main" id="{919DBE48-0659-4F44-94C7-4754B0A70076}"/>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06" name="Straight Connector 205">
                  <a:extLst>
                    <a:ext uri="{FF2B5EF4-FFF2-40B4-BE49-F238E27FC236}">
                      <a16:creationId xmlns:a16="http://schemas.microsoft.com/office/drawing/2014/main" id="{143C5B02-8AD5-4193-869F-3BCDC32CFF9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00" name="Rectangle 199">
              <a:extLst>
                <a:ext uri="{FF2B5EF4-FFF2-40B4-BE49-F238E27FC236}">
                  <a16:creationId xmlns:a16="http://schemas.microsoft.com/office/drawing/2014/main" id="{448C630C-4147-467F-81A0-1CD37E7C42A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16" name="Group 215">
            <a:extLst>
              <a:ext uri="{FF2B5EF4-FFF2-40B4-BE49-F238E27FC236}">
                <a16:creationId xmlns:a16="http://schemas.microsoft.com/office/drawing/2014/main" id="{D0C5DA08-3D96-4C4D-9AF0-617E6607D9F0}"/>
              </a:ext>
            </a:extLst>
          </p:cNvPr>
          <p:cNvGrpSpPr/>
          <p:nvPr/>
        </p:nvGrpSpPr>
        <p:grpSpPr>
          <a:xfrm>
            <a:off x="7391050" y="2733037"/>
            <a:ext cx="1674951" cy="2985091"/>
            <a:chOff x="9328755" y="3250668"/>
            <a:chExt cx="1674951" cy="2985091"/>
          </a:xfrm>
        </p:grpSpPr>
        <p:grpSp>
          <p:nvGrpSpPr>
            <p:cNvPr id="217" name="Group 216">
              <a:extLst>
                <a:ext uri="{FF2B5EF4-FFF2-40B4-BE49-F238E27FC236}">
                  <a16:creationId xmlns:a16="http://schemas.microsoft.com/office/drawing/2014/main" id="{ED384EE1-F18B-46F1-A2A8-C3985478E8C8}"/>
                </a:ext>
              </a:extLst>
            </p:cNvPr>
            <p:cNvGrpSpPr/>
            <p:nvPr/>
          </p:nvGrpSpPr>
          <p:grpSpPr>
            <a:xfrm>
              <a:off x="9328755" y="3250668"/>
              <a:ext cx="1674951" cy="2985091"/>
              <a:chOff x="1966391" y="3233909"/>
              <a:chExt cx="1674951" cy="2985091"/>
            </a:xfrm>
          </p:grpSpPr>
          <p:grpSp>
            <p:nvGrpSpPr>
              <p:cNvPr id="222" name="Group 221">
                <a:extLst>
                  <a:ext uri="{FF2B5EF4-FFF2-40B4-BE49-F238E27FC236}">
                    <a16:creationId xmlns:a16="http://schemas.microsoft.com/office/drawing/2014/main" id="{9928445B-78E2-491D-B51F-0716A978C685}"/>
                  </a:ext>
                </a:extLst>
              </p:cNvPr>
              <p:cNvGrpSpPr/>
              <p:nvPr/>
            </p:nvGrpSpPr>
            <p:grpSpPr>
              <a:xfrm>
                <a:off x="2143610" y="4101695"/>
                <a:ext cx="1159601" cy="580317"/>
                <a:chOff x="7919988" y="2744429"/>
                <a:chExt cx="1159601" cy="580317"/>
              </a:xfrm>
              <a:solidFill>
                <a:schemeClr val="bg1">
                  <a:lumMod val="95000"/>
                </a:schemeClr>
              </a:solidFill>
            </p:grpSpPr>
            <p:sp>
              <p:nvSpPr>
                <p:cNvPr id="241" name="Rectangle 240">
                  <a:extLst>
                    <a:ext uri="{FF2B5EF4-FFF2-40B4-BE49-F238E27FC236}">
                      <a16:creationId xmlns:a16="http://schemas.microsoft.com/office/drawing/2014/main" id="{0799C048-1FC5-427B-A533-35589D87DB7E}"/>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42" name="Rectangle 241">
                  <a:extLst>
                    <a:ext uri="{FF2B5EF4-FFF2-40B4-BE49-F238E27FC236}">
                      <a16:creationId xmlns:a16="http://schemas.microsoft.com/office/drawing/2014/main" id="{42687EEB-6563-4E86-9AF2-C2345645F2D0}"/>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43" name="Rectangle 242">
                  <a:extLst>
                    <a:ext uri="{FF2B5EF4-FFF2-40B4-BE49-F238E27FC236}">
                      <a16:creationId xmlns:a16="http://schemas.microsoft.com/office/drawing/2014/main" id="{EA144700-FF52-44B2-B39D-618EB888192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223" name="Group 222">
                <a:extLst>
                  <a:ext uri="{FF2B5EF4-FFF2-40B4-BE49-F238E27FC236}">
                    <a16:creationId xmlns:a16="http://schemas.microsoft.com/office/drawing/2014/main" id="{826541D0-E7A2-42DE-89C0-59F16FB2336E}"/>
                  </a:ext>
                </a:extLst>
              </p:cNvPr>
              <p:cNvGrpSpPr/>
              <p:nvPr/>
            </p:nvGrpSpPr>
            <p:grpSpPr>
              <a:xfrm>
                <a:off x="2389347" y="3419793"/>
                <a:ext cx="745007" cy="417453"/>
                <a:chOff x="1275510" y="6072184"/>
                <a:chExt cx="508602" cy="456278"/>
              </a:xfrm>
            </p:grpSpPr>
            <p:grpSp>
              <p:nvGrpSpPr>
                <p:cNvPr id="229" name="Group 228">
                  <a:extLst>
                    <a:ext uri="{FF2B5EF4-FFF2-40B4-BE49-F238E27FC236}">
                      <a16:creationId xmlns:a16="http://schemas.microsoft.com/office/drawing/2014/main" id="{06A2E418-5AB1-41C1-91E3-C415EA777C5F}"/>
                    </a:ext>
                  </a:extLst>
                </p:cNvPr>
                <p:cNvGrpSpPr/>
                <p:nvPr/>
              </p:nvGrpSpPr>
              <p:grpSpPr>
                <a:xfrm>
                  <a:off x="1275510" y="6224570"/>
                  <a:ext cx="508602" cy="151498"/>
                  <a:chOff x="551886" y="4945335"/>
                  <a:chExt cx="508602" cy="151498"/>
                </a:xfrm>
              </p:grpSpPr>
              <p:sp>
                <p:nvSpPr>
                  <p:cNvPr id="238" name="Rectangle 237">
                    <a:extLst>
                      <a:ext uri="{FF2B5EF4-FFF2-40B4-BE49-F238E27FC236}">
                        <a16:creationId xmlns:a16="http://schemas.microsoft.com/office/drawing/2014/main" id="{4B6DFA58-902E-45B6-B1A5-E666DE41C9F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9" name="Oval 238">
                    <a:extLst>
                      <a:ext uri="{FF2B5EF4-FFF2-40B4-BE49-F238E27FC236}">
                        <a16:creationId xmlns:a16="http://schemas.microsoft.com/office/drawing/2014/main" id="{ADAB7003-A0DE-4E59-8E3C-442375B8BA0A}"/>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40" name="Straight Connector 239">
                    <a:extLst>
                      <a:ext uri="{FF2B5EF4-FFF2-40B4-BE49-F238E27FC236}">
                        <a16:creationId xmlns:a16="http://schemas.microsoft.com/office/drawing/2014/main" id="{8483C187-E357-4804-8A69-EBE9DB3A1CB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90C8B332-FF26-4768-89C3-78EBC8642783}"/>
                    </a:ext>
                  </a:extLst>
                </p:cNvPr>
                <p:cNvGrpSpPr/>
                <p:nvPr/>
              </p:nvGrpSpPr>
              <p:grpSpPr>
                <a:xfrm>
                  <a:off x="1275510" y="6376964"/>
                  <a:ext cx="508602" cy="151498"/>
                  <a:chOff x="551886" y="4945335"/>
                  <a:chExt cx="508602" cy="151498"/>
                </a:xfrm>
              </p:grpSpPr>
              <p:sp>
                <p:nvSpPr>
                  <p:cNvPr id="235" name="Rectangle 234">
                    <a:extLst>
                      <a:ext uri="{FF2B5EF4-FFF2-40B4-BE49-F238E27FC236}">
                        <a16:creationId xmlns:a16="http://schemas.microsoft.com/office/drawing/2014/main" id="{08603646-2C28-4221-A735-6E7204C664AA}"/>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6" name="Oval 235">
                    <a:extLst>
                      <a:ext uri="{FF2B5EF4-FFF2-40B4-BE49-F238E27FC236}">
                        <a16:creationId xmlns:a16="http://schemas.microsoft.com/office/drawing/2014/main" id="{F27065E2-8072-4E21-9121-5AAA4F73F8E4}"/>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37" name="Straight Connector 236">
                    <a:extLst>
                      <a:ext uri="{FF2B5EF4-FFF2-40B4-BE49-F238E27FC236}">
                        <a16:creationId xmlns:a16="http://schemas.microsoft.com/office/drawing/2014/main" id="{38010FA1-1BBF-42AC-ABBD-9226DADBCDAD}"/>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71848622-8010-41D7-B345-B2FFEA7867A9}"/>
                    </a:ext>
                  </a:extLst>
                </p:cNvPr>
                <p:cNvGrpSpPr/>
                <p:nvPr/>
              </p:nvGrpSpPr>
              <p:grpSpPr>
                <a:xfrm>
                  <a:off x="1275510" y="6072184"/>
                  <a:ext cx="508602" cy="151498"/>
                  <a:chOff x="551886" y="4945335"/>
                  <a:chExt cx="508602" cy="151498"/>
                </a:xfrm>
              </p:grpSpPr>
              <p:sp>
                <p:nvSpPr>
                  <p:cNvPr id="232" name="Rectangle 231">
                    <a:extLst>
                      <a:ext uri="{FF2B5EF4-FFF2-40B4-BE49-F238E27FC236}">
                        <a16:creationId xmlns:a16="http://schemas.microsoft.com/office/drawing/2014/main" id="{F6693EC3-2006-496B-B587-CCA3F43B393E}"/>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33" name="Oval 232">
                    <a:extLst>
                      <a:ext uri="{FF2B5EF4-FFF2-40B4-BE49-F238E27FC236}">
                        <a16:creationId xmlns:a16="http://schemas.microsoft.com/office/drawing/2014/main" id="{4CA922A7-64AB-4F65-A9E5-2DC173D57A90}"/>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234" name="Straight Connector 233">
                    <a:extLst>
                      <a:ext uri="{FF2B5EF4-FFF2-40B4-BE49-F238E27FC236}">
                        <a16:creationId xmlns:a16="http://schemas.microsoft.com/office/drawing/2014/main" id="{85CDAD97-4EB4-4B86-8225-DD516EBBE40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24" name="Rectangle 223">
                <a:extLst>
                  <a:ext uri="{FF2B5EF4-FFF2-40B4-BE49-F238E27FC236}">
                    <a16:creationId xmlns:a16="http://schemas.microsoft.com/office/drawing/2014/main" id="{88DE2BAC-4CF9-4D0B-B174-3812F03BE73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225" name="Group 224">
                <a:extLst>
                  <a:ext uri="{FF2B5EF4-FFF2-40B4-BE49-F238E27FC236}">
                    <a16:creationId xmlns:a16="http://schemas.microsoft.com/office/drawing/2014/main" id="{5166E371-BBD2-4165-A172-3F7142B3096F}"/>
                  </a:ext>
                </a:extLst>
              </p:cNvPr>
              <p:cNvGrpSpPr/>
              <p:nvPr/>
            </p:nvGrpSpPr>
            <p:grpSpPr>
              <a:xfrm>
                <a:off x="2143610" y="5534203"/>
                <a:ext cx="1159601" cy="580317"/>
                <a:chOff x="7950508" y="2926007"/>
                <a:chExt cx="1159601" cy="580317"/>
              </a:xfrm>
              <a:solidFill>
                <a:schemeClr val="bg1">
                  <a:lumMod val="95000"/>
                </a:schemeClr>
              </a:solidFill>
            </p:grpSpPr>
            <p:sp>
              <p:nvSpPr>
                <p:cNvPr id="226" name="Rectangle 225">
                  <a:extLst>
                    <a:ext uri="{FF2B5EF4-FFF2-40B4-BE49-F238E27FC236}">
                      <a16:creationId xmlns:a16="http://schemas.microsoft.com/office/drawing/2014/main" id="{177E72F0-5B52-447A-8A30-688E9EAC4E07}"/>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7" name="Rectangle 226">
                  <a:extLst>
                    <a:ext uri="{FF2B5EF4-FFF2-40B4-BE49-F238E27FC236}">
                      <a16:creationId xmlns:a16="http://schemas.microsoft.com/office/drawing/2014/main" id="{F830B3C1-5710-472F-A0ED-0D6ADB432B7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8" name="Rectangle 227">
                  <a:extLst>
                    <a:ext uri="{FF2B5EF4-FFF2-40B4-BE49-F238E27FC236}">
                      <a16:creationId xmlns:a16="http://schemas.microsoft.com/office/drawing/2014/main" id="{68B38995-8255-43AB-A4C3-F33A1A87B3CA}"/>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nvGrpSpPr>
            <p:cNvPr id="218" name="Group 217">
              <a:extLst>
                <a:ext uri="{FF2B5EF4-FFF2-40B4-BE49-F238E27FC236}">
                  <a16:creationId xmlns:a16="http://schemas.microsoft.com/office/drawing/2014/main" id="{918F8357-93F1-46E9-9080-D4BF0836D4F5}"/>
                </a:ext>
              </a:extLst>
            </p:cNvPr>
            <p:cNvGrpSpPr/>
            <p:nvPr/>
          </p:nvGrpSpPr>
          <p:grpSpPr>
            <a:xfrm>
              <a:off x="9502187" y="4834005"/>
              <a:ext cx="1159601" cy="580317"/>
              <a:chOff x="5896369" y="4821680"/>
              <a:chExt cx="1159601" cy="580317"/>
            </a:xfrm>
          </p:grpSpPr>
          <p:sp>
            <p:nvSpPr>
              <p:cNvPr id="219" name="Rectangle 218">
                <a:extLst>
                  <a:ext uri="{FF2B5EF4-FFF2-40B4-BE49-F238E27FC236}">
                    <a16:creationId xmlns:a16="http://schemas.microsoft.com/office/drawing/2014/main" id="{4FAB6FF8-F0D9-49CA-8E9C-39836E9FAC40}"/>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0" name="Rectangle 219">
                <a:extLst>
                  <a:ext uri="{FF2B5EF4-FFF2-40B4-BE49-F238E27FC236}">
                    <a16:creationId xmlns:a16="http://schemas.microsoft.com/office/drawing/2014/main" id="{E9C24E5A-3D23-4CA0-87AC-2224125591DF}"/>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21" name="Rectangle 220">
                <a:extLst>
                  <a:ext uri="{FF2B5EF4-FFF2-40B4-BE49-F238E27FC236}">
                    <a16:creationId xmlns:a16="http://schemas.microsoft.com/office/drawing/2014/main" id="{0D286E89-099F-401D-A629-7DBA26E764D3}"/>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cxnSp>
        <p:nvCxnSpPr>
          <p:cNvPr id="244" name="Straight Arrow Connector 243">
            <a:extLst>
              <a:ext uri="{FF2B5EF4-FFF2-40B4-BE49-F238E27FC236}">
                <a16:creationId xmlns:a16="http://schemas.microsoft.com/office/drawing/2014/main" id="{D362F206-1749-4566-AE6D-E7343717F600}"/>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0FD1A6ED-318E-44DA-8BAE-815BBC79E2CE}"/>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246" name="TextBox 245">
            <a:extLst>
              <a:ext uri="{FF2B5EF4-FFF2-40B4-BE49-F238E27FC236}">
                <a16:creationId xmlns:a16="http://schemas.microsoft.com/office/drawing/2014/main" id="{DF37D966-0F03-4638-A856-D141E66BD8AA}"/>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247" name="TextBox 246">
            <a:extLst>
              <a:ext uri="{FF2B5EF4-FFF2-40B4-BE49-F238E27FC236}">
                <a16:creationId xmlns:a16="http://schemas.microsoft.com/office/drawing/2014/main" id="{D0B60509-AE39-4E19-B14D-D0847646471B}"/>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cxnSp>
        <p:nvCxnSpPr>
          <p:cNvPr id="250" name="Straight Connector 249">
            <a:extLst>
              <a:ext uri="{FF2B5EF4-FFF2-40B4-BE49-F238E27FC236}">
                <a16:creationId xmlns:a16="http://schemas.microsoft.com/office/drawing/2014/main" id="{F9F9CD8F-BE09-4236-9AFD-4BDCEB797EE1}"/>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52A593E-090F-4166-8E81-D4C42B05BF29}"/>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1203B865-BFF9-437C-89DF-B899DC5AEC90}"/>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9085247-7854-492C-983C-5D14002BA593}"/>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0296262D-8DA4-4173-A6B4-7EE90DB3FEF3}"/>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255" name="TextBox 254">
            <a:extLst>
              <a:ext uri="{FF2B5EF4-FFF2-40B4-BE49-F238E27FC236}">
                <a16:creationId xmlns:a16="http://schemas.microsoft.com/office/drawing/2014/main" id="{6F30A8CF-B1A0-4501-93CC-C38B4B1BE1C6}"/>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256" name="TextBox 255">
            <a:extLst>
              <a:ext uri="{FF2B5EF4-FFF2-40B4-BE49-F238E27FC236}">
                <a16:creationId xmlns:a16="http://schemas.microsoft.com/office/drawing/2014/main" id="{476925F7-9357-4FE8-B68D-895CD11B81EE}"/>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spTree>
    <p:extLst>
      <p:ext uri="{BB962C8B-B14F-4D97-AF65-F5344CB8AC3E}">
        <p14:creationId xmlns:p14="http://schemas.microsoft.com/office/powerpoint/2010/main" val="183840716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8186628" y="1213609"/>
            <a:ext cx="4085537" cy="1292662"/>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Documents with same partition key value (City ID) are in same partition</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sp>
        <p:nvSpPr>
          <p:cNvPr id="95" name="Rectangle 94">
            <a:extLst>
              <a:ext uri="{FF2B5EF4-FFF2-40B4-BE49-F238E27FC236}">
                <a16:creationId xmlns:a16="http://schemas.microsoft.com/office/drawing/2014/main" id="{69527776-9529-46DC-9314-B7920FAF7123}"/>
              </a:ext>
            </a:extLst>
          </p:cNvPr>
          <p:cNvSpPr/>
          <p:nvPr/>
        </p:nvSpPr>
        <p:spPr bwMode="auto">
          <a:xfrm>
            <a:off x="7101352" y="15629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sp>
        <p:nvSpPr>
          <p:cNvPr id="96" name="Rectangle 95">
            <a:extLst>
              <a:ext uri="{FF2B5EF4-FFF2-40B4-BE49-F238E27FC236}">
                <a16:creationId xmlns:a16="http://schemas.microsoft.com/office/drawing/2014/main" id="{A239757B-2BD2-454A-8C26-A795540AA842}"/>
              </a:ext>
            </a:extLst>
          </p:cNvPr>
          <p:cNvSpPr/>
          <p:nvPr/>
        </p:nvSpPr>
        <p:spPr bwMode="auto">
          <a:xfrm>
            <a:off x="7253752" y="1715346"/>
            <a:ext cx="926259"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100" dirty="0">
                <a:solidFill>
                  <a:srgbClr val="505050"/>
                </a:solidFill>
                <a:latin typeface="Arial" panose="020B0604020202020204" pitchFamily="34" charset="0"/>
                <a:ea typeface="Segoe UI" pitchFamily="34" charset="0"/>
                <a:cs typeface="Arial" panose="020B0604020202020204" pitchFamily="34" charset="0"/>
              </a:rPr>
              <a:t>Shanghai</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spTree>
    <p:extLst>
      <p:ext uri="{BB962C8B-B14F-4D97-AF65-F5344CB8AC3E}">
        <p14:creationId xmlns:p14="http://schemas.microsoft.com/office/powerpoint/2010/main" val="4023108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0" nodeType="clickEffect">
                                  <p:stCondLst>
                                    <p:cond delay="0"/>
                                  </p:stCondLst>
                                  <p:childTnLst>
                                    <p:animMotion origin="layout" path="M -2.70833E-6 -3.33333E-6 L -0.46901 0.28033 " pathEditMode="relative" rAng="0" ptsTypes="AA">
                                      <p:cBhvr>
                                        <p:cTn id="6" dur="2000" fill="hold"/>
                                        <p:tgtEl>
                                          <p:spTgt spid="95"/>
                                        </p:tgtEl>
                                        <p:attrNameLst>
                                          <p:attrName>ppt_x</p:attrName>
                                          <p:attrName>ppt_y</p:attrName>
                                        </p:attrNameLst>
                                      </p:cBhvr>
                                      <p:rCtr x="-23451" y="14005"/>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2"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70833E-6 4.44444E-6 L -0.28346 0.3868 " pathEditMode="relative" rAng="0" ptsTypes="AA">
                                      <p:cBhvr>
                                        <p:cTn id="18" dur="2000" fill="hold"/>
                                        <p:tgtEl>
                                          <p:spTgt spid="96"/>
                                        </p:tgtEl>
                                        <p:attrNameLst>
                                          <p:attrName>ppt_x</p:attrName>
                                          <p:attrName>ppt_y</p:attrName>
                                        </p:attrNameLst>
                                      </p:cBhvr>
                                      <p:rCtr x="-14180" y="1932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6" grpId="0" animBg="1"/>
      <p:bldP spid="96" grpId="1" animBg="1"/>
      <p:bldP spid="96" grpId="2"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Partitions</a:t>
            </a:r>
          </a:p>
        </p:txBody>
      </p:sp>
      <p:sp>
        <p:nvSpPr>
          <p:cNvPr id="16" name="TextBox 15">
            <a:extLst>
              <a:ext uri="{FF2B5EF4-FFF2-40B4-BE49-F238E27FC236}">
                <a16:creationId xmlns:a16="http://schemas.microsoft.com/office/drawing/2014/main" id="{A179C0E0-A413-4BF5-8616-BBCC4635328D}"/>
              </a:ext>
            </a:extLst>
          </p:cNvPr>
          <p:cNvSpPr txBox="1"/>
          <p:nvPr/>
        </p:nvSpPr>
        <p:spPr>
          <a:xfrm>
            <a:off x="5676287" y="2928030"/>
            <a:ext cx="1440000" cy="794064"/>
          </a:xfrm>
          <a:prstGeom prst="rect">
            <a:avLst/>
          </a:prstGeom>
          <a:noFill/>
        </p:spPr>
        <p:txBody>
          <a:bodyPr wrap="square" lIns="182880" tIns="146304" rIns="182880" bIns="146304" rtlCol="0">
            <a:spAutoFit/>
          </a:bodyPr>
          <a:lstStyle/>
          <a:p>
            <a:pPr defTabSz="914377">
              <a:lnSpc>
                <a:spcPct val="90000"/>
              </a:lnSpc>
              <a:spcAft>
                <a:spcPts val="600"/>
              </a:spcAft>
            </a:pPr>
            <a:r>
              <a:rPr lang="en-US" sz="3600" b="1" dirty="0">
                <a:gradFill>
                  <a:gsLst>
                    <a:gs pos="2917">
                      <a:srgbClr val="505050"/>
                    </a:gs>
                    <a:gs pos="30000">
                      <a:srgbClr val="505050"/>
                    </a:gs>
                  </a:gsLst>
                  <a:lin ang="5400000" scaled="0"/>
                </a:gradFill>
                <a:latin typeface="Arial" panose="020B0604020202020204" pitchFamily="34" charset="0"/>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0837" y="1558028"/>
            <a:ext cx="2470977" cy="627865"/>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77">
              <a:defRPr/>
            </a:pPr>
            <a:r>
              <a:rPr lang="en-US" sz="1800" dirty="0">
                <a:solidFill>
                  <a:srgbClr val="0078D7"/>
                </a:solidFill>
                <a:latin typeface="Arial" panose="020B0604020202020204" pitchFamily="34" charset="0"/>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585" y="2236369"/>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99" y="2192357"/>
            <a:ext cx="1808764" cy="45421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4820" y="2195347"/>
            <a:ext cx="3500488" cy="3506023"/>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Beijing</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Seattle</a:t>
              </a:r>
              <a:endParaRPr lang="en-US" dirty="0">
                <a:solidFill>
                  <a:srgbClr val="505050"/>
                </a:solidFill>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6775494" y="1505622"/>
            <a:ext cx="5427876"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Automatically split when close to full</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0766" y="2733037"/>
            <a:ext cx="1674951" cy="2985091"/>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051" dirty="0">
                    <a:solidFill>
                      <a:srgbClr val="505050"/>
                    </a:solidFill>
                    <a:latin typeface="Arial" panose="020B0604020202020204" pitchFamily="34" charset="0"/>
                    <a:ea typeface="Segoe UI" pitchFamily="34" charset="0"/>
                    <a:cs typeface="Arial" panose="020B0604020202020204" pitchFamily="34" charset="0"/>
                  </a:rPr>
                  <a:t>Redmond</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1050" y="2733037"/>
            <a:ext cx="1674951" cy="2985091"/>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400" dirty="0">
                      <a:solidFill>
                        <a:srgbClr val="505050"/>
                      </a:solidFill>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Berlin</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r>
                  <a:rPr lang="en-US" sz="1600" dirty="0">
                    <a:solidFill>
                      <a:srgbClr val="505050"/>
                    </a:solidFill>
                    <a:latin typeface="Arial" panose="020B0604020202020204" pitchFamily="34" charset="0"/>
                    <a:ea typeface="Segoe UI" pitchFamily="34" charset="0"/>
                    <a:cs typeface="Arial" panose="020B0604020202020204" pitchFamily="34" charset="0"/>
                  </a:rPr>
                  <a:t>Austin</a:t>
                </a:r>
                <a:endParaRPr lang="en-US" sz="2400" dirty="0">
                  <a:solidFill>
                    <a:srgbClr val="505050"/>
                  </a:solidFill>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25" y="2268041"/>
            <a:ext cx="0" cy="392859"/>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0478" y="5772068"/>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1947" y="578520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674" y="5822813"/>
            <a:ext cx="2312679" cy="627864"/>
          </a:xfrm>
          <a:prstGeom prst="rect">
            <a:avLst/>
          </a:prstGeom>
          <a:noFill/>
        </p:spPr>
        <p:txBody>
          <a:bodyPr wrap="square" lIns="182880" tIns="146304" rIns="182880" bIns="146304" rtlCol="0">
            <a:spAutoFit/>
          </a:bodyPr>
          <a:lstStyle/>
          <a:p>
            <a:pPr defTabSz="914377">
              <a:lnSpc>
                <a:spcPct val="90000"/>
              </a:lnSpc>
              <a:spcAft>
                <a:spcPts val="600"/>
              </a:spcAft>
            </a:pPr>
            <a:r>
              <a:rPr lang="en-US" sz="2400" dirty="0">
                <a:gradFill>
                  <a:gsLst>
                    <a:gs pos="2917">
                      <a:srgbClr val="505050"/>
                    </a:gs>
                    <a:gs pos="30000">
                      <a:srgbClr val="505050"/>
                    </a:gs>
                  </a:gsLst>
                  <a:lin ang="5400000" scaled="0"/>
                </a:gradFill>
                <a:latin typeface="Arial" panose="020B0604020202020204" pitchFamily="34" charset="0"/>
              </a:rPr>
              <a:t>Partition N</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431" y="5724159"/>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4996" y="573811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225" y="5749277"/>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3623" y="5859079"/>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29820" y="6453116"/>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203" y="6486513"/>
            <a:ext cx="1353696"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317" y="6426223"/>
            <a:ext cx="1113435" cy="369332"/>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a:t>
            </a:r>
          </a:p>
        </p:txBody>
      </p:sp>
      <p:cxnSp>
        <p:nvCxnSpPr>
          <p:cNvPr id="131" name="Straight Connector 130">
            <a:extLst>
              <a:ext uri="{FF2B5EF4-FFF2-40B4-BE49-F238E27FC236}">
                <a16:creationId xmlns:a16="http://schemas.microsoft.com/office/drawing/2014/main" id="{854BD3A7-EB10-441E-8DD6-74C0B3784771}"/>
              </a:ext>
            </a:extLst>
          </p:cNvPr>
          <p:cNvCxnSpPr>
            <a:cxnSpLocks/>
          </p:cNvCxnSpPr>
          <p:nvPr/>
        </p:nvCxnSpPr>
        <p:spPr>
          <a:xfrm>
            <a:off x="8404551" y="5749276"/>
            <a:ext cx="0" cy="5683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7A2D292-8B18-463E-B081-D94A6A99F054}"/>
              </a:ext>
            </a:extLst>
          </p:cNvPr>
          <p:cNvGrpSpPr/>
          <p:nvPr/>
        </p:nvGrpSpPr>
        <p:grpSpPr>
          <a:xfrm>
            <a:off x="7165435" y="6319062"/>
            <a:ext cx="2883951" cy="646331"/>
            <a:chOff x="8197312" y="1923701"/>
            <a:chExt cx="2883951" cy="646328"/>
          </a:xfrm>
        </p:grpSpPr>
        <p:sp>
          <p:nvSpPr>
            <p:cNvPr id="153" name="TextBox 152">
              <a:extLst>
                <a:ext uri="{FF2B5EF4-FFF2-40B4-BE49-F238E27FC236}">
                  <a16:creationId xmlns:a16="http://schemas.microsoft.com/office/drawing/2014/main" id="{E5DEA057-1303-4DA9-A133-BE386E95CB5A}"/>
                </a:ext>
              </a:extLst>
            </p:cNvPr>
            <p:cNvSpPr txBox="1"/>
            <p:nvPr/>
          </p:nvSpPr>
          <p:spPr>
            <a:xfrm>
              <a:off x="8197312" y="1923701"/>
              <a:ext cx="1113433" cy="646328"/>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X1</a:t>
              </a:r>
            </a:p>
          </p:txBody>
        </p:sp>
        <p:sp>
          <p:nvSpPr>
            <p:cNvPr id="154" name="TextBox 153">
              <a:extLst>
                <a:ext uri="{FF2B5EF4-FFF2-40B4-BE49-F238E27FC236}">
                  <a16:creationId xmlns:a16="http://schemas.microsoft.com/office/drawing/2014/main" id="{9CAEBAC9-E4D3-464A-A84A-C18660E5E4A6}"/>
                </a:ext>
              </a:extLst>
            </p:cNvPr>
            <p:cNvSpPr txBox="1"/>
            <p:nvPr/>
          </p:nvSpPr>
          <p:spPr>
            <a:xfrm>
              <a:off x="9358481" y="1923701"/>
              <a:ext cx="1722782" cy="369331"/>
            </a:xfrm>
            <a:prstGeom prst="rect">
              <a:avLst/>
            </a:prstGeom>
            <a:noFill/>
          </p:spPr>
          <p:txBody>
            <a:bodyPr wrap="square" rtlCol="0">
              <a:spAutoFit/>
            </a:bodyPr>
            <a:lstStyle/>
            <a:p>
              <a:pPr defTabSz="914377"/>
              <a:r>
                <a:rPr lang="en-US" dirty="0">
                  <a:solidFill>
                    <a:srgbClr val="505050"/>
                  </a:solidFill>
                  <a:latin typeface="Arial" panose="020B0604020202020204" pitchFamily="34" charset="0"/>
                </a:rPr>
                <a:t>Range X2</a:t>
              </a:r>
            </a:p>
          </p:txBody>
        </p:sp>
      </p:grpSp>
      <p:sp>
        <p:nvSpPr>
          <p:cNvPr id="155" name="TextBox 154">
            <a:extLst>
              <a:ext uri="{FF2B5EF4-FFF2-40B4-BE49-F238E27FC236}">
                <a16:creationId xmlns:a16="http://schemas.microsoft.com/office/drawing/2014/main" id="{4F5DFDE2-294A-459E-8267-8804F3F1ACAA}"/>
              </a:ext>
            </a:extLst>
          </p:cNvPr>
          <p:cNvSpPr txBox="1"/>
          <p:nvPr/>
        </p:nvSpPr>
        <p:spPr>
          <a:xfrm>
            <a:off x="10785149" y="3965506"/>
            <a:ext cx="413235" cy="338554"/>
          </a:xfrm>
          <a:prstGeom prst="rect">
            <a:avLst/>
          </a:prstGeom>
          <a:noFill/>
          <a:ln>
            <a:noFill/>
          </a:ln>
        </p:spPr>
        <p:txBody>
          <a:bodyPr wrap="square" rtlCol="0">
            <a:spAutoFit/>
          </a:bodyPr>
          <a:lstStyle/>
          <a:p>
            <a:pPr algn="ctr" defTabSz="932719">
              <a:defRPr/>
            </a:pPr>
            <a:r>
              <a:rPr lang="en-US" sz="1600" dirty="0">
                <a:solidFill>
                  <a:srgbClr val="0078D7"/>
                </a:solidFill>
                <a:latin typeface="Arial" panose="020B0604020202020204" pitchFamily="34" charset="0"/>
                <a:cs typeface="Arial" panose="020B0604020202020204" pitchFamily="34" charset="0"/>
              </a:rPr>
              <a:t>+</a:t>
            </a:r>
          </a:p>
        </p:txBody>
      </p:sp>
      <p:sp>
        <p:nvSpPr>
          <p:cNvPr id="156" name="TextBox 155">
            <a:extLst>
              <a:ext uri="{FF2B5EF4-FFF2-40B4-BE49-F238E27FC236}">
                <a16:creationId xmlns:a16="http://schemas.microsoft.com/office/drawing/2014/main" id="{B1EF2BF1-42BC-4B45-A7A8-C9107BC951D4}"/>
              </a:ext>
            </a:extLst>
          </p:cNvPr>
          <p:cNvSpPr txBox="1"/>
          <p:nvPr/>
        </p:nvSpPr>
        <p:spPr>
          <a:xfrm>
            <a:off x="9888638" y="5144492"/>
            <a:ext cx="915223" cy="461665"/>
          </a:xfrm>
          <a:prstGeom prst="rect">
            <a:avLst/>
          </a:prstGeom>
          <a:noFill/>
        </p:spPr>
        <p:txBody>
          <a:bodyPr wrap="square" rtlCol="0">
            <a:spAutoFit/>
          </a:bodyPr>
          <a:lstStyle/>
          <a:p>
            <a:pPr algn="ctr" defTabSz="932719">
              <a:defRPr/>
            </a:pPr>
            <a:r>
              <a:rPr lang="en-US" sz="1200" dirty="0">
                <a:solidFill>
                  <a:srgbClr val="0078D7"/>
                </a:solidFill>
                <a:latin typeface="Arial" panose="020B0604020202020204" pitchFamily="34" charset="0"/>
                <a:cs typeface="Arial" panose="020B0604020202020204" pitchFamily="34" charset="0"/>
              </a:rPr>
              <a:t>Partition </a:t>
            </a:r>
            <a:r>
              <a:rPr lang="en-US" sz="1200" i="1" dirty="0">
                <a:solidFill>
                  <a:srgbClr val="0078D7"/>
                </a:solidFill>
                <a:latin typeface="Arial" panose="020B0604020202020204" pitchFamily="34" charset="0"/>
                <a:cs typeface="Arial" panose="020B0604020202020204" pitchFamily="34" charset="0"/>
              </a:rPr>
              <a:t>x1</a:t>
            </a:r>
            <a:endParaRPr lang="en-US" sz="1200" dirty="0">
              <a:solidFill>
                <a:srgbClr val="0078D7"/>
              </a:solidFill>
              <a:latin typeface="Arial" panose="020B0604020202020204" pitchFamily="34" charset="0"/>
              <a:cs typeface="Arial" panose="020B0604020202020204" pitchFamily="34" charset="0"/>
            </a:endParaRPr>
          </a:p>
        </p:txBody>
      </p:sp>
      <p:sp>
        <p:nvSpPr>
          <p:cNvPr id="160" name="TextBox 159">
            <a:extLst>
              <a:ext uri="{FF2B5EF4-FFF2-40B4-BE49-F238E27FC236}">
                <a16:creationId xmlns:a16="http://schemas.microsoft.com/office/drawing/2014/main" id="{B8A6BCE7-C3BA-42DF-B682-FF45F3DD48A0}"/>
              </a:ext>
            </a:extLst>
          </p:cNvPr>
          <p:cNvSpPr txBox="1"/>
          <p:nvPr/>
        </p:nvSpPr>
        <p:spPr>
          <a:xfrm>
            <a:off x="11182242" y="5131744"/>
            <a:ext cx="915223" cy="461665"/>
          </a:xfrm>
          <a:prstGeom prst="rect">
            <a:avLst/>
          </a:prstGeom>
          <a:noFill/>
        </p:spPr>
        <p:txBody>
          <a:bodyPr wrap="square" rtlCol="0">
            <a:spAutoFit/>
          </a:bodyPr>
          <a:lstStyle/>
          <a:p>
            <a:pPr algn="ctr" defTabSz="932719">
              <a:defRPr/>
            </a:pPr>
            <a:r>
              <a:rPr lang="en-US" sz="1200" dirty="0">
                <a:solidFill>
                  <a:srgbClr val="0078D7"/>
                </a:solidFill>
                <a:latin typeface="Arial" panose="020B0604020202020204" pitchFamily="34" charset="0"/>
                <a:cs typeface="Arial" panose="020B0604020202020204" pitchFamily="34" charset="0"/>
              </a:rPr>
              <a:t>Partition </a:t>
            </a:r>
            <a:r>
              <a:rPr lang="en-US" sz="1200" i="1" dirty="0">
                <a:solidFill>
                  <a:srgbClr val="0078D7"/>
                </a:solidFill>
                <a:latin typeface="Arial" panose="020B0604020202020204" pitchFamily="34" charset="0"/>
                <a:cs typeface="Arial" panose="020B0604020202020204" pitchFamily="34" charset="0"/>
              </a:rPr>
              <a:t>x2</a:t>
            </a:r>
          </a:p>
        </p:txBody>
      </p:sp>
      <p:graphicFrame>
        <p:nvGraphicFramePr>
          <p:cNvPr id="161" name="Table 160">
            <a:extLst>
              <a:ext uri="{FF2B5EF4-FFF2-40B4-BE49-F238E27FC236}">
                <a16:creationId xmlns:a16="http://schemas.microsoft.com/office/drawing/2014/main" id="{9F5ED8C6-948E-4AB9-98CC-626B32D8989B}"/>
              </a:ext>
            </a:extLst>
          </p:cNvPr>
          <p:cNvGraphicFramePr>
            <a:graphicFrameLocks noGrp="1"/>
          </p:cNvGraphicFramePr>
          <p:nvPr>
            <p:extLst/>
          </p:nvPr>
        </p:nvGraphicFramePr>
        <p:xfrm>
          <a:off x="11275699" y="3178271"/>
          <a:ext cx="728307" cy="1913025"/>
        </p:xfrm>
        <a:graphic>
          <a:graphicData uri="http://schemas.openxmlformats.org/drawingml/2006/table">
            <a:tbl>
              <a:tblPr firstRow="1" bandRow="1">
                <a:tableStyleId>{5940675A-B579-460E-94D1-54222C63F5DA}</a:tableStyleId>
              </a:tblPr>
              <a:tblGrid>
                <a:gridCol w="728307">
                  <a:extLst>
                    <a:ext uri="{9D8B030D-6E8A-4147-A177-3AD203B41FA5}">
                      <a16:colId xmlns:a16="http://schemas.microsoft.com/office/drawing/2014/main" val="887149463"/>
                    </a:ext>
                  </a:extLst>
                </a:gridCol>
              </a:tblGrid>
              <a:tr h="637675">
                <a:tc>
                  <a:txBody>
                    <a:bodyPr/>
                    <a:lstStyle/>
                    <a:p>
                      <a:r>
                        <a:rPr lang="en-US" sz="1100">
                          <a:solidFill>
                            <a:schemeClr val="tx2"/>
                          </a:solidFill>
                        </a:rPr>
                        <a:t>Berlin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endParaRPr lang="en-US" sz="1100">
                        <a:solidFill>
                          <a:schemeClr val="tx2"/>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162" name="Table 161">
            <a:extLst>
              <a:ext uri="{FF2B5EF4-FFF2-40B4-BE49-F238E27FC236}">
                <a16:creationId xmlns:a16="http://schemas.microsoft.com/office/drawing/2014/main" id="{6726AC5E-306A-45D0-9311-F3EDE671FCF2}"/>
              </a:ext>
            </a:extLst>
          </p:cNvPr>
          <p:cNvGraphicFramePr>
            <a:graphicFrameLocks noGrp="1"/>
          </p:cNvGraphicFramePr>
          <p:nvPr>
            <p:extLst/>
          </p:nvPr>
        </p:nvGraphicFramePr>
        <p:xfrm>
          <a:off x="9979528" y="3178271"/>
          <a:ext cx="676593" cy="1913025"/>
        </p:xfrm>
        <a:graphic>
          <a:graphicData uri="http://schemas.openxmlformats.org/drawingml/2006/table">
            <a:tbl>
              <a:tblPr firstRow="1" bandRow="1">
                <a:tableStyleId>{5940675A-B579-460E-94D1-54222C63F5DA}</a:tableStyleId>
              </a:tblPr>
              <a:tblGrid>
                <a:gridCol w="676593">
                  <a:extLst>
                    <a:ext uri="{9D8B030D-6E8A-4147-A177-3AD203B41FA5}">
                      <a16:colId xmlns:a16="http://schemas.microsoft.com/office/drawing/2014/main" val="887149463"/>
                    </a:ext>
                  </a:extLst>
                </a:gridCol>
              </a:tblGrid>
              <a:tr h="637675">
                <a:tc>
                  <a:txBody>
                    <a:bodyPr/>
                    <a:lstStyle/>
                    <a:p>
                      <a:r>
                        <a:rPr lang="en-US" sz="1100">
                          <a:solidFill>
                            <a:schemeClr val="tx2"/>
                          </a:solidFill>
                        </a:rPr>
                        <a:t>Tianjin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5">
                <a:tc>
                  <a:txBody>
                    <a:bodyPr/>
                    <a:lstStyle/>
                    <a:p>
                      <a:r>
                        <a:rPr lang="en-US" sz="1100">
                          <a:solidFill>
                            <a:schemeClr val="tx2"/>
                          </a:solidFill>
                        </a:rPr>
                        <a:t>Austin</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5">
                <a:tc>
                  <a:txBody>
                    <a:bodyPr/>
                    <a:lstStyle/>
                    <a:p>
                      <a:r>
                        <a:rPr lang="en-US" sz="11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164" name="Straight Arrow Connector 163">
            <a:extLst>
              <a:ext uri="{FF2B5EF4-FFF2-40B4-BE49-F238E27FC236}">
                <a16:creationId xmlns:a16="http://schemas.microsoft.com/office/drawing/2014/main" id="{1722EEAA-B244-47F9-900E-D222ABDFCF2C}"/>
              </a:ext>
            </a:extLst>
          </p:cNvPr>
          <p:cNvCxnSpPr>
            <a:cxnSpLocks/>
          </p:cNvCxnSpPr>
          <p:nvPr/>
        </p:nvCxnSpPr>
        <p:spPr>
          <a:xfrm>
            <a:off x="9327864" y="4149000"/>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420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55" grpId="0"/>
      <p:bldP spid="156" grpId="0"/>
      <p:bldP spid="1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907" y="336048"/>
            <a:ext cx="11654187" cy="899537"/>
          </a:xfrm>
        </p:spPr>
        <p:txBody>
          <a:bodyPr>
            <a:normAutofit/>
          </a:bodyPr>
          <a:lstStyle/>
          <a:p>
            <a:r>
              <a:rPr lang="en-US" sz="4000" dirty="0">
                <a:latin typeface="Arial" panose="020B0604020202020204" pitchFamily="34" charset="0"/>
                <a:cs typeface="Arial" panose="020B0604020202020204" pitchFamily="34" charset="0"/>
              </a:rPr>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7319" y="1584764"/>
            <a:ext cx="4801470" cy="1661757"/>
          </a:xfrm>
        </p:spPr>
        <p:txBody>
          <a:bodyPr/>
          <a:lstStyle/>
          <a:p>
            <a:r>
              <a:rPr lang="en-US" sz="1600" dirty="0"/>
              <a:t>Provide users around the world with fast access to data</a:t>
            </a:r>
          </a:p>
          <a:p>
            <a:endParaRPr lang="en-US" dirty="0"/>
          </a:p>
          <a:p>
            <a:r>
              <a:rPr lang="en-US" sz="1600" b="0" dirty="0">
                <a:solidFill>
                  <a:schemeClr val="tx1"/>
                </a:solidFill>
                <a:ea typeface="Segoe UI Semilight" charset="0"/>
              </a:rPr>
              <a:t>Serve &lt;10 </a:t>
            </a:r>
            <a:r>
              <a:rPr lang="en-US" sz="1600" b="0" dirty="0" err="1">
                <a:solidFill>
                  <a:schemeClr val="tx1"/>
                </a:solidFill>
                <a:ea typeface="Segoe UI Semilight" charset="0"/>
              </a:rPr>
              <a:t>ms</a:t>
            </a:r>
            <a:r>
              <a:rPr lang="en-US" sz="1600" b="0" dirty="0">
                <a:solidFill>
                  <a:schemeClr val="tx1"/>
                </a:solidFill>
                <a:ea typeface="Segoe UI Semilight" charset="0"/>
              </a:rPr>
              <a:t> read and &lt;10 </a:t>
            </a:r>
            <a:r>
              <a:rPr lang="en-US" sz="1600" b="0" dirty="0" err="1">
                <a:solidFill>
                  <a:schemeClr val="tx1"/>
                </a:solidFill>
                <a:ea typeface="Segoe UI Semilight" charset="0"/>
              </a:rPr>
              <a:t>ms</a:t>
            </a:r>
            <a:r>
              <a:rPr lang="en-US" sz="1600" b="0" dirty="0">
                <a:solidFill>
                  <a:schemeClr val="tx1"/>
                </a:solidFill>
                <a:ea typeface="Segoe UI Semilight" charset="0"/>
              </a:rPr>
              <a:t> write requests at the 99th percentile from the region nearest to users, while delivering data globally. </a:t>
            </a:r>
          </a:p>
        </p:txBody>
      </p:sp>
      <p:grpSp>
        <p:nvGrpSpPr>
          <p:cNvPr id="2" name="Group 1"/>
          <p:cNvGrpSpPr/>
          <p:nvPr/>
        </p:nvGrpSpPr>
        <p:grpSpPr>
          <a:xfrm>
            <a:off x="6862472" y="2112245"/>
            <a:ext cx="3381482" cy="3116041"/>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srgbClr val="FFFFFF"/>
                </a:solidFill>
                <a:latin typeface="Arial" panose="020B0604020202020204" pitchFamily="34" charset="0"/>
              </a:endParaRPr>
            </a:p>
          </p:txBody>
        </p:sp>
      </p:grpSp>
    </p:spTree>
    <p:extLst>
      <p:ext uri="{BB962C8B-B14F-4D97-AF65-F5344CB8AC3E}">
        <p14:creationId xmlns:p14="http://schemas.microsoft.com/office/powerpoint/2010/main" val="315704207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179C0E0-A413-4BF5-8616-BBCC4635328D}"/>
              </a:ext>
            </a:extLst>
          </p:cNvPr>
          <p:cNvSpPr txBox="1"/>
          <p:nvPr/>
        </p:nvSpPr>
        <p:spPr>
          <a:xfrm>
            <a:off x="5676346" y="2928102"/>
            <a:ext cx="1439796" cy="803952"/>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a:t>
            </a:r>
          </a:p>
        </p:txBody>
      </p:sp>
      <p:sp>
        <p:nvSpPr>
          <p:cNvPr id="43" name="TextBox 42">
            <a:extLst>
              <a:ext uri="{FF2B5EF4-FFF2-40B4-BE49-F238E27FC236}">
                <a16:creationId xmlns:a16="http://schemas.microsoft.com/office/drawing/2014/main" id="{50D33BB8-F271-445C-B8F5-2C849233A5BD}"/>
              </a:ext>
            </a:extLst>
          </p:cNvPr>
          <p:cNvSpPr txBox="1"/>
          <p:nvPr/>
        </p:nvSpPr>
        <p:spPr>
          <a:xfrm>
            <a:off x="4231102" y="1558293"/>
            <a:ext cx="2470627" cy="627776"/>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Arial" panose="020B0604020202020204" pitchFamily="34" charset="0"/>
                <a:ea typeface="+mn-ea"/>
                <a:cs typeface="Arial" panose="020B0604020202020204" pitchFamily="34" charset="0"/>
              </a:rPr>
              <a:t>hash(City ID)</a:t>
            </a:r>
          </a:p>
        </p:txBody>
      </p:sp>
      <p:cxnSp>
        <p:nvCxnSpPr>
          <p:cNvPr id="45" name="Straight Arrow Connector 44">
            <a:extLst>
              <a:ext uri="{FF2B5EF4-FFF2-40B4-BE49-F238E27FC236}">
                <a16:creationId xmlns:a16="http://schemas.microsoft.com/office/drawing/2014/main" id="{3358DD02-9AAA-4863-B736-86D0CF38F58C}"/>
              </a:ext>
            </a:extLst>
          </p:cNvPr>
          <p:cNvCxnSpPr>
            <a:cxnSpLocks/>
          </p:cNvCxnSpPr>
          <p:nvPr/>
        </p:nvCxnSpPr>
        <p:spPr>
          <a:xfrm>
            <a:off x="4737777" y="2236539"/>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E56AEDA-43E1-40FE-9377-2A3C9093BC70}"/>
              </a:ext>
            </a:extLst>
          </p:cNvPr>
          <p:cNvCxnSpPr>
            <a:cxnSpLocks/>
          </p:cNvCxnSpPr>
          <p:nvPr/>
        </p:nvCxnSpPr>
        <p:spPr>
          <a:xfrm>
            <a:off x="6680516" y="2192533"/>
            <a:ext cx="1808508" cy="4541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8F15C9C-0BDC-4158-A37E-6B3197425134}"/>
              </a:ext>
            </a:extLst>
          </p:cNvPr>
          <p:cNvGrpSpPr/>
          <p:nvPr/>
        </p:nvGrpSpPr>
        <p:grpSpPr>
          <a:xfrm>
            <a:off x="835566" y="2195523"/>
            <a:ext cx="3499992" cy="3505526"/>
            <a:chOff x="1966391" y="2712977"/>
            <a:chExt cx="3500488" cy="3506023"/>
          </a:xfrm>
        </p:grpSpPr>
        <p:grpSp>
          <p:nvGrpSpPr>
            <p:cNvPr id="24" name="Group 23">
              <a:extLst>
                <a:ext uri="{FF2B5EF4-FFF2-40B4-BE49-F238E27FC236}">
                  <a16:creationId xmlns:a16="http://schemas.microsoft.com/office/drawing/2014/main" id="{3F95D264-AF11-48B3-B841-4A1099841FFC}"/>
                </a:ext>
              </a:extLst>
            </p:cNvPr>
            <p:cNvGrpSpPr/>
            <p:nvPr/>
          </p:nvGrpSpPr>
          <p:grpSpPr>
            <a:xfrm>
              <a:off x="2143610" y="4101695"/>
              <a:ext cx="1159601" cy="580317"/>
              <a:chOff x="7919988" y="2744429"/>
              <a:chExt cx="1159601" cy="580317"/>
            </a:xfrm>
            <a:solidFill>
              <a:schemeClr val="bg1">
                <a:lumMod val="95000"/>
              </a:schemeClr>
            </a:solidFill>
          </p:grpSpPr>
          <p:sp>
            <p:nvSpPr>
              <p:cNvPr id="25" name="Rectangle 24">
                <a:extLst>
                  <a:ext uri="{FF2B5EF4-FFF2-40B4-BE49-F238E27FC236}">
                    <a16:creationId xmlns:a16="http://schemas.microsoft.com/office/drawing/2014/main" id="{7AFC51A2-2812-44CD-9401-69CF6C611B3C}"/>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6" name="Rectangle 25">
                <a:extLst>
                  <a:ext uri="{FF2B5EF4-FFF2-40B4-BE49-F238E27FC236}">
                    <a16:creationId xmlns:a16="http://schemas.microsoft.com/office/drawing/2014/main" id="{93066876-CFEF-4D73-AB92-9238778513F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27" name="Rectangle 26">
                <a:extLst>
                  <a:ext uri="{FF2B5EF4-FFF2-40B4-BE49-F238E27FC236}">
                    <a16:creationId xmlns:a16="http://schemas.microsoft.com/office/drawing/2014/main" id="{40961E76-DF81-43ED-B8AE-DBB804C6B41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Beijing</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cxnSp>
          <p:nvCxnSpPr>
            <p:cNvPr id="44" name="Straight Arrow Connector 43">
              <a:extLst>
                <a:ext uri="{FF2B5EF4-FFF2-40B4-BE49-F238E27FC236}">
                  <a16:creationId xmlns:a16="http://schemas.microsoft.com/office/drawing/2014/main" id="{08F86D59-D7D2-47EF-BD0B-FA5E7814D872}"/>
                </a:ext>
              </a:extLst>
            </p:cNvPr>
            <p:cNvCxnSpPr>
              <a:cxnSpLocks/>
            </p:cNvCxnSpPr>
            <p:nvPr/>
          </p:nvCxnSpPr>
          <p:spPr>
            <a:xfrm flipH="1">
              <a:off x="3182457" y="2712977"/>
              <a:ext cx="2284422" cy="3907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F7321A78-7933-478D-AC81-F0E7E76EB88D}"/>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Seattle</a:t>
              </a:r>
              <a:endPar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55DE3930-B5AB-4744-B1B4-CB731B4B8EB8}"/>
                </a:ext>
              </a:extLst>
            </p:cNvPr>
            <p:cNvGrpSpPr/>
            <p:nvPr/>
          </p:nvGrpSpPr>
          <p:grpSpPr>
            <a:xfrm>
              <a:off x="2389347" y="3419793"/>
              <a:ext cx="745007" cy="417453"/>
              <a:chOff x="1275510" y="6072184"/>
              <a:chExt cx="508602" cy="456278"/>
            </a:xfrm>
          </p:grpSpPr>
          <p:grpSp>
            <p:nvGrpSpPr>
              <p:cNvPr id="82" name="Group 81">
                <a:extLst>
                  <a:ext uri="{FF2B5EF4-FFF2-40B4-BE49-F238E27FC236}">
                    <a16:creationId xmlns:a16="http://schemas.microsoft.com/office/drawing/2014/main" id="{3971ECBA-337B-46C8-88E4-E80CD07268BD}"/>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A87F235D-D0D2-4E48-9F2C-0ABA5E7D961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2" name="Oval 91">
                  <a:extLst>
                    <a:ext uri="{FF2B5EF4-FFF2-40B4-BE49-F238E27FC236}">
                      <a16:creationId xmlns:a16="http://schemas.microsoft.com/office/drawing/2014/main" id="{5C6802B3-E9E2-4401-B5B0-54383D768D9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3" name="Straight Connector 92">
                  <a:extLst>
                    <a:ext uri="{FF2B5EF4-FFF2-40B4-BE49-F238E27FC236}">
                      <a16:creationId xmlns:a16="http://schemas.microsoft.com/office/drawing/2014/main" id="{290397D7-3AF6-4AF6-9A42-BB85CBD3CCAB}"/>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DDC9521-6DC8-4EBD-AA61-F52FF02458FC}"/>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2743E03-21AC-4A8D-BF0B-09AF53D8B828}"/>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9" name="Oval 88">
                  <a:extLst>
                    <a:ext uri="{FF2B5EF4-FFF2-40B4-BE49-F238E27FC236}">
                      <a16:creationId xmlns:a16="http://schemas.microsoft.com/office/drawing/2014/main" id="{1A7DA3D3-DAC9-4F41-9DF7-8F14976DA2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90" name="Straight Connector 89">
                  <a:extLst>
                    <a:ext uri="{FF2B5EF4-FFF2-40B4-BE49-F238E27FC236}">
                      <a16:creationId xmlns:a16="http://schemas.microsoft.com/office/drawing/2014/main" id="{BC59248C-8D53-4FC1-AD4E-9C40A2B5CD21}"/>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50BDC987-C3FD-4054-A448-0805B7ED99A8}"/>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44B40457-217E-4841-BEB7-2D675701E201}"/>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86" name="Oval 85">
                  <a:extLst>
                    <a:ext uri="{FF2B5EF4-FFF2-40B4-BE49-F238E27FC236}">
                      <a16:creationId xmlns:a16="http://schemas.microsoft.com/office/drawing/2014/main" id="{796ECC00-E4BF-45E0-A5CD-1FF6CA0B2D21}"/>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87" name="Straight Connector 86">
                  <a:extLst>
                    <a:ext uri="{FF2B5EF4-FFF2-40B4-BE49-F238E27FC236}">
                      <a16:creationId xmlns:a16="http://schemas.microsoft.com/office/drawing/2014/main" id="{F16BFE50-1139-4A63-B137-F91B37E4B127}"/>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4" name="Rectangle 93">
              <a:extLst>
                <a:ext uri="{FF2B5EF4-FFF2-40B4-BE49-F238E27FC236}">
                  <a16:creationId xmlns:a16="http://schemas.microsoft.com/office/drawing/2014/main" id="{81D89388-3850-4B1D-872D-8C306C84EF50}"/>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0B9B94B2-E7D9-4E1C-B804-DAC5E43FDADC}"/>
                </a:ext>
              </a:extLst>
            </p:cNvPr>
            <p:cNvGrpSpPr/>
            <p:nvPr/>
          </p:nvGrpSpPr>
          <p:grpSpPr>
            <a:xfrm>
              <a:off x="2113090" y="5352625"/>
              <a:ext cx="1159601" cy="580317"/>
              <a:chOff x="7919988" y="2744429"/>
              <a:chExt cx="1159601" cy="580317"/>
            </a:xfrm>
            <a:solidFill>
              <a:schemeClr val="bg1">
                <a:lumMod val="95000"/>
              </a:schemeClr>
            </a:solidFill>
          </p:grpSpPr>
          <p:sp>
            <p:nvSpPr>
              <p:cNvPr id="98" name="Rectangle 97">
                <a:extLst>
                  <a:ext uri="{FF2B5EF4-FFF2-40B4-BE49-F238E27FC236}">
                    <a16:creationId xmlns:a16="http://schemas.microsoft.com/office/drawing/2014/main" id="{DC072B55-1F89-43E0-AC45-818D088AE2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99" name="Rectangle 98">
                <a:extLst>
                  <a:ext uri="{FF2B5EF4-FFF2-40B4-BE49-F238E27FC236}">
                    <a16:creationId xmlns:a16="http://schemas.microsoft.com/office/drawing/2014/main" id="{A5E41779-318B-4C1E-9A7A-597F2497C55B}"/>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00" name="Rectangle 99">
                <a:extLst>
                  <a:ext uri="{FF2B5EF4-FFF2-40B4-BE49-F238E27FC236}">
                    <a16:creationId xmlns:a16="http://schemas.microsoft.com/office/drawing/2014/main" id="{12F8BD4E-7D41-4FFD-BAAA-820F3181EC12}"/>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Paris</a:t>
                </a:r>
              </a:p>
            </p:txBody>
          </p:sp>
        </p:grpSp>
      </p:grpSp>
      <p:sp>
        <p:nvSpPr>
          <p:cNvPr id="101" name="TextBox 100">
            <a:extLst>
              <a:ext uri="{FF2B5EF4-FFF2-40B4-BE49-F238E27FC236}">
                <a16:creationId xmlns:a16="http://schemas.microsoft.com/office/drawing/2014/main" id="{1A95B62E-D260-4996-9930-25FB850FDFCD}"/>
              </a:ext>
            </a:extLst>
          </p:cNvPr>
          <p:cNvSpPr txBox="1"/>
          <p:nvPr/>
        </p:nvSpPr>
        <p:spPr>
          <a:xfrm>
            <a:off x="9669583" y="1388985"/>
            <a:ext cx="2312351" cy="2289817"/>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Cosmos DB distributes RU/s evenly across physical partitions</a:t>
            </a:r>
          </a:p>
        </p:txBody>
      </p:sp>
      <p:grpSp>
        <p:nvGrpSpPr>
          <p:cNvPr id="103" name="Group 102">
            <a:extLst>
              <a:ext uri="{FF2B5EF4-FFF2-40B4-BE49-F238E27FC236}">
                <a16:creationId xmlns:a16="http://schemas.microsoft.com/office/drawing/2014/main" id="{EBCF7A23-4BE7-41EB-9430-9BC41E4ECFB9}"/>
              </a:ext>
            </a:extLst>
          </p:cNvPr>
          <p:cNvGrpSpPr/>
          <p:nvPr/>
        </p:nvGrpSpPr>
        <p:grpSpPr>
          <a:xfrm>
            <a:off x="3401149" y="2733137"/>
            <a:ext cx="1674714" cy="2984667"/>
            <a:chOff x="1966391" y="3233909"/>
            <a:chExt cx="1674951" cy="2985091"/>
          </a:xfrm>
        </p:grpSpPr>
        <p:grpSp>
          <p:nvGrpSpPr>
            <p:cNvPr id="104" name="Group 103">
              <a:extLst>
                <a:ext uri="{FF2B5EF4-FFF2-40B4-BE49-F238E27FC236}">
                  <a16:creationId xmlns:a16="http://schemas.microsoft.com/office/drawing/2014/main" id="{6BD54536-01ED-4B06-A317-F57E8F2CEAFB}"/>
                </a:ext>
              </a:extLst>
            </p:cNvPr>
            <p:cNvGrpSpPr/>
            <p:nvPr/>
          </p:nvGrpSpPr>
          <p:grpSpPr>
            <a:xfrm>
              <a:off x="2143610" y="4101695"/>
              <a:ext cx="1159601" cy="580317"/>
              <a:chOff x="7919988" y="2744429"/>
              <a:chExt cx="1159601" cy="580317"/>
            </a:xfrm>
            <a:solidFill>
              <a:schemeClr val="bg1">
                <a:lumMod val="95000"/>
              </a:schemeClr>
            </a:solidFill>
          </p:grpSpPr>
          <p:sp>
            <p:nvSpPr>
              <p:cNvPr id="125" name="Rectangle 124">
                <a:extLst>
                  <a:ext uri="{FF2B5EF4-FFF2-40B4-BE49-F238E27FC236}">
                    <a16:creationId xmlns:a16="http://schemas.microsoft.com/office/drawing/2014/main" id="{348B627B-0BCE-4F26-9F06-25ADC3FC5091}"/>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AC635BCF-1155-4E32-9390-25A3C3551DEF}"/>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182101B0-0B4B-4019-BC07-FD0BDC9C02F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051"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Redmond</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sp>
          <p:nvSpPr>
            <p:cNvPr id="106" name="Rectangle 105">
              <a:extLst>
                <a:ext uri="{FF2B5EF4-FFF2-40B4-BE49-F238E27FC236}">
                  <a16:creationId xmlns:a16="http://schemas.microsoft.com/office/drawing/2014/main" id="{B0497721-2F4A-4147-BAC4-951183874E30}"/>
                </a:ext>
              </a:extLst>
            </p:cNvPr>
            <p:cNvSpPr/>
            <p:nvPr/>
          </p:nvSpPr>
          <p:spPr bwMode="auto">
            <a:xfrm>
              <a:off x="2115863" y="482168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Shanghai</a:t>
              </a:r>
            </a:p>
          </p:txBody>
        </p:sp>
        <p:grpSp>
          <p:nvGrpSpPr>
            <p:cNvPr id="107" name="Group 106">
              <a:extLst>
                <a:ext uri="{FF2B5EF4-FFF2-40B4-BE49-F238E27FC236}">
                  <a16:creationId xmlns:a16="http://schemas.microsoft.com/office/drawing/2014/main" id="{FAE7CB91-FFE1-4F98-B496-2E4102CB181D}"/>
                </a:ext>
              </a:extLst>
            </p:cNvPr>
            <p:cNvGrpSpPr/>
            <p:nvPr/>
          </p:nvGrpSpPr>
          <p:grpSpPr>
            <a:xfrm>
              <a:off x="2389347" y="3419793"/>
              <a:ext cx="745007" cy="417453"/>
              <a:chOff x="1275510" y="6072184"/>
              <a:chExt cx="508602" cy="456278"/>
            </a:xfrm>
          </p:grpSpPr>
          <p:grpSp>
            <p:nvGrpSpPr>
              <p:cNvPr id="113" name="Group 112">
                <a:extLst>
                  <a:ext uri="{FF2B5EF4-FFF2-40B4-BE49-F238E27FC236}">
                    <a16:creationId xmlns:a16="http://schemas.microsoft.com/office/drawing/2014/main" id="{D1493A29-9BFA-4928-859F-6CA204292CF3}"/>
                  </a:ext>
                </a:extLst>
              </p:cNvPr>
              <p:cNvGrpSpPr/>
              <p:nvPr/>
            </p:nvGrpSpPr>
            <p:grpSpPr>
              <a:xfrm>
                <a:off x="1275510" y="6224570"/>
                <a:ext cx="508602" cy="151498"/>
                <a:chOff x="551886" y="4945335"/>
                <a:chExt cx="508602" cy="151498"/>
              </a:xfrm>
            </p:grpSpPr>
            <p:sp>
              <p:nvSpPr>
                <p:cNvPr id="122" name="Rectangle 121">
                  <a:extLst>
                    <a:ext uri="{FF2B5EF4-FFF2-40B4-BE49-F238E27FC236}">
                      <a16:creationId xmlns:a16="http://schemas.microsoft.com/office/drawing/2014/main" id="{B2E28BCC-8347-485E-8009-EACF16DE9366}"/>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B5DD0AD-DE01-4DEA-8304-BA2B5DE2F81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0280BC61-B152-446D-8A87-C068C83C3FCF}"/>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4EBDD7A4-A6BD-4004-93C7-5DEE02520C9D}"/>
                  </a:ext>
                </a:extLst>
              </p:cNvPr>
              <p:cNvGrpSpPr/>
              <p:nvPr/>
            </p:nvGrpSpPr>
            <p:grpSpPr>
              <a:xfrm>
                <a:off x="1275510" y="6376964"/>
                <a:ext cx="508602" cy="151498"/>
                <a:chOff x="551886" y="4945335"/>
                <a:chExt cx="508602" cy="151498"/>
              </a:xfrm>
            </p:grpSpPr>
            <p:sp>
              <p:nvSpPr>
                <p:cNvPr id="119" name="Rectangle 118">
                  <a:extLst>
                    <a:ext uri="{FF2B5EF4-FFF2-40B4-BE49-F238E27FC236}">
                      <a16:creationId xmlns:a16="http://schemas.microsoft.com/office/drawing/2014/main" id="{7BA36D3C-0010-4AA0-930B-ACEA46793AB7}"/>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20" name="Oval 119">
                  <a:extLst>
                    <a:ext uri="{FF2B5EF4-FFF2-40B4-BE49-F238E27FC236}">
                      <a16:creationId xmlns:a16="http://schemas.microsoft.com/office/drawing/2014/main" id="{0360F9EB-1617-48D7-ACE0-94D0F6575DA5}"/>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21" name="Straight Connector 120">
                  <a:extLst>
                    <a:ext uri="{FF2B5EF4-FFF2-40B4-BE49-F238E27FC236}">
                      <a16:creationId xmlns:a16="http://schemas.microsoft.com/office/drawing/2014/main" id="{2DED7475-A458-49F0-9D3D-C0C3449BA8E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75FB2-6399-4332-AEFB-184B139250A3}"/>
                  </a:ext>
                </a:extLst>
              </p:cNvPr>
              <p:cNvGrpSpPr/>
              <p:nvPr/>
            </p:nvGrpSpPr>
            <p:grpSpPr>
              <a:xfrm>
                <a:off x="1275510" y="6072184"/>
                <a:ext cx="508602" cy="151498"/>
                <a:chOff x="551886" y="4945335"/>
                <a:chExt cx="508602" cy="151498"/>
              </a:xfrm>
            </p:grpSpPr>
            <p:sp>
              <p:nvSpPr>
                <p:cNvPr id="116" name="Rectangle 115">
                  <a:extLst>
                    <a:ext uri="{FF2B5EF4-FFF2-40B4-BE49-F238E27FC236}">
                      <a16:creationId xmlns:a16="http://schemas.microsoft.com/office/drawing/2014/main" id="{CB18BF9C-07D7-445A-A02E-04057C3CF54B}"/>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17" name="Oval 116">
                  <a:extLst>
                    <a:ext uri="{FF2B5EF4-FFF2-40B4-BE49-F238E27FC236}">
                      <a16:creationId xmlns:a16="http://schemas.microsoft.com/office/drawing/2014/main" id="{14048F16-7800-4264-B6E8-9D18DF2A1E5F}"/>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704E343B-A983-41BD-BAC2-619616D5DB0C}"/>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Rectangle 107">
              <a:extLst>
                <a:ext uri="{FF2B5EF4-FFF2-40B4-BE49-F238E27FC236}">
                  <a16:creationId xmlns:a16="http://schemas.microsoft.com/office/drawing/2014/main" id="{1CBB280C-E3A9-48F7-BF8F-8011D917B0D8}"/>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grpSp>
        <p:nvGrpSpPr>
          <p:cNvPr id="170" name="Group 169">
            <a:extLst>
              <a:ext uri="{FF2B5EF4-FFF2-40B4-BE49-F238E27FC236}">
                <a16:creationId xmlns:a16="http://schemas.microsoft.com/office/drawing/2014/main" id="{E12BA47E-DF7D-4193-95B2-644DAE5BC93D}"/>
              </a:ext>
            </a:extLst>
          </p:cNvPr>
          <p:cNvGrpSpPr/>
          <p:nvPr/>
        </p:nvGrpSpPr>
        <p:grpSpPr>
          <a:xfrm>
            <a:off x="7390867" y="2733137"/>
            <a:ext cx="1674714" cy="2984667"/>
            <a:chOff x="9328755" y="3250668"/>
            <a:chExt cx="1674951" cy="2985091"/>
          </a:xfrm>
        </p:grpSpPr>
        <p:grpSp>
          <p:nvGrpSpPr>
            <p:cNvPr id="128" name="Group 127">
              <a:extLst>
                <a:ext uri="{FF2B5EF4-FFF2-40B4-BE49-F238E27FC236}">
                  <a16:creationId xmlns:a16="http://schemas.microsoft.com/office/drawing/2014/main" id="{B3103BED-7286-4A24-9CDD-8CB670B6ADD1}"/>
                </a:ext>
              </a:extLst>
            </p:cNvPr>
            <p:cNvGrpSpPr/>
            <p:nvPr/>
          </p:nvGrpSpPr>
          <p:grpSpPr>
            <a:xfrm>
              <a:off x="9328755" y="3250668"/>
              <a:ext cx="1674951" cy="2985091"/>
              <a:chOff x="1966391" y="3233909"/>
              <a:chExt cx="1674951" cy="2985091"/>
            </a:xfrm>
          </p:grpSpPr>
          <p:grpSp>
            <p:nvGrpSpPr>
              <p:cNvPr id="129" name="Group 128">
                <a:extLst>
                  <a:ext uri="{FF2B5EF4-FFF2-40B4-BE49-F238E27FC236}">
                    <a16:creationId xmlns:a16="http://schemas.microsoft.com/office/drawing/2014/main" id="{14C8B557-A506-475D-BD72-9D8D72E4E5EC}"/>
                  </a:ext>
                </a:extLst>
              </p:cNvPr>
              <p:cNvGrpSpPr/>
              <p:nvPr/>
            </p:nvGrpSpPr>
            <p:grpSpPr>
              <a:xfrm>
                <a:off x="2143610" y="4101695"/>
                <a:ext cx="1159601" cy="580317"/>
                <a:chOff x="7919988" y="2744429"/>
                <a:chExt cx="1159601" cy="580317"/>
              </a:xfrm>
              <a:solidFill>
                <a:schemeClr val="bg1">
                  <a:lumMod val="95000"/>
                </a:schemeClr>
              </a:solidFill>
            </p:grpSpPr>
            <p:sp>
              <p:nvSpPr>
                <p:cNvPr id="150" name="Rectangle 149">
                  <a:extLst>
                    <a:ext uri="{FF2B5EF4-FFF2-40B4-BE49-F238E27FC236}">
                      <a16:creationId xmlns:a16="http://schemas.microsoft.com/office/drawing/2014/main" id="{8BC0B1D7-BF2E-4817-8924-089C234C267F}"/>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1" name="Rectangle 150">
                  <a:extLst>
                    <a:ext uri="{FF2B5EF4-FFF2-40B4-BE49-F238E27FC236}">
                      <a16:creationId xmlns:a16="http://schemas.microsoft.com/office/drawing/2014/main" id="{6DB08B90-890D-48C0-83AB-7E5F6B3C1371}"/>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2" name="Rectangle 151">
                  <a:extLst>
                    <a:ext uri="{FF2B5EF4-FFF2-40B4-BE49-F238E27FC236}">
                      <a16:creationId xmlns:a16="http://schemas.microsoft.com/office/drawing/2014/main" id="{71DF3D67-DA04-42F3-811A-BC5271A42DBD}"/>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Tianjin</a:t>
                  </a:r>
                </a:p>
              </p:txBody>
            </p:sp>
          </p:grpSp>
          <p:grpSp>
            <p:nvGrpSpPr>
              <p:cNvPr id="132" name="Group 131">
                <a:extLst>
                  <a:ext uri="{FF2B5EF4-FFF2-40B4-BE49-F238E27FC236}">
                    <a16:creationId xmlns:a16="http://schemas.microsoft.com/office/drawing/2014/main" id="{8125F798-2A46-49D1-8841-69EDCDAC5CDE}"/>
                  </a:ext>
                </a:extLst>
              </p:cNvPr>
              <p:cNvGrpSpPr/>
              <p:nvPr/>
            </p:nvGrpSpPr>
            <p:grpSpPr>
              <a:xfrm>
                <a:off x="2389347" y="3419793"/>
                <a:ext cx="745007" cy="417453"/>
                <a:chOff x="1275510" y="6072184"/>
                <a:chExt cx="508602" cy="456278"/>
              </a:xfrm>
            </p:grpSpPr>
            <p:grpSp>
              <p:nvGrpSpPr>
                <p:cNvPr id="138" name="Group 137">
                  <a:extLst>
                    <a:ext uri="{FF2B5EF4-FFF2-40B4-BE49-F238E27FC236}">
                      <a16:creationId xmlns:a16="http://schemas.microsoft.com/office/drawing/2014/main" id="{2025003E-088D-44F5-AA45-7C6F2837169E}"/>
                    </a:ext>
                  </a:extLst>
                </p:cNvPr>
                <p:cNvGrpSpPr/>
                <p:nvPr/>
              </p:nvGrpSpPr>
              <p:grpSpPr>
                <a:xfrm>
                  <a:off x="1275510" y="6224570"/>
                  <a:ext cx="508602" cy="151498"/>
                  <a:chOff x="551886" y="4945335"/>
                  <a:chExt cx="508602" cy="151498"/>
                </a:xfrm>
              </p:grpSpPr>
              <p:sp>
                <p:nvSpPr>
                  <p:cNvPr id="147" name="Rectangle 146">
                    <a:extLst>
                      <a:ext uri="{FF2B5EF4-FFF2-40B4-BE49-F238E27FC236}">
                        <a16:creationId xmlns:a16="http://schemas.microsoft.com/office/drawing/2014/main" id="{266CE4D8-5D38-4484-9700-F703006A8E6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8" name="Oval 147">
                    <a:extLst>
                      <a:ext uri="{FF2B5EF4-FFF2-40B4-BE49-F238E27FC236}">
                        <a16:creationId xmlns:a16="http://schemas.microsoft.com/office/drawing/2014/main" id="{DFD6170E-D157-4999-8AC1-C0DD3BF2B1D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9" name="Straight Connector 148">
                    <a:extLst>
                      <a:ext uri="{FF2B5EF4-FFF2-40B4-BE49-F238E27FC236}">
                        <a16:creationId xmlns:a16="http://schemas.microsoft.com/office/drawing/2014/main" id="{A9BB1AC7-A433-4CE7-9021-89BD75FFDA06}"/>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A673F6A1-6C2A-4B34-9EBB-948968F32A97}"/>
                    </a:ext>
                  </a:extLst>
                </p:cNvPr>
                <p:cNvGrpSpPr/>
                <p:nvPr/>
              </p:nvGrpSpPr>
              <p:grpSpPr>
                <a:xfrm>
                  <a:off x="1275510" y="6376964"/>
                  <a:ext cx="508602" cy="151498"/>
                  <a:chOff x="551886" y="4945335"/>
                  <a:chExt cx="508602" cy="151498"/>
                </a:xfrm>
              </p:grpSpPr>
              <p:sp>
                <p:nvSpPr>
                  <p:cNvPr id="144" name="Rectangle 143">
                    <a:extLst>
                      <a:ext uri="{FF2B5EF4-FFF2-40B4-BE49-F238E27FC236}">
                        <a16:creationId xmlns:a16="http://schemas.microsoft.com/office/drawing/2014/main" id="{79DB543F-D998-42FA-B2EE-6AA9D1980F83}"/>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5" name="Oval 144">
                    <a:extLst>
                      <a:ext uri="{FF2B5EF4-FFF2-40B4-BE49-F238E27FC236}">
                        <a16:creationId xmlns:a16="http://schemas.microsoft.com/office/drawing/2014/main" id="{9E410885-7A7D-4670-B491-12D9FD0E7F88}"/>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6" name="Straight Connector 145">
                    <a:extLst>
                      <a:ext uri="{FF2B5EF4-FFF2-40B4-BE49-F238E27FC236}">
                        <a16:creationId xmlns:a16="http://schemas.microsoft.com/office/drawing/2014/main" id="{551FFAD2-BBB7-40FC-B7C0-4A6EC32B57D4}"/>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81868E9B-FD8D-4316-87E0-548293C9AA5F}"/>
                    </a:ext>
                  </a:extLst>
                </p:cNvPr>
                <p:cNvGrpSpPr/>
                <p:nvPr/>
              </p:nvGrpSpPr>
              <p:grpSpPr>
                <a:xfrm>
                  <a:off x="1275510" y="6072184"/>
                  <a:ext cx="508602" cy="151498"/>
                  <a:chOff x="551886" y="4945335"/>
                  <a:chExt cx="508602" cy="151498"/>
                </a:xfrm>
              </p:grpSpPr>
              <p:sp>
                <p:nvSpPr>
                  <p:cNvPr id="141" name="Rectangle 140">
                    <a:extLst>
                      <a:ext uri="{FF2B5EF4-FFF2-40B4-BE49-F238E27FC236}">
                        <a16:creationId xmlns:a16="http://schemas.microsoft.com/office/drawing/2014/main" id="{89A8CAEF-3B29-4849-9C06-500F6D3612CC}"/>
                      </a:ext>
                    </a:extLst>
                  </p:cNvPr>
                  <p:cNvSpPr/>
                  <p:nvPr/>
                </p:nvSpPr>
                <p:spPr bwMode="auto">
                  <a:xfrm>
                    <a:off x="551886" y="4945335"/>
                    <a:ext cx="508602" cy="151498"/>
                  </a:xfrm>
                  <a:prstGeom prst="rect">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8EBB6B06-DC8D-4F89-8CF8-4DD2613F8659}"/>
                      </a:ext>
                    </a:extLst>
                  </p:cNvPr>
                  <p:cNvSpPr/>
                  <p:nvPr/>
                </p:nvSpPr>
                <p:spPr bwMode="auto">
                  <a:xfrm flipH="1">
                    <a:off x="955040" y="4993640"/>
                    <a:ext cx="45720" cy="45720"/>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7717E636-4DD6-4284-AD44-FC4779F42C1E}"/>
                      </a:ext>
                    </a:extLst>
                  </p:cNvPr>
                  <p:cNvCxnSpPr/>
                  <p:nvPr/>
                </p:nvCxnSpPr>
                <p:spPr>
                  <a:xfrm>
                    <a:off x="625475" y="5019675"/>
                    <a:ext cx="23812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D3B040F1-07D9-4C45-BF25-A7A4663C022F}"/>
                  </a:ext>
                </a:extLst>
              </p:cNvPr>
              <p:cNvSpPr/>
              <p:nvPr/>
            </p:nvSpPr>
            <p:spPr bwMode="auto">
              <a:xfrm>
                <a:off x="1966391" y="3233909"/>
                <a:ext cx="1674951" cy="2985091"/>
              </a:xfrm>
              <a:prstGeom prst="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grpSp>
            <p:nvGrpSpPr>
              <p:cNvPr id="134" name="Group 133">
                <a:extLst>
                  <a:ext uri="{FF2B5EF4-FFF2-40B4-BE49-F238E27FC236}">
                    <a16:creationId xmlns:a16="http://schemas.microsoft.com/office/drawing/2014/main" id="{EDEA2E31-1544-43A1-A95E-4F45390572B6}"/>
                  </a:ext>
                </a:extLst>
              </p:cNvPr>
              <p:cNvGrpSpPr/>
              <p:nvPr/>
            </p:nvGrpSpPr>
            <p:grpSpPr>
              <a:xfrm>
                <a:off x="2143610" y="5534203"/>
                <a:ext cx="1159601" cy="580317"/>
                <a:chOff x="7950508" y="2926007"/>
                <a:chExt cx="1159601" cy="580317"/>
              </a:xfrm>
              <a:solidFill>
                <a:schemeClr val="bg1">
                  <a:lumMod val="95000"/>
                </a:schemeClr>
              </a:solidFill>
            </p:grpSpPr>
            <p:sp>
              <p:nvSpPr>
                <p:cNvPr id="135" name="Rectangle 134">
                  <a:extLst>
                    <a:ext uri="{FF2B5EF4-FFF2-40B4-BE49-F238E27FC236}">
                      <a16:creationId xmlns:a16="http://schemas.microsoft.com/office/drawing/2014/main" id="{56BC40A5-BC30-49A0-B2F7-DC8CCEF27936}"/>
                    </a:ext>
                  </a:extLst>
                </p:cNvPr>
                <p:cNvSpPr/>
                <p:nvPr/>
              </p:nvSpPr>
              <p:spPr bwMode="auto">
                <a:xfrm>
                  <a:off x="8183851" y="2926007"/>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6" name="Rectangle 135">
                  <a:extLst>
                    <a:ext uri="{FF2B5EF4-FFF2-40B4-BE49-F238E27FC236}">
                      <a16:creationId xmlns:a16="http://schemas.microsoft.com/office/drawing/2014/main" id="{9CFAB436-42FF-4514-A66D-CEE612D45AA1}"/>
                    </a:ext>
                  </a:extLst>
                </p:cNvPr>
                <p:cNvSpPr/>
                <p:nvPr/>
              </p:nvSpPr>
              <p:spPr bwMode="auto">
                <a:xfrm>
                  <a:off x="8067179" y="300743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37" name="Rectangle 136">
                  <a:extLst>
                    <a:ext uri="{FF2B5EF4-FFF2-40B4-BE49-F238E27FC236}">
                      <a16:creationId xmlns:a16="http://schemas.microsoft.com/office/drawing/2014/main" id="{53EAEE64-402E-4803-B7BA-C9BADB865091}"/>
                    </a:ext>
                  </a:extLst>
                </p:cNvPr>
                <p:cNvSpPr/>
                <p:nvPr/>
              </p:nvSpPr>
              <p:spPr bwMode="auto">
                <a:xfrm>
                  <a:off x="7950508" y="308887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Berlin</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grpSp>
          <p:nvGrpSpPr>
            <p:cNvPr id="163" name="Group 162">
              <a:extLst>
                <a:ext uri="{FF2B5EF4-FFF2-40B4-BE49-F238E27FC236}">
                  <a16:creationId xmlns:a16="http://schemas.microsoft.com/office/drawing/2014/main" id="{B5D85D97-EBB0-4E61-81FC-1D721B537772}"/>
                </a:ext>
              </a:extLst>
            </p:cNvPr>
            <p:cNvGrpSpPr/>
            <p:nvPr/>
          </p:nvGrpSpPr>
          <p:grpSpPr>
            <a:xfrm>
              <a:off x="9502187" y="4834005"/>
              <a:ext cx="1159601" cy="580317"/>
              <a:chOff x="5896369" y="4821680"/>
              <a:chExt cx="1159601" cy="580317"/>
            </a:xfrm>
          </p:grpSpPr>
          <p:sp>
            <p:nvSpPr>
              <p:cNvPr id="157" name="Rectangle 156">
                <a:extLst>
                  <a:ext uri="{FF2B5EF4-FFF2-40B4-BE49-F238E27FC236}">
                    <a16:creationId xmlns:a16="http://schemas.microsoft.com/office/drawing/2014/main" id="{FCC05889-E7E2-487D-A9CF-E711F51B542D}"/>
                  </a:ext>
                </a:extLst>
              </p:cNvPr>
              <p:cNvSpPr/>
              <p:nvPr/>
            </p:nvSpPr>
            <p:spPr bwMode="auto">
              <a:xfrm>
                <a:off x="6129712" y="4821680"/>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8" name="Rectangle 157">
                <a:extLst>
                  <a:ext uri="{FF2B5EF4-FFF2-40B4-BE49-F238E27FC236}">
                    <a16:creationId xmlns:a16="http://schemas.microsoft.com/office/drawing/2014/main" id="{9AE132EE-4FAF-46C4-967F-1E144E6FEF7D}"/>
                  </a:ext>
                </a:extLst>
              </p:cNvPr>
              <p:cNvSpPr/>
              <p:nvPr/>
            </p:nvSpPr>
            <p:spPr bwMode="auto">
              <a:xfrm>
                <a:off x="6013040" y="4903112"/>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Arial" panose="020B0604020202020204" pitchFamily="34" charset="0"/>
                  <a:ea typeface="Segoe UI" pitchFamily="34" charset="0"/>
                  <a:cs typeface="Arial" panose="020B0604020202020204" pitchFamily="34" charset="0"/>
                </a:endParaRPr>
              </a:p>
            </p:txBody>
          </p:sp>
          <p:sp>
            <p:nvSpPr>
              <p:cNvPr id="159" name="Rectangle 158">
                <a:extLst>
                  <a:ext uri="{FF2B5EF4-FFF2-40B4-BE49-F238E27FC236}">
                    <a16:creationId xmlns:a16="http://schemas.microsoft.com/office/drawing/2014/main" id="{872259DE-200B-4364-AF81-ECA09846F954}"/>
                  </a:ext>
                </a:extLst>
              </p:cNvPr>
              <p:cNvSpPr/>
              <p:nvPr/>
            </p:nvSpPr>
            <p:spPr bwMode="auto">
              <a:xfrm>
                <a:off x="5896369" y="4984544"/>
                <a:ext cx="926258" cy="417453"/>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rPr>
                  <a:t>Austin</a:t>
                </a:r>
                <a:endParaRPr kumimoji="0" lang="en-US" sz="2400" b="0" i="0" u="none" strike="noStrike" kern="1200" cap="none" spc="0" normalizeH="0" baseline="0" noProof="0" dirty="0">
                  <a:ln>
                    <a:noFill/>
                  </a:ln>
                  <a:solidFill>
                    <a:srgbClr val="505050"/>
                  </a:solidFill>
                  <a:effectLst/>
                  <a:uLnTx/>
                  <a:uFillTx/>
                  <a:latin typeface="Arial" panose="020B0604020202020204" pitchFamily="34" charset="0"/>
                  <a:ea typeface="Segoe UI" pitchFamily="34" charset="0"/>
                  <a:cs typeface="Arial" panose="020B0604020202020204" pitchFamily="34" charset="0"/>
                </a:endParaRPr>
              </a:p>
            </p:txBody>
          </p:sp>
        </p:grpSp>
      </p:grpSp>
      <p:cxnSp>
        <p:nvCxnSpPr>
          <p:cNvPr id="172" name="Straight Arrow Connector 171">
            <a:extLst>
              <a:ext uri="{FF2B5EF4-FFF2-40B4-BE49-F238E27FC236}">
                <a16:creationId xmlns:a16="http://schemas.microsoft.com/office/drawing/2014/main" id="{DF018CD1-A879-48D6-A299-028F57045ABF}"/>
              </a:ext>
            </a:extLst>
          </p:cNvPr>
          <p:cNvCxnSpPr>
            <a:cxnSpLocks/>
          </p:cNvCxnSpPr>
          <p:nvPr/>
        </p:nvCxnSpPr>
        <p:spPr>
          <a:xfrm>
            <a:off x="5971443" y="2268207"/>
            <a:ext cx="0" cy="39280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1D48E1C3-0BAC-4DA9-BF09-6E68BDA0BC6A}"/>
              </a:ext>
            </a:extLst>
          </p:cNvPr>
          <p:cNvSpPr txBox="1"/>
          <p:nvPr/>
        </p:nvSpPr>
        <p:spPr>
          <a:xfrm>
            <a:off x="791231" y="5771737"/>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1</a:t>
            </a:r>
          </a:p>
        </p:txBody>
      </p:sp>
      <p:sp>
        <p:nvSpPr>
          <p:cNvPr id="175" name="TextBox 174">
            <a:extLst>
              <a:ext uri="{FF2B5EF4-FFF2-40B4-BE49-F238E27FC236}">
                <a16:creationId xmlns:a16="http://schemas.microsoft.com/office/drawing/2014/main" id="{9367CC37-5CD7-48DB-AA59-3B39435ED45E}"/>
              </a:ext>
            </a:extLst>
          </p:cNvPr>
          <p:cNvSpPr txBox="1"/>
          <p:nvPr/>
        </p:nvSpPr>
        <p:spPr>
          <a:xfrm>
            <a:off x="3322341" y="5784869"/>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2</a:t>
            </a:r>
          </a:p>
        </p:txBody>
      </p:sp>
      <p:sp>
        <p:nvSpPr>
          <p:cNvPr id="176" name="TextBox 175">
            <a:extLst>
              <a:ext uri="{FF2B5EF4-FFF2-40B4-BE49-F238E27FC236}">
                <a16:creationId xmlns:a16="http://schemas.microsoft.com/office/drawing/2014/main" id="{E02A00F2-1E13-4064-A44F-E2FACBC55E75}"/>
              </a:ext>
            </a:extLst>
          </p:cNvPr>
          <p:cNvSpPr txBox="1"/>
          <p:nvPr/>
        </p:nvSpPr>
        <p:spPr>
          <a:xfrm>
            <a:off x="7402489" y="5822474"/>
            <a:ext cx="2312351" cy="634443"/>
          </a:xfrm>
          <a:prstGeom prst="rect">
            <a:avLst/>
          </a:prstGeom>
          <a:noFill/>
        </p:spPr>
        <p:txBody>
          <a:bodyPr wrap="square" lIns="182854" tIns="146284" rIns="182854" bIns="146284" rtlCol="0">
            <a:spAutoFit/>
          </a:bodyPr>
          <a:lstStyle/>
          <a:p>
            <a:pPr marL="0" marR="0" lvl="0" indent="0" algn="l" defTabSz="914201"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Arial" panose="020B0604020202020204" pitchFamily="34" charset="0"/>
                <a:ea typeface="+mn-ea"/>
                <a:cs typeface="+mn-cs"/>
              </a:rPr>
              <a:t>Partition 5</a:t>
            </a:r>
          </a:p>
        </p:txBody>
      </p:sp>
      <p:cxnSp>
        <p:nvCxnSpPr>
          <p:cNvPr id="102" name="Straight Connector 101">
            <a:extLst>
              <a:ext uri="{FF2B5EF4-FFF2-40B4-BE49-F238E27FC236}">
                <a16:creationId xmlns:a16="http://schemas.microsoft.com/office/drawing/2014/main" id="{482AF761-138E-47B7-B355-6C0F90BCCE90}"/>
              </a:ext>
            </a:extLst>
          </p:cNvPr>
          <p:cNvCxnSpPr/>
          <p:nvPr/>
        </p:nvCxnSpPr>
        <p:spPr>
          <a:xfrm flipH="1">
            <a:off x="2806897" y="5723834"/>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EF9467-0260-4DE9-82D4-F527C389C82B}"/>
              </a:ext>
            </a:extLst>
          </p:cNvPr>
          <p:cNvCxnSpPr/>
          <p:nvPr/>
        </p:nvCxnSpPr>
        <p:spPr>
          <a:xfrm flipH="1">
            <a:off x="4925162" y="5737789"/>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3519FA7-CF6F-49F7-9E44-0B880214991B}"/>
              </a:ext>
            </a:extLst>
          </p:cNvPr>
          <p:cNvCxnSpPr/>
          <p:nvPr/>
        </p:nvCxnSpPr>
        <p:spPr>
          <a:xfrm flipH="1">
            <a:off x="7273058" y="5748948"/>
            <a:ext cx="0" cy="24468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F7B1A09-37FD-4E35-BFD2-FFD9E43CED60}"/>
              </a:ext>
            </a:extLst>
          </p:cNvPr>
          <p:cNvCxnSpPr/>
          <p:nvPr/>
        </p:nvCxnSpPr>
        <p:spPr>
          <a:xfrm>
            <a:off x="584405" y="5858735"/>
            <a:ext cx="9189080"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2F7C3BE-9F07-4CB5-B98B-35768C409197}"/>
              </a:ext>
            </a:extLst>
          </p:cNvPr>
          <p:cNvSpPr txBox="1"/>
          <p:nvPr/>
        </p:nvSpPr>
        <p:spPr>
          <a:xfrm>
            <a:off x="1130525" y="6452687"/>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1</a:t>
            </a:r>
          </a:p>
        </p:txBody>
      </p:sp>
      <p:sp>
        <p:nvSpPr>
          <p:cNvPr id="112" name="TextBox 111">
            <a:extLst>
              <a:ext uri="{FF2B5EF4-FFF2-40B4-BE49-F238E27FC236}">
                <a16:creationId xmlns:a16="http://schemas.microsoft.com/office/drawing/2014/main" id="{4C11CD21-D387-430D-8A61-ABD4D2839CEC}"/>
              </a:ext>
            </a:extLst>
          </p:cNvPr>
          <p:cNvSpPr txBox="1"/>
          <p:nvPr/>
        </p:nvSpPr>
        <p:spPr>
          <a:xfrm>
            <a:off x="3375590" y="6486079"/>
            <a:ext cx="1353504"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2</a:t>
            </a:r>
          </a:p>
        </p:txBody>
      </p:sp>
      <p:sp>
        <p:nvSpPr>
          <p:cNvPr id="130" name="TextBox 129">
            <a:extLst>
              <a:ext uri="{FF2B5EF4-FFF2-40B4-BE49-F238E27FC236}">
                <a16:creationId xmlns:a16="http://schemas.microsoft.com/office/drawing/2014/main" id="{F33FB095-AD72-45FE-9882-538AF10EC646}"/>
              </a:ext>
            </a:extLst>
          </p:cNvPr>
          <p:cNvSpPr txBox="1"/>
          <p:nvPr/>
        </p:nvSpPr>
        <p:spPr>
          <a:xfrm>
            <a:off x="7881064" y="6425798"/>
            <a:ext cx="1113277" cy="374793"/>
          </a:xfrm>
          <a:prstGeom prst="rect">
            <a:avLst/>
          </a:prstGeom>
          <a:noFill/>
        </p:spPr>
        <p:txBody>
          <a:bodyPr wrap="squar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rial" panose="020B0604020202020204" pitchFamily="34" charset="0"/>
                <a:ea typeface="+mn-ea"/>
                <a:cs typeface="+mn-cs"/>
              </a:rPr>
              <a:t>Range 5</a:t>
            </a:r>
          </a:p>
        </p:txBody>
      </p:sp>
      <p:sp>
        <p:nvSpPr>
          <p:cNvPr id="4" name="TextBox 3">
            <a:extLst>
              <a:ext uri="{FF2B5EF4-FFF2-40B4-BE49-F238E27FC236}">
                <a16:creationId xmlns:a16="http://schemas.microsoft.com/office/drawing/2014/main" id="{79893BD4-3BC1-44CB-B0CF-75876109635E}"/>
              </a:ext>
            </a:extLst>
          </p:cNvPr>
          <p:cNvSpPr txBox="1"/>
          <p:nvPr/>
        </p:nvSpPr>
        <p:spPr>
          <a:xfrm>
            <a:off x="3060806" y="1026633"/>
            <a:ext cx="5267219"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10,000 RU/s provisioned for collection</a:t>
            </a:r>
          </a:p>
        </p:txBody>
      </p:sp>
      <p:sp>
        <p:nvSpPr>
          <p:cNvPr id="165" name="TextBox 164">
            <a:extLst>
              <a:ext uri="{FF2B5EF4-FFF2-40B4-BE49-F238E27FC236}">
                <a16:creationId xmlns:a16="http://schemas.microsoft.com/office/drawing/2014/main" id="{8EC1FBCA-19A8-466D-BA39-35B10D584E9A}"/>
              </a:ext>
            </a:extLst>
          </p:cNvPr>
          <p:cNvSpPr txBox="1"/>
          <p:nvPr/>
        </p:nvSpPr>
        <p:spPr>
          <a:xfrm>
            <a:off x="890932" y="2218010"/>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66" name="TextBox 165">
            <a:extLst>
              <a:ext uri="{FF2B5EF4-FFF2-40B4-BE49-F238E27FC236}">
                <a16:creationId xmlns:a16="http://schemas.microsoft.com/office/drawing/2014/main" id="{36672D8E-A08F-45C5-B2FC-6E34B9E6BE38}"/>
              </a:ext>
            </a:extLst>
          </p:cNvPr>
          <p:cNvSpPr txBox="1"/>
          <p:nvPr/>
        </p:nvSpPr>
        <p:spPr>
          <a:xfrm>
            <a:off x="3521729" y="2216174"/>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67" name="TextBox 166">
            <a:extLst>
              <a:ext uri="{FF2B5EF4-FFF2-40B4-BE49-F238E27FC236}">
                <a16:creationId xmlns:a16="http://schemas.microsoft.com/office/drawing/2014/main" id="{51B91A82-3410-4FE9-A0AE-C57C6AB3DDE1}"/>
              </a:ext>
            </a:extLst>
          </p:cNvPr>
          <p:cNvSpPr txBox="1"/>
          <p:nvPr/>
        </p:nvSpPr>
        <p:spPr>
          <a:xfrm>
            <a:off x="8255464" y="2226958"/>
            <a:ext cx="2312351" cy="544765"/>
          </a:xfrm>
          <a:prstGeom prst="rect">
            <a:avLst/>
          </a:prstGeom>
          <a:noFill/>
        </p:spPr>
        <p:txBody>
          <a:bodyPr wrap="square" lIns="182880" tIns="146304" rIns="182880" bIns="146304" rtlCol="0">
            <a:spAutoFit/>
          </a:bodyPr>
          <a:lstStyle/>
          <a:p>
            <a:pPr>
              <a:lnSpc>
                <a:spcPct val="90000"/>
              </a:lnSpc>
              <a:spcAft>
                <a:spcPts val="600"/>
              </a:spcAft>
            </a:pPr>
            <a:r>
              <a:rPr lang="en-US" sz="1800" b="1">
                <a:gradFill>
                  <a:gsLst>
                    <a:gs pos="2917">
                      <a:schemeClr val="tx1"/>
                    </a:gs>
                    <a:gs pos="30000">
                      <a:schemeClr val="tx1"/>
                    </a:gs>
                  </a:gsLst>
                  <a:lin ang="5400000" scaled="0"/>
                </a:gradFill>
              </a:rPr>
              <a:t>2000 RU/s</a:t>
            </a:r>
          </a:p>
        </p:txBody>
      </p:sp>
      <p:sp>
        <p:nvSpPr>
          <p:cNvPr id="153" name="Title 1">
            <a:extLst>
              <a:ext uri="{FF2B5EF4-FFF2-40B4-BE49-F238E27FC236}">
                <a16:creationId xmlns:a16="http://schemas.microsoft.com/office/drawing/2014/main" id="{E8091334-4674-4C41-A5C2-E3FF181961F2}"/>
              </a:ext>
            </a:extLst>
          </p:cNvPr>
          <p:cNvSpPr>
            <a:spLocks noGrp="1"/>
          </p:cNvSpPr>
          <p:nvPr>
            <p:ph type="title"/>
          </p:nvPr>
        </p:nvSpPr>
        <p:spPr>
          <a:xfrm>
            <a:off x="268080" y="180177"/>
            <a:ext cx="11655840" cy="899665"/>
          </a:xfrm>
        </p:spPr>
        <p:txBody>
          <a:bodyPr/>
          <a:lstStyle/>
          <a:p>
            <a:r>
              <a:rPr lang="en-US" dirty="0">
                <a:latin typeface="Arial" panose="020B0604020202020204" pitchFamily="34" charset="0"/>
                <a:cs typeface="Arial" panose="020B0604020202020204" pitchFamily="34" charset="0"/>
              </a:rPr>
              <a:t>RU’s divided among Partitions</a:t>
            </a:r>
          </a:p>
        </p:txBody>
      </p:sp>
    </p:spTree>
    <p:extLst>
      <p:ext uri="{BB962C8B-B14F-4D97-AF65-F5344CB8AC3E}">
        <p14:creationId xmlns:p14="http://schemas.microsoft.com/office/powerpoint/2010/main" val="232483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58114" y="1428626"/>
            <a:ext cx="6080126" cy="866904"/>
          </a:xfrm>
        </p:spPr>
        <p:txBody>
          <a:bodyPr vert="horz" wrap="square" lIns="146304" tIns="91440" rIns="146304" bIns="91440" rtlCol="0" anchor="t">
            <a:spAutoFit/>
          </a:bodyPr>
          <a:lstStyle/>
          <a:p>
            <a:pPr lvl="0"/>
            <a:r>
              <a:rPr lang="en-US" sz="1400" dirty="0"/>
              <a:t>Best Practices: Design Goals for Choosing a Good Partition Key</a:t>
            </a:r>
          </a:p>
          <a:p>
            <a:pPr marL="236220" lvl="1" indent="-236220">
              <a:spcBef>
                <a:spcPts val="600"/>
              </a:spcBef>
            </a:pPr>
            <a:r>
              <a:rPr lang="en-US" sz="1400" dirty="0"/>
              <a:t>Distribute the overall request + storage volume</a:t>
            </a:r>
          </a:p>
          <a:p>
            <a:pPr marL="784225" lvl="2" indent="-223520">
              <a:spcBef>
                <a:spcPts val="0"/>
              </a:spcBef>
              <a:buClr>
                <a:schemeClr val="tx2"/>
              </a:buClr>
            </a:pPr>
            <a:r>
              <a:rPr lang="en-US" sz="1200" dirty="0"/>
              <a:t>Avoid “hot” partition keys</a:t>
            </a:r>
            <a:endParaRPr lang="en-US" sz="1200" dirty="0">
              <a:cs typeface="Arial" panose="020B0604020202020204" pitchFamily="34" charset="0"/>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2"/>
            <a:ext cx="350654"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3" y="3245507"/>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5" y="4171297"/>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2" y="2208455"/>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2" y="3221771"/>
            <a:ext cx="549222"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8" y="2284096"/>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2"/>
            <a:ext cx="393730"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69085" y="3041826"/>
            <a:ext cx="6080126"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Arial" panose="020B0604020202020204" pitchFamily="34" charset="0"/>
                <a:cs typeface="Arial" panose="020B0604020202020204" pitchFamily="34" charset="0"/>
              </a:rPr>
              <a:t>Steps for Success</a:t>
            </a:r>
          </a:p>
          <a:p>
            <a:pPr marL="236220" lvl="1" indent="-236220">
              <a:spcBef>
                <a:spcPts val="600"/>
              </a:spcBef>
            </a:pPr>
            <a:r>
              <a:rPr lang="en-US" sz="1400" dirty="0">
                <a:latin typeface="Arial" panose="020B0604020202020204" pitchFamily="34" charset="0"/>
                <a:cs typeface="Arial" panose="020B0604020202020204" pitchFamily="34" charset="0"/>
              </a:rPr>
              <a:t>Ballpark scale needs (size/throughput)</a:t>
            </a:r>
          </a:p>
          <a:p>
            <a:pPr marL="236220" lvl="1" indent="-236220">
              <a:spcBef>
                <a:spcPts val="0"/>
              </a:spcBef>
            </a:pPr>
            <a:r>
              <a:rPr lang="en-US" sz="1400" dirty="0">
                <a:latin typeface="Arial" panose="020B0604020202020204" pitchFamily="34" charset="0"/>
                <a:cs typeface="Arial" panose="020B0604020202020204" pitchFamily="34" charset="0"/>
              </a:rPr>
              <a:t>Understand the workload</a:t>
            </a:r>
          </a:p>
          <a:p>
            <a:pPr marL="236220" lvl="1" indent="-236220">
              <a:spcBef>
                <a:spcPts val="0"/>
              </a:spcBef>
            </a:pPr>
            <a:r>
              <a:rPr lang="en-US" sz="1400" dirty="0">
                <a:latin typeface="Arial" panose="020B0604020202020204" pitchFamily="34" charset="0"/>
                <a:cs typeface="Arial" panose="020B0604020202020204" pitchFamily="34" charset="0"/>
              </a:rPr>
              <a:t># of reads/sec vs writes per sec</a:t>
            </a:r>
          </a:p>
          <a:p>
            <a:pPr marL="784225" lvl="2" indent="-223520">
              <a:spcBef>
                <a:spcPts val="0"/>
              </a:spcBef>
              <a:buClr>
                <a:schemeClr val="tx2"/>
              </a:buClr>
            </a:pPr>
            <a:r>
              <a:rPr lang="en-US" sz="1200" dirty="0"/>
              <a:t>Use pareto principal (80/20 rule) to help optimize bulk of workload</a:t>
            </a:r>
            <a:endParaRPr lang="en-US" sz="1200" dirty="0">
              <a:cs typeface="Arial" panose="020B0604020202020204" pitchFamily="34" charset="0"/>
            </a:endParaRPr>
          </a:p>
          <a:p>
            <a:pPr marL="784225" lvl="2" indent="-223520">
              <a:buClr>
                <a:schemeClr val="tx2"/>
              </a:buClr>
            </a:pPr>
            <a:r>
              <a:rPr lang="en-US" sz="1200" dirty="0"/>
              <a:t>For reads – understand top 3-5 queries (look for common filters)</a:t>
            </a:r>
            <a:endParaRPr lang="en-US" sz="1200" dirty="0">
              <a:cs typeface="Arial" panose="020B0604020202020204" pitchFamily="34" charset="0"/>
            </a:endParaRPr>
          </a:p>
          <a:p>
            <a:pPr marL="784225" lvl="2" indent="-223520">
              <a:buClr>
                <a:schemeClr val="tx2"/>
              </a:buClr>
            </a:pPr>
            <a:r>
              <a:rPr lang="en-US" sz="1200" dirty="0"/>
              <a:t>For writes – understand transactional needs</a:t>
            </a:r>
            <a:endParaRPr lang="en-US" sz="1200" dirty="0">
              <a:cs typeface="Arial" panose="020B0604020202020204" pitchFamily="34" charset="0"/>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58114" y="4943524"/>
            <a:ext cx="6080126"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latin typeface="Arial" panose="020B0604020202020204" pitchFamily="34" charset="0"/>
                <a:cs typeface="Arial" panose="020B0604020202020204" pitchFamily="34" charset="0"/>
              </a:rPr>
              <a:t>General Tips</a:t>
            </a:r>
          </a:p>
          <a:p>
            <a:pPr marL="236220" lvl="1" indent="-236220">
              <a:spcBef>
                <a:spcPts val="600"/>
              </a:spcBef>
            </a:pPr>
            <a:r>
              <a:rPr lang="en-US" sz="1400" dirty="0">
                <a:latin typeface="Arial" panose="020B0604020202020204" pitchFamily="34" charset="0"/>
                <a:cs typeface="Arial" panose="020B0604020202020204" pitchFamily="34" charset="0"/>
              </a:rPr>
              <a:t>Build a POC to strengthen your understanding of the workload and iterate (avoid analyses paralysis)</a:t>
            </a:r>
          </a:p>
          <a:p>
            <a:pPr marL="236220" lvl="1" indent="-236220">
              <a:spcBef>
                <a:spcPts val="600"/>
              </a:spcBef>
            </a:pPr>
            <a:r>
              <a:rPr lang="en-US" sz="1400" dirty="0">
                <a:latin typeface="Arial" panose="020B0604020202020204" pitchFamily="34" charset="0"/>
                <a:cs typeface="Arial" panose="020B0604020202020204" pitchFamily="34" charset="0"/>
              </a:rPr>
              <a:t>Don’t be afraid of having too many partition keys</a:t>
            </a:r>
          </a:p>
          <a:p>
            <a:pPr marL="784225" lvl="2" indent="-223520">
              <a:spcBef>
                <a:spcPts val="0"/>
              </a:spcBef>
              <a:buClr>
                <a:schemeClr val="tx2"/>
              </a:buClr>
            </a:pPr>
            <a:r>
              <a:rPr lang="en-US" sz="1200" dirty="0"/>
              <a:t>Partitions keys are logical</a:t>
            </a:r>
            <a:endParaRPr lang="en-US" sz="1200" dirty="0">
              <a:cs typeface="Arial" panose="020B0604020202020204" pitchFamily="34" charset="0"/>
            </a:endParaRPr>
          </a:p>
          <a:p>
            <a:pPr marL="784225" lvl="2" indent="-223520">
              <a:buClr>
                <a:schemeClr val="tx2"/>
              </a:buClr>
            </a:pPr>
            <a:r>
              <a:rPr lang="en-US" sz="1200" dirty="0"/>
              <a:t>More partition keys </a:t>
            </a:r>
            <a:r>
              <a:rPr lang="en-US" sz="1050" dirty="0">
                <a:latin typeface="Arial" panose="020B0604020202020204" pitchFamily="34" charset="0"/>
              </a:rPr>
              <a:t></a:t>
            </a:r>
            <a:r>
              <a:rPr lang="en-US" sz="1200" dirty="0"/>
              <a:t> more scalability</a:t>
            </a:r>
            <a:endParaRPr lang="en-US" sz="1200" dirty="0">
              <a:cs typeface="Arial" panose="020B0604020202020204" pitchFamily="34" charset="0"/>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58114" y="2215871"/>
            <a:ext cx="6080126"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20" lvl="1" indent="-236220">
              <a:spcBef>
                <a:spcPts val="600"/>
              </a:spcBef>
            </a:pPr>
            <a:r>
              <a:rPr lang="en-US" sz="1400" dirty="0">
                <a:latin typeface="Arial" panose="020B0604020202020204" pitchFamily="34" charset="0"/>
                <a:cs typeface="Arial" panose="020B0604020202020204" pitchFamily="34" charset="0"/>
              </a:rPr>
              <a:t>Partition Key is scope for multi-record transactions and routing queries</a:t>
            </a:r>
          </a:p>
          <a:p>
            <a:pPr marL="784225" lvl="2" indent="-223520">
              <a:spcBef>
                <a:spcPts val="0"/>
              </a:spcBef>
              <a:buClr>
                <a:schemeClr val="tx2"/>
              </a:buClr>
            </a:pPr>
            <a:r>
              <a:rPr lang="en-US" sz="1200" dirty="0"/>
              <a:t>Queries can be intelligently routed via partition key</a:t>
            </a:r>
            <a:endParaRPr lang="en-US" sz="1200" dirty="0">
              <a:cs typeface="Arial" panose="020B0604020202020204" pitchFamily="34" charset="0"/>
            </a:endParaRPr>
          </a:p>
          <a:p>
            <a:pPr marL="784225" lvl="2" indent="-223520">
              <a:buClr>
                <a:schemeClr val="tx2"/>
              </a:buClr>
            </a:pPr>
            <a:r>
              <a:rPr lang="en-US" sz="1200" dirty="0"/>
              <a:t>Omitting partition key on query requires fan-out</a:t>
            </a:r>
            <a:endParaRPr lang="en-US" sz="1200" dirty="0">
              <a:cs typeface="Arial" panose="020B0604020202020204" pitchFamily="34" charset="0"/>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5" y="2540266"/>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9A85DA-94A4-4EF6-9370-8E6BBA42AF48}"/>
              </a:ext>
            </a:extLst>
          </p:cNvPr>
          <p:cNvSpPr>
            <a:spLocks noGrp="1"/>
          </p:cNvSpPr>
          <p:nvPr>
            <p:ph type="body" sz="quarter" idx="10"/>
          </p:nvPr>
        </p:nvSpPr>
        <p:spPr>
          <a:xfrm>
            <a:off x="161208" y="1309378"/>
            <a:ext cx="5959859" cy="4136902"/>
          </a:xfrm>
        </p:spPr>
        <p:txBody>
          <a:bodyPr vert="horz" wrap="square" lIns="146304" tIns="91440" rIns="146304" bIns="91440" rtlCol="0" anchor="t">
            <a:spAutoFit/>
          </a:bodyPr>
          <a:lstStyle/>
          <a:p>
            <a:r>
              <a:rPr lang="en-US" sz="1600" dirty="0">
                <a:latin typeface="Arial" panose="020B0604020202020204" pitchFamily="34" charset="0"/>
                <a:cs typeface="Arial" panose="020B0604020202020204" pitchFamily="34" charset="0"/>
              </a:rPr>
              <a:t>Containers support unlimited storage by dynamically allocating additional physical partitions</a:t>
            </a:r>
          </a:p>
          <a:p>
            <a:r>
              <a:rPr lang="en-US" sz="1600" dirty="0">
                <a:latin typeface="Arial" panose="020B0604020202020204" pitchFamily="34" charset="0"/>
                <a:cs typeface="Arial" panose="020B0604020202020204" pitchFamily="34" charset="0"/>
              </a:rPr>
              <a:t>Storage for single partition key value (logical partition) is </a:t>
            </a:r>
            <a:r>
              <a:rPr lang="en-US" sz="1600" dirty="0" err="1">
                <a:latin typeface="Arial" panose="020B0604020202020204" pitchFamily="34" charset="0"/>
                <a:cs typeface="Arial" panose="020B0604020202020204" pitchFamily="34" charset="0"/>
              </a:rPr>
              <a:t>quota'ed</a:t>
            </a:r>
            <a:r>
              <a:rPr lang="en-US" sz="1600" dirty="0">
                <a:latin typeface="Arial" panose="020B0604020202020204" pitchFamily="34" charset="0"/>
                <a:cs typeface="Arial" panose="020B0604020202020204" pitchFamily="34" charset="0"/>
              </a:rPr>
              <a:t> to 10GB.</a:t>
            </a:r>
          </a:p>
          <a:p>
            <a:r>
              <a:rPr lang="en-US" sz="1600" dirty="0">
                <a:latin typeface="Arial" panose="020B0604020202020204" pitchFamily="34" charset="0"/>
                <a:cs typeface="Arial" panose="020B0604020202020204" pitchFamily="34" charset="0"/>
              </a:rPr>
              <a:t>When a partition key reaches its provisioned storage limit, requests to create new resources will return a HTTP Status Code of 403 (Forbidden).</a:t>
            </a:r>
          </a:p>
          <a:p>
            <a:pPr marL="0" lvl="1" indent="0">
              <a:buNone/>
            </a:pPr>
            <a:r>
              <a:rPr lang="en-US" sz="1600" dirty="0">
                <a:latin typeface="Arial" panose="020B0604020202020204" pitchFamily="34" charset="0"/>
                <a:cs typeface="Arial" panose="020B0604020202020204" pitchFamily="34" charset="0"/>
              </a:rPr>
              <a:t>Azure Cosmos DB will automatically add partitions, and may also return a 403 if:</a:t>
            </a:r>
          </a:p>
          <a:p>
            <a:pPr lvl="1"/>
            <a:r>
              <a:rPr lang="en-US" sz="1600" dirty="0">
                <a:latin typeface="Arial" panose="020B0604020202020204" pitchFamily="34" charset="0"/>
                <a:cs typeface="Arial" panose="020B0604020202020204" pitchFamily="34" charset="0"/>
              </a:rPr>
              <a:t>An authorization token has expired</a:t>
            </a:r>
          </a:p>
          <a:p>
            <a:pPr lvl="1"/>
            <a:r>
              <a:rPr lang="en-US" sz="1600" dirty="0">
                <a:latin typeface="Arial" panose="020B0604020202020204" pitchFamily="34" charset="0"/>
                <a:cs typeface="Arial" panose="020B0604020202020204" pitchFamily="34" charset="0"/>
              </a:rPr>
              <a:t>A programmatic element (UDF, Stored Procedure, Trigger) has been flagged for repeated violations</a:t>
            </a:r>
          </a:p>
        </p:txBody>
      </p:sp>
      <p:sp>
        <p:nvSpPr>
          <p:cNvPr id="3" name="Title 2">
            <a:extLst>
              <a:ext uri="{FF2B5EF4-FFF2-40B4-BE49-F238E27FC236}">
                <a16:creationId xmlns:a16="http://schemas.microsoft.com/office/drawing/2014/main" id="{7B2969DE-27B0-4557-85B9-DFB7B20D88C0}"/>
              </a:ext>
            </a:extLst>
          </p:cNvPr>
          <p:cNvSpPr>
            <a:spLocks noGrp="1"/>
          </p:cNvSpPr>
          <p:nvPr>
            <p:ph type="title"/>
          </p:nvPr>
        </p:nvSpPr>
        <p:spPr>
          <a:xfrm>
            <a:off x="161208" y="121807"/>
            <a:ext cx="6292516" cy="1144275"/>
          </a:xfrm>
        </p:spPr>
        <p:txBody>
          <a:bodyPr>
            <a:normAutofit fontScale="90000"/>
          </a:bodyPr>
          <a:lstStyle/>
          <a:p>
            <a:r>
              <a:rPr lang="en-US" sz="4000" dirty="0">
                <a:latin typeface="Arial" panose="020B0604020202020204" pitchFamily="34" charset="0"/>
                <a:cs typeface="Arial" panose="020B0604020202020204" pitchFamily="34" charset="0"/>
              </a:rPr>
              <a:t>Partition Key Storage Limits</a:t>
            </a:r>
          </a:p>
        </p:txBody>
      </p:sp>
      <p:sp>
        <p:nvSpPr>
          <p:cNvPr id="61" name="TextBox 60">
            <a:extLst>
              <a:ext uri="{FF2B5EF4-FFF2-40B4-BE49-F238E27FC236}">
                <a16:creationId xmlns:a16="http://schemas.microsoft.com/office/drawing/2014/main" id="{C91B19D6-4FDA-4322-9184-B356C05FFE8F}"/>
              </a:ext>
            </a:extLst>
          </p:cNvPr>
          <p:cNvSpPr txBox="1"/>
          <p:nvPr/>
        </p:nvSpPr>
        <p:spPr>
          <a:xfrm>
            <a:off x="9827845" y="1089976"/>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65" name="Connector: Curved 53">
            <a:extLst>
              <a:ext uri="{FF2B5EF4-FFF2-40B4-BE49-F238E27FC236}">
                <a16:creationId xmlns:a16="http://schemas.microsoft.com/office/drawing/2014/main" id="{64756FDD-75BD-42D3-BBB8-49AB3796F03B}"/>
              </a:ext>
            </a:extLst>
          </p:cNvPr>
          <p:cNvCxnSpPr>
            <a:cxnSpLocks/>
          </p:cNvCxnSpPr>
          <p:nvPr/>
        </p:nvCxnSpPr>
        <p:spPr>
          <a:xfrm>
            <a:off x="10257072" y="149874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97" name="Rectangle 96">
            <a:extLst>
              <a:ext uri="{FF2B5EF4-FFF2-40B4-BE49-F238E27FC236}">
                <a16:creationId xmlns:a16="http://schemas.microsoft.com/office/drawing/2014/main" id="{AFAE4E3E-7AB8-48C5-A440-40724FD1441C}"/>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98" name="Group 97">
            <a:extLst>
              <a:ext uri="{FF2B5EF4-FFF2-40B4-BE49-F238E27FC236}">
                <a16:creationId xmlns:a16="http://schemas.microsoft.com/office/drawing/2014/main" id="{3FAB2C35-F1DF-4D5B-9E7E-56AE3BD38177}"/>
              </a:ext>
            </a:extLst>
          </p:cNvPr>
          <p:cNvGrpSpPr>
            <a:grpSpLocks noChangeAspect="1"/>
          </p:cNvGrpSpPr>
          <p:nvPr/>
        </p:nvGrpSpPr>
        <p:grpSpPr>
          <a:xfrm>
            <a:off x="8891723" y="4992232"/>
            <a:ext cx="350654" cy="302239"/>
            <a:chOff x="9192685" y="1928657"/>
            <a:chExt cx="644698" cy="555680"/>
          </a:xfrm>
        </p:grpSpPr>
        <p:sp>
          <p:nvSpPr>
            <p:cNvPr id="99" name="Star: 4 Points 8">
              <a:extLst>
                <a:ext uri="{FF2B5EF4-FFF2-40B4-BE49-F238E27FC236}">
                  <a16:creationId xmlns:a16="http://schemas.microsoft.com/office/drawing/2014/main" id="{82098332-BD80-4B7E-8FD3-6E55F995CC2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0" name="Star: 4 Points 8">
              <a:extLst>
                <a:ext uri="{FF2B5EF4-FFF2-40B4-BE49-F238E27FC236}">
                  <a16:creationId xmlns:a16="http://schemas.microsoft.com/office/drawing/2014/main" id="{726BE0FC-A955-49A1-B73D-E58CC94303A3}"/>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1" name="Oval 100">
              <a:extLst>
                <a:ext uri="{FF2B5EF4-FFF2-40B4-BE49-F238E27FC236}">
                  <a16:creationId xmlns:a16="http://schemas.microsoft.com/office/drawing/2014/main" id="{C314D41A-B344-43A1-A3B4-D7792F6A19E5}"/>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Oval 9">
              <a:extLst>
                <a:ext uri="{FF2B5EF4-FFF2-40B4-BE49-F238E27FC236}">
                  <a16:creationId xmlns:a16="http://schemas.microsoft.com/office/drawing/2014/main" id="{49363836-711D-4AD8-B20E-70F5CE63684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103" name="Cylinder 513">
            <a:extLst>
              <a:ext uri="{FF2B5EF4-FFF2-40B4-BE49-F238E27FC236}">
                <a16:creationId xmlns:a16="http://schemas.microsoft.com/office/drawing/2014/main" id="{9D435F80-E94B-415D-947A-16CD0819C98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104" name="Straight Arrow Connector 103">
            <a:extLst>
              <a:ext uri="{FF2B5EF4-FFF2-40B4-BE49-F238E27FC236}">
                <a16:creationId xmlns:a16="http://schemas.microsoft.com/office/drawing/2014/main" id="{14D1F247-3D85-40C7-B9F0-2435C6180EB3}"/>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5" name="Group 104">
            <a:extLst>
              <a:ext uri="{FF2B5EF4-FFF2-40B4-BE49-F238E27FC236}">
                <a16:creationId xmlns:a16="http://schemas.microsoft.com/office/drawing/2014/main" id="{A23C0DB7-E434-4863-B400-DC11B5916B13}"/>
              </a:ext>
            </a:extLst>
          </p:cNvPr>
          <p:cNvGrpSpPr/>
          <p:nvPr/>
        </p:nvGrpSpPr>
        <p:grpSpPr>
          <a:xfrm>
            <a:off x="10062703" y="3245507"/>
            <a:ext cx="402639" cy="361217"/>
            <a:chOff x="1275510" y="6072184"/>
            <a:chExt cx="508602" cy="456278"/>
          </a:xfrm>
        </p:grpSpPr>
        <p:grpSp>
          <p:nvGrpSpPr>
            <p:cNvPr id="106" name="Group 105">
              <a:extLst>
                <a:ext uri="{FF2B5EF4-FFF2-40B4-BE49-F238E27FC236}">
                  <a16:creationId xmlns:a16="http://schemas.microsoft.com/office/drawing/2014/main" id="{694FBAB0-A64E-419D-929A-DC7A83E5C7FB}"/>
                </a:ext>
              </a:extLst>
            </p:cNvPr>
            <p:cNvGrpSpPr/>
            <p:nvPr/>
          </p:nvGrpSpPr>
          <p:grpSpPr>
            <a:xfrm>
              <a:off x="1275510" y="6224570"/>
              <a:ext cx="508602" cy="151498"/>
              <a:chOff x="551886" y="4945335"/>
              <a:chExt cx="508602" cy="151498"/>
            </a:xfrm>
          </p:grpSpPr>
          <p:sp>
            <p:nvSpPr>
              <p:cNvPr id="115" name="Rectangle 114">
                <a:extLst>
                  <a:ext uri="{FF2B5EF4-FFF2-40B4-BE49-F238E27FC236}">
                    <a16:creationId xmlns:a16="http://schemas.microsoft.com/office/drawing/2014/main" id="{BFD24178-7F16-4D8F-AD39-AD39B4C93A8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6" name="Oval 115">
                <a:extLst>
                  <a:ext uri="{FF2B5EF4-FFF2-40B4-BE49-F238E27FC236}">
                    <a16:creationId xmlns:a16="http://schemas.microsoft.com/office/drawing/2014/main" id="{0C6AA945-0E25-4C92-AAC7-04B43A4675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7" name="Straight Connector 116">
                <a:extLst>
                  <a:ext uri="{FF2B5EF4-FFF2-40B4-BE49-F238E27FC236}">
                    <a16:creationId xmlns:a16="http://schemas.microsoft.com/office/drawing/2014/main" id="{FD4250E0-105C-4EB8-B50A-30ECD183DBA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E1F62B2C-2DCA-4BD1-BF40-0CFA3D6F5FC3}"/>
                </a:ext>
              </a:extLst>
            </p:cNvPr>
            <p:cNvGrpSpPr/>
            <p:nvPr/>
          </p:nvGrpSpPr>
          <p:grpSpPr>
            <a:xfrm>
              <a:off x="1275510" y="6376964"/>
              <a:ext cx="508602" cy="151498"/>
              <a:chOff x="551886" y="4945335"/>
              <a:chExt cx="508602" cy="151498"/>
            </a:xfrm>
          </p:grpSpPr>
          <p:sp>
            <p:nvSpPr>
              <p:cNvPr id="112" name="Rectangle 111">
                <a:extLst>
                  <a:ext uri="{FF2B5EF4-FFF2-40B4-BE49-F238E27FC236}">
                    <a16:creationId xmlns:a16="http://schemas.microsoft.com/office/drawing/2014/main" id="{3B520273-BC78-4F06-8DFC-B11CC19EAE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3" name="Oval 112">
                <a:extLst>
                  <a:ext uri="{FF2B5EF4-FFF2-40B4-BE49-F238E27FC236}">
                    <a16:creationId xmlns:a16="http://schemas.microsoft.com/office/drawing/2014/main" id="{692950EC-BC60-4A78-B06D-019BF8AAF3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4" name="Straight Connector 113">
                <a:extLst>
                  <a:ext uri="{FF2B5EF4-FFF2-40B4-BE49-F238E27FC236}">
                    <a16:creationId xmlns:a16="http://schemas.microsoft.com/office/drawing/2014/main" id="{9EA0AF36-65AB-4C72-ADD2-5A5115AA6D2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68969A98-A252-4A0A-8918-A1F6BEC582C4}"/>
                </a:ext>
              </a:extLst>
            </p:cNvPr>
            <p:cNvGrpSpPr/>
            <p:nvPr/>
          </p:nvGrpSpPr>
          <p:grpSpPr>
            <a:xfrm>
              <a:off x="1275510" y="6072184"/>
              <a:ext cx="508602" cy="151498"/>
              <a:chOff x="551886" y="4945335"/>
              <a:chExt cx="508602" cy="151498"/>
            </a:xfrm>
          </p:grpSpPr>
          <p:sp>
            <p:nvSpPr>
              <p:cNvPr id="109" name="Rectangle 108">
                <a:extLst>
                  <a:ext uri="{FF2B5EF4-FFF2-40B4-BE49-F238E27FC236}">
                    <a16:creationId xmlns:a16="http://schemas.microsoft.com/office/drawing/2014/main" id="{953A079B-5F53-44A4-AC11-E4E53F83C80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10" name="Oval 109">
                <a:extLst>
                  <a:ext uri="{FF2B5EF4-FFF2-40B4-BE49-F238E27FC236}">
                    <a16:creationId xmlns:a16="http://schemas.microsoft.com/office/drawing/2014/main" id="{62A1371A-107E-4995-8090-843150414F7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11" name="Straight Connector 110">
                <a:extLst>
                  <a:ext uri="{FF2B5EF4-FFF2-40B4-BE49-F238E27FC236}">
                    <a16:creationId xmlns:a16="http://schemas.microsoft.com/office/drawing/2014/main" id="{D9143310-920B-4667-8ECF-82267FFB65C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8" name="Group 117">
            <a:extLst>
              <a:ext uri="{FF2B5EF4-FFF2-40B4-BE49-F238E27FC236}">
                <a16:creationId xmlns:a16="http://schemas.microsoft.com/office/drawing/2014/main" id="{CEDADDF1-6030-4C42-A612-08F79DA408E8}"/>
              </a:ext>
            </a:extLst>
          </p:cNvPr>
          <p:cNvGrpSpPr/>
          <p:nvPr/>
        </p:nvGrpSpPr>
        <p:grpSpPr>
          <a:xfrm>
            <a:off x="10059235" y="4171297"/>
            <a:ext cx="402639" cy="361217"/>
            <a:chOff x="1275510" y="6072184"/>
            <a:chExt cx="508602" cy="456278"/>
          </a:xfrm>
        </p:grpSpPr>
        <p:grpSp>
          <p:nvGrpSpPr>
            <p:cNvPr id="119" name="Group 118">
              <a:extLst>
                <a:ext uri="{FF2B5EF4-FFF2-40B4-BE49-F238E27FC236}">
                  <a16:creationId xmlns:a16="http://schemas.microsoft.com/office/drawing/2014/main" id="{9C107AE3-0627-4F01-B980-C1838921B834}"/>
                </a:ext>
              </a:extLst>
            </p:cNvPr>
            <p:cNvGrpSpPr/>
            <p:nvPr/>
          </p:nvGrpSpPr>
          <p:grpSpPr>
            <a:xfrm>
              <a:off x="1275510" y="6224570"/>
              <a:ext cx="508602" cy="151498"/>
              <a:chOff x="551886" y="4945335"/>
              <a:chExt cx="508602" cy="151498"/>
            </a:xfrm>
          </p:grpSpPr>
          <p:sp>
            <p:nvSpPr>
              <p:cNvPr id="128" name="Rectangle 127">
                <a:extLst>
                  <a:ext uri="{FF2B5EF4-FFF2-40B4-BE49-F238E27FC236}">
                    <a16:creationId xmlns:a16="http://schemas.microsoft.com/office/drawing/2014/main" id="{28F10163-6626-4E12-B5E4-07B2BD4F1B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9" name="Oval 128">
                <a:extLst>
                  <a:ext uri="{FF2B5EF4-FFF2-40B4-BE49-F238E27FC236}">
                    <a16:creationId xmlns:a16="http://schemas.microsoft.com/office/drawing/2014/main" id="{A719B4CB-6323-4083-827D-A8C6ED9CA83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0" name="Straight Connector 129">
                <a:extLst>
                  <a:ext uri="{FF2B5EF4-FFF2-40B4-BE49-F238E27FC236}">
                    <a16:creationId xmlns:a16="http://schemas.microsoft.com/office/drawing/2014/main" id="{CF5E4846-3AF1-44D4-8E08-ACD1ED2FD38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C2F6712E-5D8E-4268-A946-19B4E3C31CA4}"/>
                </a:ext>
              </a:extLst>
            </p:cNvPr>
            <p:cNvGrpSpPr/>
            <p:nvPr/>
          </p:nvGrpSpPr>
          <p:grpSpPr>
            <a:xfrm>
              <a:off x="1275510" y="6376964"/>
              <a:ext cx="508602" cy="151498"/>
              <a:chOff x="551886" y="4945335"/>
              <a:chExt cx="508602" cy="151498"/>
            </a:xfrm>
          </p:grpSpPr>
          <p:sp>
            <p:nvSpPr>
              <p:cNvPr id="125" name="Rectangle 124">
                <a:extLst>
                  <a:ext uri="{FF2B5EF4-FFF2-40B4-BE49-F238E27FC236}">
                    <a16:creationId xmlns:a16="http://schemas.microsoft.com/office/drawing/2014/main" id="{376A6498-D0F0-4B3B-9EF4-D9EB5A10C2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6" name="Oval 125">
                <a:extLst>
                  <a:ext uri="{FF2B5EF4-FFF2-40B4-BE49-F238E27FC236}">
                    <a16:creationId xmlns:a16="http://schemas.microsoft.com/office/drawing/2014/main" id="{EF0B40CA-A082-450A-93EE-404E3B32F8A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7" name="Straight Connector 126">
                <a:extLst>
                  <a:ext uri="{FF2B5EF4-FFF2-40B4-BE49-F238E27FC236}">
                    <a16:creationId xmlns:a16="http://schemas.microsoft.com/office/drawing/2014/main" id="{41292C40-58B6-480B-B073-D7E03B58F37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9A4AF20-868D-49BA-8811-D0DB3095BF27}"/>
                </a:ext>
              </a:extLst>
            </p:cNvPr>
            <p:cNvGrpSpPr/>
            <p:nvPr/>
          </p:nvGrpSpPr>
          <p:grpSpPr>
            <a:xfrm>
              <a:off x="1275510" y="6072184"/>
              <a:ext cx="508602" cy="151498"/>
              <a:chOff x="551886" y="4945335"/>
              <a:chExt cx="508602" cy="151498"/>
            </a:xfrm>
          </p:grpSpPr>
          <p:sp>
            <p:nvSpPr>
              <p:cNvPr id="122" name="Rectangle 121">
                <a:extLst>
                  <a:ext uri="{FF2B5EF4-FFF2-40B4-BE49-F238E27FC236}">
                    <a16:creationId xmlns:a16="http://schemas.microsoft.com/office/drawing/2014/main" id="{9BD72D17-4E6D-4C84-A050-17B3FB5B9A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23" name="Oval 122">
                <a:extLst>
                  <a:ext uri="{FF2B5EF4-FFF2-40B4-BE49-F238E27FC236}">
                    <a16:creationId xmlns:a16="http://schemas.microsoft.com/office/drawing/2014/main" id="{32646713-3363-4C84-ABA4-5DDDEEED4E8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24" name="Straight Connector 123">
                <a:extLst>
                  <a:ext uri="{FF2B5EF4-FFF2-40B4-BE49-F238E27FC236}">
                    <a16:creationId xmlns:a16="http://schemas.microsoft.com/office/drawing/2014/main" id="{D319FEA7-EC19-485E-B6B8-B72435A4C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1" name="Group 130">
            <a:extLst>
              <a:ext uri="{FF2B5EF4-FFF2-40B4-BE49-F238E27FC236}">
                <a16:creationId xmlns:a16="http://schemas.microsoft.com/office/drawing/2014/main" id="{91B81903-9802-4199-8E4D-D4F4D3D4733E}"/>
              </a:ext>
            </a:extLst>
          </p:cNvPr>
          <p:cNvGrpSpPr/>
          <p:nvPr/>
        </p:nvGrpSpPr>
        <p:grpSpPr>
          <a:xfrm>
            <a:off x="10068572" y="2208455"/>
            <a:ext cx="402639" cy="361217"/>
            <a:chOff x="1275510" y="6072184"/>
            <a:chExt cx="508602" cy="456278"/>
          </a:xfrm>
        </p:grpSpPr>
        <p:grpSp>
          <p:nvGrpSpPr>
            <p:cNvPr id="132" name="Group 131">
              <a:extLst>
                <a:ext uri="{FF2B5EF4-FFF2-40B4-BE49-F238E27FC236}">
                  <a16:creationId xmlns:a16="http://schemas.microsoft.com/office/drawing/2014/main" id="{27CD5C18-02F6-4747-B5B5-F6ADBD4580A8}"/>
                </a:ext>
              </a:extLst>
            </p:cNvPr>
            <p:cNvGrpSpPr/>
            <p:nvPr/>
          </p:nvGrpSpPr>
          <p:grpSpPr>
            <a:xfrm>
              <a:off x="1275510" y="6224570"/>
              <a:ext cx="508602" cy="151498"/>
              <a:chOff x="551886" y="4945335"/>
              <a:chExt cx="508602" cy="151498"/>
            </a:xfrm>
          </p:grpSpPr>
          <p:sp>
            <p:nvSpPr>
              <p:cNvPr id="141" name="Rectangle 140">
                <a:extLst>
                  <a:ext uri="{FF2B5EF4-FFF2-40B4-BE49-F238E27FC236}">
                    <a16:creationId xmlns:a16="http://schemas.microsoft.com/office/drawing/2014/main" id="{F0AFF35B-7E02-4C71-9ACC-7448510C38E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42" name="Oval 141">
                <a:extLst>
                  <a:ext uri="{FF2B5EF4-FFF2-40B4-BE49-F238E27FC236}">
                    <a16:creationId xmlns:a16="http://schemas.microsoft.com/office/drawing/2014/main" id="{2FB32FA3-6932-4B4B-86D0-F43846B21E9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95C40FE1-BE2C-42D7-A6CD-154D1E7E0D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0F449271-8831-4E49-89FC-F5021BA932DA}"/>
                </a:ext>
              </a:extLst>
            </p:cNvPr>
            <p:cNvGrpSpPr/>
            <p:nvPr/>
          </p:nvGrpSpPr>
          <p:grpSpPr>
            <a:xfrm>
              <a:off x="1275510" y="6376964"/>
              <a:ext cx="508602" cy="151498"/>
              <a:chOff x="551886" y="4945335"/>
              <a:chExt cx="508602" cy="151498"/>
            </a:xfrm>
          </p:grpSpPr>
          <p:sp>
            <p:nvSpPr>
              <p:cNvPr id="138" name="Rectangle 137">
                <a:extLst>
                  <a:ext uri="{FF2B5EF4-FFF2-40B4-BE49-F238E27FC236}">
                    <a16:creationId xmlns:a16="http://schemas.microsoft.com/office/drawing/2014/main" id="{07B05DEE-D328-4689-86A5-FEBA65F7004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9" name="Oval 138">
                <a:extLst>
                  <a:ext uri="{FF2B5EF4-FFF2-40B4-BE49-F238E27FC236}">
                    <a16:creationId xmlns:a16="http://schemas.microsoft.com/office/drawing/2014/main" id="{B423F963-AD49-4906-80C8-98C5266977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40" name="Straight Connector 139">
                <a:extLst>
                  <a:ext uri="{FF2B5EF4-FFF2-40B4-BE49-F238E27FC236}">
                    <a16:creationId xmlns:a16="http://schemas.microsoft.com/office/drawing/2014/main" id="{E683F13A-09A7-40D6-BEB7-F84AFF74F4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CD79CC18-1400-487C-A5EB-D751023B172E}"/>
                </a:ext>
              </a:extLst>
            </p:cNvPr>
            <p:cNvGrpSpPr/>
            <p:nvPr/>
          </p:nvGrpSpPr>
          <p:grpSpPr>
            <a:xfrm>
              <a:off x="1275510" y="6072184"/>
              <a:ext cx="508602" cy="151498"/>
              <a:chOff x="551886" y="4945335"/>
              <a:chExt cx="508602" cy="151498"/>
            </a:xfrm>
          </p:grpSpPr>
          <p:sp>
            <p:nvSpPr>
              <p:cNvPr id="135" name="Rectangle 134">
                <a:extLst>
                  <a:ext uri="{FF2B5EF4-FFF2-40B4-BE49-F238E27FC236}">
                    <a16:creationId xmlns:a16="http://schemas.microsoft.com/office/drawing/2014/main" id="{F1A9DD48-53B8-4A97-9015-B20F866C830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6" name="Oval 135">
                <a:extLst>
                  <a:ext uri="{FF2B5EF4-FFF2-40B4-BE49-F238E27FC236}">
                    <a16:creationId xmlns:a16="http://schemas.microsoft.com/office/drawing/2014/main" id="{1C7FBADF-C503-485D-8CFB-5E5302E265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37" name="Straight Connector 136">
                <a:extLst>
                  <a:ext uri="{FF2B5EF4-FFF2-40B4-BE49-F238E27FC236}">
                    <a16:creationId xmlns:a16="http://schemas.microsoft.com/office/drawing/2014/main" id="{0C60A9CA-EFFF-47AD-8F38-70B82D4734C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A69894A4-9CEB-4F03-9D48-58BED7ED2C0B}"/>
              </a:ext>
            </a:extLst>
          </p:cNvPr>
          <p:cNvGrpSpPr/>
          <p:nvPr/>
        </p:nvGrpSpPr>
        <p:grpSpPr>
          <a:xfrm>
            <a:off x="7110192" y="3221771"/>
            <a:ext cx="549222" cy="424360"/>
            <a:chOff x="7203621" y="2226683"/>
            <a:chExt cx="482317" cy="372664"/>
          </a:xfrm>
        </p:grpSpPr>
        <p:grpSp>
          <p:nvGrpSpPr>
            <p:cNvPr id="145" name="Group 144">
              <a:extLst>
                <a:ext uri="{FF2B5EF4-FFF2-40B4-BE49-F238E27FC236}">
                  <a16:creationId xmlns:a16="http://schemas.microsoft.com/office/drawing/2014/main" id="{BE21CC1F-5DBC-4045-A066-AD6D11D642C4}"/>
                </a:ext>
              </a:extLst>
            </p:cNvPr>
            <p:cNvGrpSpPr/>
            <p:nvPr/>
          </p:nvGrpSpPr>
          <p:grpSpPr>
            <a:xfrm>
              <a:off x="7203621" y="2226683"/>
              <a:ext cx="482317" cy="372664"/>
              <a:chOff x="2107244" y="1575258"/>
              <a:chExt cx="310993" cy="343365"/>
            </a:xfrm>
            <a:noFill/>
          </p:grpSpPr>
          <p:sp>
            <p:nvSpPr>
              <p:cNvPr id="150" name="Rectangle 9">
                <a:extLst>
                  <a:ext uri="{FF2B5EF4-FFF2-40B4-BE49-F238E27FC236}">
                    <a16:creationId xmlns:a16="http://schemas.microsoft.com/office/drawing/2014/main" id="{B1B70D5C-9D25-402A-8130-5449B4FB910A}"/>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51" name="Line 10">
                <a:extLst>
                  <a:ext uri="{FF2B5EF4-FFF2-40B4-BE49-F238E27FC236}">
                    <a16:creationId xmlns:a16="http://schemas.microsoft.com/office/drawing/2014/main" id="{85DF50A4-48CF-4905-B4E4-DCE2B7E6C556}"/>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146" name="Group 145">
              <a:extLst>
                <a:ext uri="{FF2B5EF4-FFF2-40B4-BE49-F238E27FC236}">
                  <a16:creationId xmlns:a16="http://schemas.microsoft.com/office/drawing/2014/main" id="{E8ABCB99-AE5C-487C-B6F7-7FB5D8271CD8}"/>
                </a:ext>
              </a:extLst>
            </p:cNvPr>
            <p:cNvGrpSpPr/>
            <p:nvPr/>
          </p:nvGrpSpPr>
          <p:grpSpPr>
            <a:xfrm>
              <a:off x="7543900" y="2252646"/>
              <a:ext cx="103855" cy="25964"/>
              <a:chOff x="2287367" y="1599181"/>
              <a:chExt cx="95690" cy="23923"/>
            </a:xfrm>
            <a:noFill/>
          </p:grpSpPr>
          <p:sp>
            <p:nvSpPr>
              <p:cNvPr id="147" name="Oval 11">
                <a:extLst>
                  <a:ext uri="{FF2B5EF4-FFF2-40B4-BE49-F238E27FC236}">
                    <a16:creationId xmlns:a16="http://schemas.microsoft.com/office/drawing/2014/main" id="{FA95B7DB-B72F-4E8F-B095-B8F47B4B989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8" name="Oval 12">
                <a:extLst>
                  <a:ext uri="{FF2B5EF4-FFF2-40B4-BE49-F238E27FC236}">
                    <a16:creationId xmlns:a16="http://schemas.microsoft.com/office/drawing/2014/main" id="{E1A2F716-4FD4-4539-AE1B-D65CCAF65A2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149" name="Oval 13">
                <a:extLst>
                  <a:ext uri="{FF2B5EF4-FFF2-40B4-BE49-F238E27FC236}">
                    <a16:creationId xmlns:a16="http://schemas.microsoft.com/office/drawing/2014/main" id="{C5B24519-511B-4ADE-913F-CC10BD9DFD6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152" name="Left Brace 151">
            <a:extLst>
              <a:ext uri="{FF2B5EF4-FFF2-40B4-BE49-F238E27FC236}">
                <a16:creationId xmlns:a16="http://schemas.microsoft.com/office/drawing/2014/main" id="{0E4AE87C-7DA0-488A-B48B-57996CCF2905}"/>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Rectangle 3">
            <a:extLst>
              <a:ext uri="{FF2B5EF4-FFF2-40B4-BE49-F238E27FC236}">
                <a16:creationId xmlns:a16="http://schemas.microsoft.com/office/drawing/2014/main" id="{7DAC9BC9-A8FA-4959-A2B5-E74B85F9B9D1}"/>
              </a:ext>
            </a:extLst>
          </p:cNvPr>
          <p:cNvSpPr/>
          <p:nvPr/>
        </p:nvSpPr>
        <p:spPr bwMode="auto">
          <a:xfrm>
            <a:off x="9944100" y="2139950"/>
            <a:ext cx="634996" cy="508831"/>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Tree>
    <p:extLst>
      <p:ext uri="{BB962C8B-B14F-4D97-AF65-F5344CB8AC3E}">
        <p14:creationId xmlns:p14="http://schemas.microsoft.com/office/powerpoint/2010/main" val="81322052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94CC-3909-43DA-A590-825F03A5CE00}"/>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Design Patterns for Large Partition Keys</a:t>
            </a:r>
          </a:p>
        </p:txBody>
      </p:sp>
      <p:sp>
        <p:nvSpPr>
          <p:cNvPr id="3" name="Text Placeholder 2">
            <a:extLst>
              <a:ext uri="{FF2B5EF4-FFF2-40B4-BE49-F238E27FC236}">
                <a16:creationId xmlns:a16="http://schemas.microsoft.com/office/drawing/2014/main" id="{0C19E5ED-D488-4AC0-A3B1-24684D296B09}"/>
              </a:ext>
            </a:extLst>
          </p:cNvPr>
          <p:cNvSpPr>
            <a:spLocks noGrp="1"/>
          </p:cNvSpPr>
          <p:nvPr>
            <p:ph type="body" sz="quarter" idx="11"/>
          </p:nvPr>
        </p:nvSpPr>
        <p:spPr>
          <a:xfrm>
            <a:off x="269874" y="1584156"/>
            <a:ext cx="5686789" cy="2811026"/>
          </a:xfrm>
        </p:spPr>
        <p:txBody>
          <a:bodyPr vert="horz" wrap="square" lIns="146304" tIns="91440" rIns="146304" bIns="91440" rtlCol="0" anchor="t">
            <a:spAutoFit/>
          </a:bodyPr>
          <a:lstStyle/>
          <a:p>
            <a:r>
              <a:rPr lang="en-US" dirty="0">
                <a:solidFill>
                  <a:schemeClr val="tx1"/>
                </a:solidFill>
              </a:rPr>
              <a:t>"Linked List Approach" By Spreading Data Across Incremental Partition Key Values</a:t>
            </a:r>
          </a:p>
          <a:p>
            <a:pPr marL="0" lvl="1" indent="0">
              <a:buNone/>
            </a:pPr>
            <a:endParaRPr lang="en-US" b="0" dirty="0">
              <a:solidFill>
                <a:srgbClr val="505050"/>
              </a:solidFill>
            </a:endParaRPr>
          </a:p>
          <a:p>
            <a:pPr marL="0" lvl="1" indent="0">
              <a:buNone/>
            </a:pPr>
            <a:r>
              <a:rPr lang="en-US" b="0" dirty="0">
                <a:solidFill>
                  <a:srgbClr val="505050"/>
                </a:solidFill>
              </a:rPr>
              <a:t>For workloads that exceed </a:t>
            </a:r>
            <a:r>
              <a:rPr lang="en-US" dirty="0">
                <a:solidFill>
                  <a:srgbClr val="505050"/>
                </a:solidFill>
              </a:rPr>
              <a:t>quotas</a:t>
            </a:r>
            <a:r>
              <a:rPr lang="en-US" b="0" dirty="0">
                <a:solidFill>
                  <a:srgbClr val="505050"/>
                </a:solidFill>
              </a:rPr>
              <a:t> for </a:t>
            </a:r>
            <a:r>
              <a:rPr lang="en-US" dirty="0">
                <a:solidFill>
                  <a:srgbClr val="505050"/>
                </a:solidFill>
              </a:rPr>
              <a:t>a single partition key value</a:t>
            </a:r>
            <a:r>
              <a:rPr lang="en-US" b="0" dirty="0">
                <a:solidFill>
                  <a:srgbClr val="505050"/>
                </a:solidFill>
              </a:rPr>
              <a:t>, you can logically </a:t>
            </a:r>
            <a:r>
              <a:rPr lang="en-US" dirty="0">
                <a:solidFill>
                  <a:srgbClr val="505050"/>
                </a:solidFill>
              </a:rPr>
              <a:t>spread</a:t>
            </a:r>
            <a:r>
              <a:rPr lang="en-US" b="0" dirty="0">
                <a:solidFill>
                  <a:srgbClr val="505050"/>
                </a:solidFill>
              </a:rPr>
              <a:t> items across multiple </a:t>
            </a:r>
            <a:r>
              <a:rPr lang="en-US" dirty="0">
                <a:solidFill>
                  <a:srgbClr val="505050"/>
                </a:solidFill>
              </a:rPr>
              <a:t>partition keys</a:t>
            </a:r>
            <a:r>
              <a:rPr lang="en-US" b="0" dirty="0">
                <a:solidFill>
                  <a:srgbClr val="505050"/>
                </a:solidFill>
              </a:rPr>
              <a:t> within a container by using a suffix on the partition </a:t>
            </a:r>
            <a:r>
              <a:rPr lang="en-US" dirty="0">
                <a:solidFill>
                  <a:srgbClr val="505050"/>
                </a:solidFill>
              </a:rPr>
              <a:t>key value</a:t>
            </a:r>
            <a:r>
              <a:rPr lang="en-US" b="0" dirty="0">
                <a:solidFill>
                  <a:srgbClr val="505050"/>
                </a:solidFill>
              </a:rPr>
              <a:t>.</a:t>
            </a:r>
          </a:p>
          <a:p>
            <a:pPr marL="0" lvl="1" indent="0">
              <a:buNone/>
            </a:pPr>
            <a:r>
              <a:rPr lang="en-US" b="0" dirty="0">
                <a:solidFill>
                  <a:srgbClr val="505050"/>
                </a:solidFill>
              </a:rPr>
              <a:t>As a partition fills up, you can determine when to </a:t>
            </a:r>
            <a:r>
              <a:rPr lang="en-US" dirty="0">
                <a:solidFill>
                  <a:srgbClr val="505050"/>
                </a:solidFill>
                <a:latin typeface="Arial" panose="020B0604020202020204" pitchFamily="34" charset="0"/>
                <a:cs typeface="Arial" panose="020B0604020202020204" pitchFamily="34" charset="0"/>
              </a:rPr>
              <a:t>increment</a:t>
            </a:r>
            <a:r>
              <a:rPr lang="en-US" b="0" dirty="0">
                <a:solidFill>
                  <a:srgbClr val="505050"/>
                </a:solidFill>
              </a:rPr>
              <a:t> the partition key value by looking for the 403 status code in your application’s logic.</a:t>
            </a:r>
            <a:r>
              <a:rPr lang="en-US" dirty="0">
                <a:solidFill>
                  <a:srgbClr val="505050"/>
                </a:solidFill>
              </a:rPr>
              <a:t> </a:t>
            </a:r>
            <a:endParaRPr lang="en-US" b="0" dirty="0">
              <a:solidFill>
                <a:srgbClr val="505050"/>
              </a:solidFill>
            </a:endParaRPr>
          </a:p>
        </p:txBody>
      </p:sp>
      <p:grpSp>
        <p:nvGrpSpPr>
          <p:cNvPr id="94" name="Group 93">
            <a:extLst>
              <a:ext uri="{FF2B5EF4-FFF2-40B4-BE49-F238E27FC236}">
                <a16:creationId xmlns:a16="http://schemas.microsoft.com/office/drawing/2014/main" id="{AD755108-314C-40AF-8AC0-4654627FFB1A}"/>
              </a:ext>
            </a:extLst>
          </p:cNvPr>
          <p:cNvGrpSpPr/>
          <p:nvPr/>
        </p:nvGrpSpPr>
        <p:grpSpPr>
          <a:xfrm>
            <a:off x="6709644" y="2003086"/>
            <a:ext cx="4484909" cy="4000748"/>
            <a:chOff x="6603191" y="1637326"/>
            <a:chExt cx="4484909" cy="4000748"/>
          </a:xfrm>
        </p:grpSpPr>
        <p:cxnSp>
          <p:nvCxnSpPr>
            <p:cNvPr id="31" name="Connector: Curved 53">
              <a:extLst>
                <a:ext uri="{FF2B5EF4-FFF2-40B4-BE49-F238E27FC236}">
                  <a16:creationId xmlns:a16="http://schemas.microsoft.com/office/drawing/2014/main" id="{9A58737C-967E-4CFD-B0EC-EE0443FF21A3}"/>
                </a:ext>
              </a:extLst>
            </p:cNvPr>
            <p:cNvCxnSpPr>
              <a:cxnSpLocks/>
            </p:cNvCxnSpPr>
            <p:nvPr/>
          </p:nvCxnSpPr>
          <p:spPr>
            <a:xfrm>
              <a:off x="10229646" y="2700782"/>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2" name="Connector: Curved 53">
              <a:extLst>
                <a:ext uri="{FF2B5EF4-FFF2-40B4-BE49-F238E27FC236}">
                  <a16:creationId xmlns:a16="http://schemas.microsoft.com/office/drawing/2014/main" id="{8FC66416-7770-4333-9301-3AD7BBF4887C}"/>
                </a:ext>
              </a:extLst>
            </p:cNvPr>
            <p:cNvCxnSpPr>
              <a:cxnSpLocks/>
            </p:cNvCxnSpPr>
            <p:nvPr/>
          </p:nvCxnSpPr>
          <p:spPr>
            <a:xfrm>
              <a:off x="10227769" y="3839538"/>
              <a:ext cx="0" cy="475930"/>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3" name="TextBox 32">
              <a:extLst>
                <a:ext uri="{FF2B5EF4-FFF2-40B4-BE49-F238E27FC236}">
                  <a16:creationId xmlns:a16="http://schemas.microsoft.com/office/drawing/2014/main" id="{0B45A278-656E-4C80-B8C9-B50FCC59B0B1}"/>
                </a:ext>
              </a:extLst>
            </p:cNvPr>
            <p:cNvSpPr txBox="1"/>
            <p:nvPr/>
          </p:nvSpPr>
          <p:spPr>
            <a:xfrm>
              <a:off x="10229646" y="2763314"/>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34" name="TextBox 33">
              <a:extLst>
                <a:ext uri="{FF2B5EF4-FFF2-40B4-BE49-F238E27FC236}">
                  <a16:creationId xmlns:a16="http://schemas.microsoft.com/office/drawing/2014/main" id="{4943D42B-ED4B-4312-9A79-1FBBB8B530A9}"/>
                </a:ext>
              </a:extLst>
            </p:cNvPr>
            <p:cNvSpPr txBox="1"/>
            <p:nvPr/>
          </p:nvSpPr>
          <p:spPr>
            <a:xfrm>
              <a:off x="10227769" y="3902070"/>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cxnSp>
          <p:nvCxnSpPr>
            <p:cNvPr id="29" name="Connector: Curved 28">
              <a:extLst>
                <a:ext uri="{FF2B5EF4-FFF2-40B4-BE49-F238E27FC236}">
                  <a16:creationId xmlns:a16="http://schemas.microsoft.com/office/drawing/2014/main" id="{149331BB-5727-4EFC-82B9-A46F69C29CF2}"/>
                </a:ext>
              </a:extLst>
            </p:cNvPr>
            <p:cNvCxnSpPr>
              <a:cxnSpLocks/>
            </p:cNvCxnSpPr>
            <p:nvPr/>
          </p:nvCxnSpPr>
          <p:spPr>
            <a:xfrm rot="16200000" flipH="1">
              <a:off x="9775958" y="2311727"/>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30" name="Connector: Curved 29">
              <a:extLst>
                <a:ext uri="{FF2B5EF4-FFF2-40B4-BE49-F238E27FC236}">
                  <a16:creationId xmlns:a16="http://schemas.microsoft.com/office/drawing/2014/main" id="{481BE561-4A10-4801-B904-482035330666}"/>
                </a:ext>
              </a:extLst>
            </p:cNvPr>
            <p:cNvCxnSpPr>
              <a:cxnSpLocks/>
            </p:cNvCxnSpPr>
            <p:nvPr/>
          </p:nvCxnSpPr>
          <p:spPr>
            <a:xfrm rot="16200000" flipH="1">
              <a:off x="9746002" y="3387020"/>
              <a:ext cx="335139" cy="320040"/>
            </a:xfrm>
            <a:prstGeom prst="curvedConnector4">
              <a:avLst>
                <a:gd name="adj1" fmla="val -68211"/>
                <a:gd name="adj2" fmla="val 171429"/>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37" name="Rectangle 36">
              <a:extLst>
                <a:ext uri="{FF2B5EF4-FFF2-40B4-BE49-F238E27FC236}">
                  <a16:creationId xmlns:a16="http://schemas.microsoft.com/office/drawing/2014/main" id="{162A71E9-F358-44B2-B230-DFC3DB808D82}"/>
                </a:ext>
              </a:extLst>
            </p:cNvPr>
            <p:cNvSpPr/>
            <p:nvPr/>
          </p:nvSpPr>
          <p:spPr bwMode="auto">
            <a:xfrm>
              <a:off x="8141538" y="16373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38" name="Group 37">
              <a:extLst>
                <a:ext uri="{FF2B5EF4-FFF2-40B4-BE49-F238E27FC236}">
                  <a16:creationId xmlns:a16="http://schemas.microsoft.com/office/drawing/2014/main" id="{4ABD0B1A-0FFF-46D2-8F6A-F485ED2A80B3}"/>
                </a:ext>
              </a:extLst>
            </p:cNvPr>
            <p:cNvGrpSpPr>
              <a:grpSpLocks noChangeAspect="1"/>
            </p:cNvGrpSpPr>
            <p:nvPr/>
          </p:nvGrpSpPr>
          <p:grpSpPr>
            <a:xfrm>
              <a:off x="8384722" y="5200932"/>
              <a:ext cx="350654" cy="302239"/>
              <a:chOff x="9192685" y="1928657"/>
              <a:chExt cx="644698" cy="555680"/>
            </a:xfrm>
          </p:grpSpPr>
          <p:sp>
            <p:nvSpPr>
              <p:cNvPr id="39" name="Star: 4 Points 8">
                <a:extLst>
                  <a:ext uri="{FF2B5EF4-FFF2-40B4-BE49-F238E27FC236}">
                    <a16:creationId xmlns:a16="http://schemas.microsoft.com/office/drawing/2014/main" id="{A952D10F-E2C0-475A-B968-CB769B0078F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0" name="Star: 4 Points 8">
                <a:extLst>
                  <a:ext uri="{FF2B5EF4-FFF2-40B4-BE49-F238E27FC236}">
                    <a16:creationId xmlns:a16="http://schemas.microsoft.com/office/drawing/2014/main" id="{D8792B9A-422C-4803-A197-22EFB9B75A0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1" name="Oval 40">
                <a:extLst>
                  <a:ext uri="{FF2B5EF4-FFF2-40B4-BE49-F238E27FC236}">
                    <a16:creationId xmlns:a16="http://schemas.microsoft.com/office/drawing/2014/main" id="{3B25E225-1FEC-4F92-AA5B-66A1F6E9E29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Oval 9">
                <a:extLst>
                  <a:ext uri="{FF2B5EF4-FFF2-40B4-BE49-F238E27FC236}">
                    <a16:creationId xmlns:a16="http://schemas.microsoft.com/office/drawing/2014/main" id="{9A7D492E-BA46-4D04-BEDB-0FA8409B1AF2}"/>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3" name="Cylinder 513">
              <a:extLst>
                <a:ext uri="{FF2B5EF4-FFF2-40B4-BE49-F238E27FC236}">
                  <a16:creationId xmlns:a16="http://schemas.microsoft.com/office/drawing/2014/main" id="{9C8E3285-9643-435F-ABD9-7B54BFA6640C}"/>
                </a:ext>
              </a:extLst>
            </p:cNvPr>
            <p:cNvSpPr/>
            <p:nvPr/>
          </p:nvSpPr>
          <p:spPr bwMode="auto">
            <a:xfrm>
              <a:off x="8227902" y="33593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4" name="Straight Arrow Connector 43">
              <a:extLst>
                <a:ext uri="{FF2B5EF4-FFF2-40B4-BE49-F238E27FC236}">
                  <a16:creationId xmlns:a16="http://schemas.microsoft.com/office/drawing/2014/main" id="{D94A79C7-3F1C-4BA3-9F06-0D0BA01D5527}"/>
                </a:ext>
              </a:extLst>
            </p:cNvPr>
            <p:cNvCxnSpPr>
              <a:cxnSpLocks/>
            </p:cNvCxnSpPr>
            <p:nvPr/>
          </p:nvCxnSpPr>
          <p:spPr>
            <a:xfrm>
              <a:off x="7349341" y="36376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5" name="Group 44">
              <a:extLst>
                <a:ext uri="{FF2B5EF4-FFF2-40B4-BE49-F238E27FC236}">
                  <a16:creationId xmlns:a16="http://schemas.microsoft.com/office/drawing/2014/main" id="{125D1AAF-EA45-41CD-A5D4-512506D12101}"/>
                </a:ext>
              </a:extLst>
            </p:cNvPr>
            <p:cNvGrpSpPr/>
            <p:nvPr/>
          </p:nvGrpSpPr>
          <p:grpSpPr>
            <a:xfrm>
              <a:off x="9555702" y="3454207"/>
              <a:ext cx="402639" cy="361217"/>
              <a:chOff x="1275510" y="6072184"/>
              <a:chExt cx="508602" cy="456278"/>
            </a:xfrm>
          </p:grpSpPr>
          <p:grpSp>
            <p:nvGrpSpPr>
              <p:cNvPr id="46" name="Group 45">
                <a:extLst>
                  <a:ext uri="{FF2B5EF4-FFF2-40B4-BE49-F238E27FC236}">
                    <a16:creationId xmlns:a16="http://schemas.microsoft.com/office/drawing/2014/main" id="{4C6F2266-7067-4D62-9B2C-3FEE92687F8D}"/>
                  </a:ext>
                </a:extLst>
              </p:cNvPr>
              <p:cNvGrpSpPr/>
              <p:nvPr/>
            </p:nvGrpSpPr>
            <p:grpSpPr>
              <a:xfrm>
                <a:off x="1275510" y="6224570"/>
                <a:ext cx="508602" cy="151498"/>
                <a:chOff x="551886" y="4945335"/>
                <a:chExt cx="508602" cy="151498"/>
              </a:xfrm>
            </p:grpSpPr>
            <p:sp>
              <p:nvSpPr>
                <p:cNvPr id="55" name="Rectangle 54">
                  <a:extLst>
                    <a:ext uri="{FF2B5EF4-FFF2-40B4-BE49-F238E27FC236}">
                      <a16:creationId xmlns:a16="http://schemas.microsoft.com/office/drawing/2014/main" id="{26283B7E-0DF4-4A89-88DF-AB1D30B8B13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6" name="Oval 55">
                  <a:extLst>
                    <a:ext uri="{FF2B5EF4-FFF2-40B4-BE49-F238E27FC236}">
                      <a16:creationId xmlns:a16="http://schemas.microsoft.com/office/drawing/2014/main" id="{9675478D-081B-446C-ADBA-0E5FA939D8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7" name="Straight Connector 56">
                  <a:extLst>
                    <a:ext uri="{FF2B5EF4-FFF2-40B4-BE49-F238E27FC236}">
                      <a16:creationId xmlns:a16="http://schemas.microsoft.com/office/drawing/2014/main" id="{2B8A93DB-18E2-40A7-BB0E-C0A0DB6ABD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B09A6D2A-10D6-4E42-8A52-A0A458C4932A}"/>
                  </a:ext>
                </a:extLst>
              </p:cNvPr>
              <p:cNvGrpSpPr/>
              <p:nvPr/>
            </p:nvGrpSpPr>
            <p:grpSpPr>
              <a:xfrm>
                <a:off x="1275510" y="6376964"/>
                <a:ext cx="508602" cy="151498"/>
                <a:chOff x="551886" y="4945335"/>
                <a:chExt cx="508602" cy="151498"/>
              </a:xfrm>
            </p:grpSpPr>
            <p:sp>
              <p:nvSpPr>
                <p:cNvPr id="52" name="Rectangle 51">
                  <a:extLst>
                    <a:ext uri="{FF2B5EF4-FFF2-40B4-BE49-F238E27FC236}">
                      <a16:creationId xmlns:a16="http://schemas.microsoft.com/office/drawing/2014/main" id="{4E7B260F-C6ED-47AB-834A-EB82618FFB2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3" name="Oval 52">
                  <a:extLst>
                    <a:ext uri="{FF2B5EF4-FFF2-40B4-BE49-F238E27FC236}">
                      <a16:creationId xmlns:a16="http://schemas.microsoft.com/office/drawing/2014/main" id="{4926D481-94C2-456B-8A18-3329C88948B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4" name="Straight Connector 53">
                  <a:extLst>
                    <a:ext uri="{FF2B5EF4-FFF2-40B4-BE49-F238E27FC236}">
                      <a16:creationId xmlns:a16="http://schemas.microsoft.com/office/drawing/2014/main" id="{1CC8024D-93B0-4AD6-877F-8913E8E951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AD574A46-0164-4614-A5D0-6BE6EA3AEBEE}"/>
                  </a:ext>
                </a:extLst>
              </p:cNvPr>
              <p:cNvGrpSpPr/>
              <p:nvPr/>
            </p:nvGrpSpPr>
            <p:grpSpPr>
              <a:xfrm>
                <a:off x="1275510" y="6072184"/>
                <a:ext cx="508602" cy="151498"/>
                <a:chOff x="551886" y="4945335"/>
                <a:chExt cx="508602" cy="151498"/>
              </a:xfrm>
            </p:grpSpPr>
            <p:sp>
              <p:nvSpPr>
                <p:cNvPr id="49" name="Rectangle 48">
                  <a:extLst>
                    <a:ext uri="{FF2B5EF4-FFF2-40B4-BE49-F238E27FC236}">
                      <a16:creationId xmlns:a16="http://schemas.microsoft.com/office/drawing/2014/main" id="{45FF8489-381B-46A8-B9EE-85A54F272DE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Oval 49">
                  <a:extLst>
                    <a:ext uri="{FF2B5EF4-FFF2-40B4-BE49-F238E27FC236}">
                      <a16:creationId xmlns:a16="http://schemas.microsoft.com/office/drawing/2014/main" id="{5787245D-AE6A-4374-8146-4B95429BEE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1" name="Straight Connector 50">
                  <a:extLst>
                    <a:ext uri="{FF2B5EF4-FFF2-40B4-BE49-F238E27FC236}">
                      <a16:creationId xmlns:a16="http://schemas.microsoft.com/office/drawing/2014/main" id="{ABD0CE9F-B45E-4615-8348-763E6BB97EF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75E67255-F31F-4C2F-97EC-FF90CB654FEA}"/>
                </a:ext>
              </a:extLst>
            </p:cNvPr>
            <p:cNvGrpSpPr/>
            <p:nvPr/>
          </p:nvGrpSpPr>
          <p:grpSpPr>
            <a:xfrm>
              <a:off x="9552234" y="4379997"/>
              <a:ext cx="402639" cy="361217"/>
              <a:chOff x="1275510" y="6072184"/>
              <a:chExt cx="508602" cy="456278"/>
            </a:xfrm>
          </p:grpSpPr>
          <p:grpSp>
            <p:nvGrpSpPr>
              <p:cNvPr id="59" name="Group 58">
                <a:extLst>
                  <a:ext uri="{FF2B5EF4-FFF2-40B4-BE49-F238E27FC236}">
                    <a16:creationId xmlns:a16="http://schemas.microsoft.com/office/drawing/2014/main" id="{712DC81D-5444-4D91-8BEE-06E0E4C0E1D6}"/>
                  </a:ext>
                </a:extLst>
              </p:cNvPr>
              <p:cNvGrpSpPr/>
              <p:nvPr/>
            </p:nvGrpSpPr>
            <p:grpSpPr>
              <a:xfrm>
                <a:off x="1275510" y="6224570"/>
                <a:ext cx="508602" cy="151498"/>
                <a:chOff x="551886" y="4945335"/>
                <a:chExt cx="508602" cy="151498"/>
              </a:xfrm>
            </p:grpSpPr>
            <p:sp>
              <p:nvSpPr>
                <p:cNvPr id="68" name="Rectangle 67">
                  <a:extLst>
                    <a:ext uri="{FF2B5EF4-FFF2-40B4-BE49-F238E27FC236}">
                      <a16:creationId xmlns:a16="http://schemas.microsoft.com/office/drawing/2014/main" id="{38896B17-E9AA-4932-A0A1-84E91B4995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9" name="Oval 68">
                  <a:extLst>
                    <a:ext uri="{FF2B5EF4-FFF2-40B4-BE49-F238E27FC236}">
                      <a16:creationId xmlns:a16="http://schemas.microsoft.com/office/drawing/2014/main" id="{278D6FAB-CC25-4ED9-9866-4D41ACC411B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9E713D07-40E0-4F0A-BF79-0783E6B7F1F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2F19B3B-3FF3-4BEC-AAD4-40E0F85A30C1}"/>
                  </a:ext>
                </a:extLst>
              </p:cNvPr>
              <p:cNvGrpSpPr/>
              <p:nvPr/>
            </p:nvGrpSpPr>
            <p:grpSpPr>
              <a:xfrm>
                <a:off x="1275510" y="6376964"/>
                <a:ext cx="508602" cy="151498"/>
                <a:chOff x="551886" y="4945335"/>
                <a:chExt cx="508602" cy="151498"/>
              </a:xfrm>
            </p:grpSpPr>
            <p:sp>
              <p:nvSpPr>
                <p:cNvPr id="65" name="Rectangle 64">
                  <a:extLst>
                    <a:ext uri="{FF2B5EF4-FFF2-40B4-BE49-F238E27FC236}">
                      <a16:creationId xmlns:a16="http://schemas.microsoft.com/office/drawing/2014/main" id="{0E2C1AA9-2922-435D-9F1E-2F1C52F6984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6" name="Oval 65">
                  <a:extLst>
                    <a:ext uri="{FF2B5EF4-FFF2-40B4-BE49-F238E27FC236}">
                      <a16:creationId xmlns:a16="http://schemas.microsoft.com/office/drawing/2014/main" id="{ED268D0A-2783-45A8-A8E0-15631C0D257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7" name="Straight Connector 66">
                  <a:extLst>
                    <a:ext uri="{FF2B5EF4-FFF2-40B4-BE49-F238E27FC236}">
                      <a16:creationId xmlns:a16="http://schemas.microsoft.com/office/drawing/2014/main" id="{220E9828-A78A-416F-911B-E06758AA971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82408547-CF67-4072-B609-5B2577AA7DD9}"/>
                  </a:ext>
                </a:extLst>
              </p:cNvPr>
              <p:cNvGrpSpPr/>
              <p:nvPr/>
            </p:nvGrpSpPr>
            <p:grpSpPr>
              <a:xfrm>
                <a:off x="1275510" y="6072184"/>
                <a:ext cx="508602" cy="151498"/>
                <a:chOff x="551886" y="4945335"/>
                <a:chExt cx="508602" cy="151498"/>
              </a:xfrm>
            </p:grpSpPr>
            <p:sp>
              <p:nvSpPr>
                <p:cNvPr id="62" name="Rectangle 61">
                  <a:extLst>
                    <a:ext uri="{FF2B5EF4-FFF2-40B4-BE49-F238E27FC236}">
                      <a16:creationId xmlns:a16="http://schemas.microsoft.com/office/drawing/2014/main" id="{5C676B2B-56D9-49DE-8713-DE028D1116E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3" name="Oval 62">
                  <a:extLst>
                    <a:ext uri="{FF2B5EF4-FFF2-40B4-BE49-F238E27FC236}">
                      <a16:creationId xmlns:a16="http://schemas.microsoft.com/office/drawing/2014/main" id="{9F307F3B-2ECC-4335-A965-A9875169D61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4" name="Straight Connector 63">
                  <a:extLst>
                    <a:ext uri="{FF2B5EF4-FFF2-40B4-BE49-F238E27FC236}">
                      <a16:creationId xmlns:a16="http://schemas.microsoft.com/office/drawing/2014/main" id="{A76DD94B-C9C4-4259-9D7C-BCC311DA506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89916AB8-66EF-434E-998E-8F99B3F5F406}"/>
                </a:ext>
              </a:extLst>
            </p:cNvPr>
            <p:cNvGrpSpPr/>
            <p:nvPr/>
          </p:nvGrpSpPr>
          <p:grpSpPr>
            <a:xfrm>
              <a:off x="9561571" y="2417155"/>
              <a:ext cx="402639" cy="361217"/>
              <a:chOff x="1275510" y="6072184"/>
              <a:chExt cx="508602" cy="456278"/>
            </a:xfrm>
          </p:grpSpPr>
          <p:grpSp>
            <p:nvGrpSpPr>
              <p:cNvPr id="72" name="Group 71">
                <a:extLst>
                  <a:ext uri="{FF2B5EF4-FFF2-40B4-BE49-F238E27FC236}">
                    <a16:creationId xmlns:a16="http://schemas.microsoft.com/office/drawing/2014/main" id="{0BAE808B-C4DB-4FB8-B616-65DC1AC8C09C}"/>
                  </a:ext>
                </a:extLst>
              </p:cNvPr>
              <p:cNvGrpSpPr/>
              <p:nvPr/>
            </p:nvGrpSpPr>
            <p:grpSpPr>
              <a:xfrm>
                <a:off x="1275510" y="6224570"/>
                <a:ext cx="508602" cy="151498"/>
                <a:chOff x="551886" y="4945335"/>
                <a:chExt cx="508602" cy="151498"/>
              </a:xfrm>
            </p:grpSpPr>
            <p:sp>
              <p:nvSpPr>
                <p:cNvPr id="81" name="Rectangle 80">
                  <a:extLst>
                    <a:ext uri="{FF2B5EF4-FFF2-40B4-BE49-F238E27FC236}">
                      <a16:creationId xmlns:a16="http://schemas.microsoft.com/office/drawing/2014/main" id="{0F78B5C3-82FC-498F-815C-3DC7CDD34F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2" name="Oval 81">
                  <a:extLst>
                    <a:ext uri="{FF2B5EF4-FFF2-40B4-BE49-F238E27FC236}">
                      <a16:creationId xmlns:a16="http://schemas.microsoft.com/office/drawing/2014/main" id="{225DA1F9-6837-40F8-9CCA-DE2DCB8083E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3" name="Straight Connector 82">
                  <a:extLst>
                    <a:ext uri="{FF2B5EF4-FFF2-40B4-BE49-F238E27FC236}">
                      <a16:creationId xmlns:a16="http://schemas.microsoft.com/office/drawing/2014/main" id="{0AC38262-30D6-4CCB-95A4-A843464E544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3C78727B-08C8-4638-B62A-CCC6D56421AE}"/>
                  </a:ext>
                </a:extLst>
              </p:cNvPr>
              <p:cNvGrpSpPr/>
              <p:nvPr/>
            </p:nvGrpSpPr>
            <p:grpSpPr>
              <a:xfrm>
                <a:off x="1275510" y="6376964"/>
                <a:ext cx="508602" cy="151498"/>
                <a:chOff x="551886" y="4945335"/>
                <a:chExt cx="508602" cy="151498"/>
              </a:xfrm>
            </p:grpSpPr>
            <p:sp>
              <p:nvSpPr>
                <p:cNvPr id="78" name="Rectangle 77">
                  <a:extLst>
                    <a:ext uri="{FF2B5EF4-FFF2-40B4-BE49-F238E27FC236}">
                      <a16:creationId xmlns:a16="http://schemas.microsoft.com/office/drawing/2014/main" id="{79C9074D-F10C-401A-BD99-458DCA053F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9" name="Oval 78">
                  <a:extLst>
                    <a:ext uri="{FF2B5EF4-FFF2-40B4-BE49-F238E27FC236}">
                      <a16:creationId xmlns:a16="http://schemas.microsoft.com/office/drawing/2014/main" id="{B8C3849B-DF8F-4DA3-8FC4-B1894FDA2B2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0" name="Straight Connector 79">
                  <a:extLst>
                    <a:ext uri="{FF2B5EF4-FFF2-40B4-BE49-F238E27FC236}">
                      <a16:creationId xmlns:a16="http://schemas.microsoft.com/office/drawing/2014/main" id="{CC5FE4BA-C72B-4A07-9DB6-F839CA0158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BA086896-9189-4022-9114-B3B1107811F4}"/>
                  </a:ext>
                </a:extLst>
              </p:cNvPr>
              <p:cNvGrpSpPr/>
              <p:nvPr/>
            </p:nvGrpSpPr>
            <p:grpSpPr>
              <a:xfrm>
                <a:off x="1275510" y="6072184"/>
                <a:ext cx="508602" cy="151498"/>
                <a:chOff x="551886" y="4945335"/>
                <a:chExt cx="508602" cy="151498"/>
              </a:xfrm>
            </p:grpSpPr>
            <p:sp>
              <p:nvSpPr>
                <p:cNvPr id="75" name="Rectangle 74">
                  <a:extLst>
                    <a:ext uri="{FF2B5EF4-FFF2-40B4-BE49-F238E27FC236}">
                      <a16:creationId xmlns:a16="http://schemas.microsoft.com/office/drawing/2014/main" id="{C391F9CA-D381-4D5C-BD48-86F842BFEEE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6" name="Oval 75">
                  <a:extLst>
                    <a:ext uri="{FF2B5EF4-FFF2-40B4-BE49-F238E27FC236}">
                      <a16:creationId xmlns:a16="http://schemas.microsoft.com/office/drawing/2014/main" id="{68AA4A7B-3735-4F78-9A3F-B37156D8ACC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7" name="Straight Connector 76">
                  <a:extLst>
                    <a:ext uri="{FF2B5EF4-FFF2-40B4-BE49-F238E27FC236}">
                      <a16:creationId xmlns:a16="http://schemas.microsoft.com/office/drawing/2014/main" id="{8A49561C-799F-4548-9E84-4BA32A0A37B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a:extLst>
                <a:ext uri="{FF2B5EF4-FFF2-40B4-BE49-F238E27FC236}">
                  <a16:creationId xmlns:a16="http://schemas.microsoft.com/office/drawing/2014/main" id="{64B19CA5-0295-4FE2-9134-43E346C0043A}"/>
                </a:ext>
              </a:extLst>
            </p:cNvPr>
            <p:cNvGrpSpPr/>
            <p:nvPr/>
          </p:nvGrpSpPr>
          <p:grpSpPr>
            <a:xfrm>
              <a:off x="6603191" y="3430471"/>
              <a:ext cx="549222" cy="424360"/>
              <a:chOff x="7203621" y="2226683"/>
              <a:chExt cx="482317" cy="372664"/>
            </a:xfrm>
          </p:grpSpPr>
          <p:grpSp>
            <p:nvGrpSpPr>
              <p:cNvPr id="85" name="Group 84">
                <a:extLst>
                  <a:ext uri="{FF2B5EF4-FFF2-40B4-BE49-F238E27FC236}">
                    <a16:creationId xmlns:a16="http://schemas.microsoft.com/office/drawing/2014/main" id="{AE5C613A-0327-4574-AFFA-F294407FCB02}"/>
                  </a:ext>
                </a:extLst>
              </p:cNvPr>
              <p:cNvGrpSpPr/>
              <p:nvPr/>
            </p:nvGrpSpPr>
            <p:grpSpPr>
              <a:xfrm>
                <a:off x="7203621" y="2226683"/>
                <a:ext cx="482317" cy="372664"/>
                <a:chOff x="2107244" y="1575258"/>
                <a:chExt cx="310993" cy="343365"/>
              </a:xfrm>
              <a:noFill/>
            </p:grpSpPr>
            <p:sp>
              <p:nvSpPr>
                <p:cNvPr id="90" name="Rectangle 9">
                  <a:extLst>
                    <a:ext uri="{FF2B5EF4-FFF2-40B4-BE49-F238E27FC236}">
                      <a16:creationId xmlns:a16="http://schemas.microsoft.com/office/drawing/2014/main" id="{EBD8B220-B0C7-461C-B481-503B0BA3D1F9}"/>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1" name="Line 10">
                  <a:extLst>
                    <a:ext uri="{FF2B5EF4-FFF2-40B4-BE49-F238E27FC236}">
                      <a16:creationId xmlns:a16="http://schemas.microsoft.com/office/drawing/2014/main" id="{9A676360-A9C8-4ABD-AE3F-BBA47E26713F}"/>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86" name="Group 85">
                <a:extLst>
                  <a:ext uri="{FF2B5EF4-FFF2-40B4-BE49-F238E27FC236}">
                    <a16:creationId xmlns:a16="http://schemas.microsoft.com/office/drawing/2014/main" id="{20870432-44E5-4F4B-8DDE-247A444D6166}"/>
                  </a:ext>
                </a:extLst>
              </p:cNvPr>
              <p:cNvGrpSpPr/>
              <p:nvPr/>
            </p:nvGrpSpPr>
            <p:grpSpPr>
              <a:xfrm>
                <a:off x="7543900" y="2252646"/>
                <a:ext cx="103855" cy="25964"/>
                <a:chOff x="2287367" y="1599181"/>
                <a:chExt cx="95690" cy="23923"/>
              </a:xfrm>
              <a:noFill/>
            </p:grpSpPr>
            <p:sp>
              <p:nvSpPr>
                <p:cNvPr id="87" name="Oval 11">
                  <a:extLst>
                    <a:ext uri="{FF2B5EF4-FFF2-40B4-BE49-F238E27FC236}">
                      <a16:creationId xmlns:a16="http://schemas.microsoft.com/office/drawing/2014/main" id="{4F191A7B-2E62-4DB1-85BB-E260D2B524D8}"/>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88" name="Oval 12">
                  <a:extLst>
                    <a:ext uri="{FF2B5EF4-FFF2-40B4-BE49-F238E27FC236}">
                      <a16:creationId xmlns:a16="http://schemas.microsoft.com/office/drawing/2014/main" id="{8E5B57CB-59A0-4CA0-8CFE-3E873B08877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89" name="Oval 13">
                  <a:extLst>
                    <a:ext uri="{FF2B5EF4-FFF2-40B4-BE49-F238E27FC236}">
                      <a16:creationId xmlns:a16="http://schemas.microsoft.com/office/drawing/2014/main" id="{C38E59D4-A1F9-4D67-9B0D-7EADB2366F2D}"/>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sp>
          <p:nvSpPr>
            <p:cNvPr id="92" name="Left Brace 91">
              <a:extLst>
                <a:ext uri="{FF2B5EF4-FFF2-40B4-BE49-F238E27FC236}">
                  <a16:creationId xmlns:a16="http://schemas.microsoft.com/office/drawing/2014/main" id="{8CD79622-D119-4001-9A16-0E4F137759C1}"/>
                </a:ext>
              </a:extLst>
            </p:cNvPr>
            <p:cNvSpPr/>
            <p:nvPr/>
          </p:nvSpPr>
          <p:spPr>
            <a:xfrm>
              <a:off x="8952099" y="22349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27914169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6CC4-5662-4873-999E-B8FFFD7F7F2C}"/>
              </a:ext>
            </a:extLst>
          </p:cNvPr>
          <p:cNvSpPr>
            <a:spLocks noGrp="1"/>
          </p:cNvSpPr>
          <p:nvPr>
            <p:ph type="title"/>
          </p:nvPr>
        </p:nvSpPr>
        <p:spPr>
          <a:xfrm>
            <a:off x="269874" y="428852"/>
            <a:ext cx="11655206" cy="760324"/>
          </a:xfrm>
        </p:spPr>
        <p:txBody>
          <a:bodyPr>
            <a:normAutofit fontScale="90000"/>
          </a:bodyPr>
          <a:lstStyle/>
          <a:p>
            <a:r>
              <a:rPr lang="en-US" dirty="0">
                <a:latin typeface="Arial" panose="020B0604020202020204" pitchFamily="34" charset="0"/>
                <a:cs typeface="Arial" panose="020B0604020202020204" pitchFamily="34" charset="0"/>
              </a:rPr>
              <a:t>Design Patterns For Large Partition Keys</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ABB283F4-BCA6-4053-9111-92EA66C866C5}"/>
              </a:ext>
            </a:extLst>
          </p:cNvPr>
          <p:cNvSpPr>
            <a:spLocks noGrp="1"/>
          </p:cNvSpPr>
          <p:nvPr>
            <p:ph type="body" sz="quarter" idx="11"/>
          </p:nvPr>
        </p:nvSpPr>
        <p:spPr>
          <a:xfrm>
            <a:off x="324910" y="1469825"/>
            <a:ext cx="11145258" cy="1826141"/>
          </a:xfrm>
        </p:spPr>
        <p:txBody>
          <a:bodyPr vert="horz" wrap="square" lIns="146304" tIns="91440" rIns="146304" bIns="91440" rtlCol="0" anchor="t">
            <a:spAutoFit/>
          </a:bodyPr>
          <a:lstStyle/>
          <a:p>
            <a:r>
              <a:rPr lang="en-US" sz="2000" dirty="0"/>
              <a:t>"Circular Buffer" Approach By Reusing Unique Ids</a:t>
            </a:r>
          </a:p>
          <a:p>
            <a:pPr marL="0" lvl="1" indent="0">
              <a:buNone/>
            </a:pPr>
            <a:r>
              <a:rPr lang="en-US" sz="2000" dirty="0"/>
              <a:t>As you insert new items into a container’s partition, you can increment the unique id for each item in the partition.</a:t>
            </a:r>
          </a:p>
          <a:p>
            <a:pPr marL="0" lvl="1" indent="0">
              <a:buNone/>
            </a:pPr>
            <a:r>
              <a:rPr lang="en-US" sz="2000" dirty="0"/>
              <a:t>When you get a 403 status code, indicating the partition is full, you can restart your unique id and </a:t>
            </a:r>
            <a:r>
              <a:rPr lang="en-US" sz="2000" dirty="0" err="1"/>
              <a:t>upsert</a:t>
            </a:r>
            <a:r>
              <a:rPr lang="en-US" sz="2000" dirty="0"/>
              <a:t> the items to replace older documents. </a:t>
            </a:r>
          </a:p>
        </p:txBody>
      </p:sp>
      <p:grpSp>
        <p:nvGrpSpPr>
          <p:cNvPr id="4" name="Group 3">
            <a:extLst>
              <a:ext uri="{FF2B5EF4-FFF2-40B4-BE49-F238E27FC236}">
                <a16:creationId xmlns:a16="http://schemas.microsoft.com/office/drawing/2014/main" id="{80AA71FA-5C23-4FA7-9E1F-6861A8BC03D0}"/>
              </a:ext>
            </a:extLst>
          </p:cNvPr>
          <p:cNvGrpSpPr>
            <a:grpSpLocks noChangeAspect="1"/>
          </p:cNvGrpSpPr>
          <p:nvPr/>
        </p:nvGrpSpPr>
        <p:grpSpPr>
          <a:xfrm>
            <a:off x="524746" y="5146770"/>
            <a:ext cx="350654" cy="302239"/>
            <a:chOff x="9192685" y="1928657"/>
            <a:chExt cx="644698" cy="555680"/>
          </a:xfrm>
        </p:grpSpPr>
        <p:sp>
          <p:nvSpPr>
            <p:cNvPr id="5" name="Star: 4 Points 8">
              <a:extLst>
                <a:ext uri="{FF2B5EF4-FFF2-40B4-BE49-F238E27FC236}">
                  <a16:creationId xmlns:a16="http://schemas.microsoft.com/office/drawing/2014/main" id="{EE8A0D4C-DED5-4AA3-948E-354DC3F0A5C6}"/>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 name="Star: 4 Points 8">
              <a:extLst>
                <a:ext uri="{FF2B5EF4-FFF2-40B4-BE49-F238E27FC236}">
                  <a16:creationId xmlns:a16="http://schemas.microsoft.com/office/drawing/2014/main" id="{6EFF94CB-BA13-48F2-A3EA-779426D897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 name="Oval 6">
              <a:extLst>
                <a:ext uri="{FF2B5EF4-FFF2-40B4-BE49-F238E27FC236}">
                  <a16:creationId xmlns:a16="http://schemas.microsoft.com/office/drawing/2014/main" id="{4854244C-FB51-49AD-B984-1422C002D1AD}"/>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Oval 9">
              <a:extLst>
                <a:ext uri="{FF2B5EF4-FFF2-40B4-BE49-F238E27FC236}">
                  <a16:creationId xmlns:a16="http://schemas.microsoft.com/office/drawing/2014/main" id="{80DEB6BC-93DF-405D-BC57-5C4422D56773}"/>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9" name="Straight Arrow Connector 8">
            <a:extLst>
              <a:ext uri="{FF2B5EF4-FFF2-40B4-BE49-F238E27FC236}">
                <a16:creationId xmlns:a16="http://schemas.microsoft.com/office/drawing/2014/main" id="{F4C3A8FC-7E5F-4357-9C33-981E6B10CCCC}"/>
              </a:ext>
            </a:extLst>
          </p:cNvPr>
          <p:cNvCxnSpPr>
            <a:cxnSpLocks/>
          </p:cNvCxnSpPr>
          <p:nvPr/>
        </p:nvCxnSpPr>
        <p:spPr>
          <a:xfrm>
            <a:off x="1504659" y="5297889"/>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Cylinder 513">
            <a:extLst>
              <a:ext uri="{FF2B5EF4-FFF2-40B4-BE49-F238E27FC236}">
                <a16:creationId xmlns:a16="http://schemas.microsoft.com/office/drawing/2014/main" id="{0CDCF784-BA7A-4062-9DB7-54A8CCC885AF}"/>
              </a:ext>
            </a:extLst>
          </p:cNvPr>
          <p:cNvSpPr/>
          <p:nvPr/>
        </p:nvSpPr>
        <p:spPr bwMode="auto">
          <a:xfrm>
            <a:off x="2282171" y="4962751"/>
            <a:ext cx="640080" cy="670277"/>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latin typeface="+mj-lt"/>
                <a:ea typeface="Segoe UI" pitchFamily="34" charset="0"/>
                <a:cs typeface="Arial" panose="020B0604020202020204" pitchFamily="34" charset="0"/>
              </a:rPr>
              <a:t>ARD</a:t>
            </a:r>
          </a:p>
        </p:txBody>
      </p:sp>
      <p:grpSp>
        <p:nvGrpSpPr>
          <p:cNvPr id="15" name="Group 14">
            <a:extLst>
              <a:ext uri="{FF2B5EF4-FFF2-40B4-BE49-F238E27FC236}">
                <a16:creationId xmlns:a16="http://schemas.microsoft.com/office/drawing/2014/main" id="{F1D00FA2-BE33-4E08-9377-E8DC905DB29B}"/>
              </a:ext>
            </a:extLst>
          </p:cNvPr>
          <p:cNvGrpSpPr/>
          <p:nvPr/>
        </p:nvGrpSpPr>
        <p:grpSpPr>
          <a:xfrm>
            <a:off x="989360" y="5117281"/>
            <a:ext cx="402639" cy="361217"/>
            <a:chOff x="1275510" y="6072184"/>
            <a:chExt cx="508602" cy="456278"/>
          </a:xfrm>
        </p:grpSpPr>
        <p:grpSp>
          <p:nvGrpSpPr>
            <p:cNvPr id="16" name="Group 15">
              <a:extLst>
                <a:ext uri="{FF2B5EF4-FFF2-40B4-BE49-F238E27FC236}">
                  <a16:creationId xmlns:a16="http://schemas.microsoft.com/office/drawing/2014/main" id="{978B658C-C533-4AC3-A47F-7279F112C2DB}"/>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9451F683-7EFB-4897-8CDB-8C95432FCDF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6" name="Oval 25">
                <a:extLst>
                  <a:ext uri="{FF2B5EF4-FFF2-40B4-BE49-F238E27FC236}">
                    <a16:creationId xmlns:a16="http://schemas.microsoft.com/office/drawing/2014/main" id="{03DDA3A9-7E5F-43F9-9D46-F41906FF6C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841DB6D4-E5B7-4941-BF0E-8C01AA0F0DF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DA6788BD-5CDE-4BDC-998B-26849C4F04A4}"/>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703770A9-7454-4891-8B2B-B1E9FF0EEB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3" name="Oval 22">
                <a:extLst>
                  <a:ext uri="{FF2B5EF4-FFF2-40B4-BE49-F238E27FC236}">
                    <a16:creationId xmlns:a16="http://schemas.microsoft.com/office/drawing/2014/main" id="{C98C0327-FC42-435B-A40E-A8DC8443B34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7042DBB9-3B02-49E8-A1E7-B5EF840A5F4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853C5E1-01D0-4C1E-93EF-27E1C22CE508}"/>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42080385-8876-418D-9333-A7EF4F529BA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0" name="Oval 19">
                <a:extLst>
                  <a:ext uri="{FF2B5EF4-FFF2-40B4-BE49-F238E27FC236}">
                    <a16:creationId xmlns:a16="http://schemas.microsoft.com/office/drawing/2014/main" id="{AE6FE1A4-FD41-4339-A43A-6F81D6BBCF5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1" name="Straight Connector 20">
                <a:extLst>
                  <a:ext uri="{FF2B5EF4-FFF2-40B4-BE49-F238E27FC236}">
                    <a16:creationId xmlns:a16="http://schemas.microsoft.com/office/drawing/2014/main" id="{B933EC2B-622D-493F-A76A-797F1A8FCA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00AB6FCA-C925-4853-B091-A0E4043060E2}"/>
              </a:ext>
            </a:extLst>
          </p:cNvPr>
          <p:cNvSpPr/>
          <p:nvPr/>
        </p:nvSpPr>
        <p:spPr bwMode="auto">
          <a:xfrm>
            <a:off x="3621639" y="5075381"/>
            <a:ext cx="457200" cy="44026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Arial" panose="020B0604020202020204" pitchFamily="34" charset="0"/>
              </a:rPr>
              <a:t>15</a:t>
            </a:r>
          </a:p>
        </p:txBody>
      </p:sp>
      <p:sp>
        <p:nvSpPr>
          <p:cNvPr id="35" name="Rectangle 34">
            <a:extLst>
              <a:ext uri="{FF2B5EF4-FFF2-40B4-BE49-F238E27FC236}">
                <a16:creationId xmlns:a16="http://schemas.microsoft.com/office/drawing/2014/main" id="{0C65B6D0-8464-4E26-A642-155B5EA0A2BD}"/>
              </a:ext>
            </a:extLst>
          </p:cNvPr>
          <p:cNvSpPr/>
          <p:nvPr/>
        </p:nvSpPr>
        <p:spPr bwMode="auto">
          <a:xfrm>
            <a:off x="40768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2</a:t>
            </a:r>
          </a:p>
        </p:txBody>
      </p:sp>
      <p:sp>
        <p:nvSpPr>
          <p:cNvPr id="36" name="Rectangle 35">
            <a:extLst>
              <a:ext uri="{FF2B5EF4-FFF2-40B4-BE49-F238E27FC236}">
                <a16:creationId xmlns:a16="http://schemas.microsoft.com/office/drawing/2014/main" id="{28B4CC88-78BD-49ED-B0D2-098D520A2FD5}"/>
              </a:ext>
            </a:extLst>
          </p:cNvPr>
          <p:cNvSpPr/>
          <p:nvPr/>
        </p:nvSpPr>
        <p:spPr bwMode="auto">
          <a:xfrm>
            <a:off x="54423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5</a:t>
            </a:r>
          </a:p>
        </p:txBody>
      </p:sp>
      <p:sp>
        <p:nvSpPr>
          <p:cNvPr id="37" name="Rectangle 36">
            <a:extLst>
              <a:ext uri="{FF2B5EF4-FFF2-40B4-BE49-F238E27FC236}">
                <a16:creationId xmlns:a16="http://schemas.microsoft.com/office/drawing/2014/main" id="{C51B00E0-C3FC-4184-9DB2-1075DAAAE8F8}"/>
              </a:ext>
            </a:extLst>
          </p:cNvPr>
          <p:cNvSpPr/>
          <p:nvPr/>
        </p:nvSpPr>
        <p:spPr bwMode="auto">
          <a:xfrm>
            <a:off x="45319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3</a:t>
            </a:r>
          </a:p>
        </p:txBody>
      </p:sp>
      <p:sp>
        <p:nvSpPr>
          <p:cNvPr id="38" name="Rectangle 37">
            <a:extLst>
              <a:ext uri="{FF2B5EF4-FFF2-40B4-BE49-F238E27FC236}">
                <a16:creationId xmlns:a16="http://schemas.microsoft.com/office/drawing/2014/main" id="{F98D8538-89B2-4197-80F9-34328E830B22}"/>
              </a:ext>
            </a:extLst>
          </p:cNvPr>
          <p:cNvSpPr/>
          <p:nvPr/>
        </p:nvSpPr>
        <p:spPr bwMode="auto">
          <a:xfrm>
            <a:off x="49871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4</a:t>
            </a:r>
          </a:p>
        </p:txBody>
      </p:sp>
      <p:sp>
        <p:nvSpPr>
          <p:cNvPr id="39" name="Rectangle 38">
            <a:extLst>
              <a:ext uri="{FF2B5EF4-FFF2-40B4-BE49-F238E27FC236}">
                <a16:creationId xmlns:a16="http://schemas.microsoft.com/office/drawing/2014/main" id="{FA961C65-4F4B-42C8-9B65-13BDD98B18BE}"/>
              </a:ext>
            </a:extLst>
          </p:cNvPr>
          <p:cNvSpPr/>
          <p:nvPr/>
        </p:nvSpPr>
        <p:spPr bwMode="auto">
          <a:xfrm>
            <a:off x="63527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7</a:t>
            </a:r>
          </a:p>
        </p:txBody>
      </p:sp>
      <p:sp>
        <p:nvSpPr>
          <p:cNvPr id="40" name="Rectangle 39">
            <a:extLst>
              <a:ext uri="{FF2B5EF4-FFF2-40B4-BE49-F238E27FC236}">
                <a16:creationId xmlns:a16="http://schemas.microsoft.com/office/drawing/2014/main" id="{1B832E83-3681-474F-8A1C-46A0334572D5}"/>
              </a:ext>
            </a:extLst>
          </p:cNvPr>
          <p:cNvSpPr/>
          <p:nvPr/>
        </p:nvSpPr>
        <p:spPr bwMode="auto">
          <a:xfrm>
            <a:off x="680789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8</a:t>
            </a:r>
          </a:p>
        </p:txBody>
      </p:sp>
      <p:sp>
        <p:nvSpPr>
          <p:cNvPr id="41" name="Rectangle 40">
            <a:extLst>
              <a:ext uri="{FF2B5EF4-FFF2-40B4-BE49-F238E27FC236}">
                <a16:creationId xmlns:a16="http://schemas.microsoft.com/office/drawing/2014/main" id="{7242A35F-1E05-41C1-9E84-4B6A12CC96DE}"/>
              </a:ext>
            </a:extLst>
          </p:cNvPr>
          <p:cNvSpPr/>
          <p:nvPr/>
        </p:nvSpPr>
        <p:spPr bwMode="auto">
          <a:xfrm>
            <a:off x="726307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9</a:t>
            </a:r>
          </a:p>
        </p:txBody>
      </p:sp>
      <p:sp>
        <p:nvSpPr>
          <p:cNvPr id="42" name="Rectangle 41">
            <a:extLst>
              <a:ext uri="{FF2B5EF4-FFF2-40B4-BE49-F238E27FC236}">
                <a16:creationId xmlns:a16="http://schemas.microsoft.com/office/drawing/2014/main" id="{6BEA276B-2919-447E-8B0F-E118A7BC2C10}"/>
              </a:ext>
            </a:extLst>
          </p:cNvPr>
          <p:cNvSpPr/>
          <p:nvPr/>
        </p:nvSpPr>
        <p:spPr bwMode="auto">
          <a:xfrm>
            <a:off x="58975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6</a:t>
            </a:r>
          </a:p>
        </p:txBody>
      </p:sp>
      <p:sp>
        <p:nvSpPr>
          <p:cNvPr id="43" name="Rectangle 42">
            <a:extLst>
              <a:ext uri="{FF2B5EF4-FFF2-40B4-BE49-F238E27FC236}">
                <a16:creationId xmlns:a16="http://schemas.microsoft.com/office/drawing/2014/main" id="{D09E594B-0857-47CA-8DDC-E6B34E6FC08C}"/>
              </a:ext>
            </a:extLst>
          </p:cNvPr>
          <p:cNvSpPr/>
          <p:nvPr/>
        </p:nvSpPr>
        <p:spPr bwMode="auto">
          <a:xfrm>
            <a:off x="771825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10</a:t>
            </a:r>
          </a:p>
        </p:txBody>
      </p:sp>
      <p:sp>
        <p:nvSpPr>
          <p:cNvPr id="44" name="Rectangle 43">
            <a:extLst>
              <a:ext uri="{FF2B5EF4-FFF2-40B4-BE49-F238E27FC236}">
                <a16:creationId xmlns:a16="http://schemas.microsoft.com/office/drawing/2014/main" id="{8F6A2397-7248-4722-90AC-5EF7FC205A67}"/>
              </a:ext>
            </a:extLst>
          </p:cNvPr>
          <p:cNvSpPr/>
          <p:nvPr/>
        </p:nvSpPr>
        <p:spPr bwMode="auto">
          <a:xfrm>
            <a:off x="862861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12</a:t>
            </a:r>
          </a:p>
        </p:txBody>
      </p:sp>
      <p:sp>
        <p:nvSpPr>
          <p:cNvPr id="45" name="Rectangle 44">
            <a:extLst>
              <a:ext uri="{FF2B5EF4-FFF2-40B4-BE49-F238E27FC236}">
                <a16:creationId xmlns:a16="http://schemas.microsoft.com/office/drawing/2014/main" id="{925F5249-DE75-4380-9391-A01256DD2681}"/>
              </a:ext>
            </a:extLst>
          </p:cNvPr>
          <p:cNvSpPr/>
          <p:nvPr/>
        </p:nvSpPr>
        <p:spPr bwMode="auto">
          <a:xfrm>
            <a:off x="9083799" y="5075381"/>
            <a:ext cx="485741"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13</a:t>
            </a:r>
          </a:p>
        </p:txBody>
      </p:sp>
      <p:sp>
        <p:nvSpPr>
          <p:cNvPr id="46" name="Rectangle 45">
            <a:extLst>
              <a:ext uri="{FF2B5EF4-FFF2-40B4-BE49-F238E27FC236}">
                <a16:creationId xmlns:a16="http://schemas.microsoft.com/office/drawing/2014/main" id="{7B570E0D-366E-48E0-8CFD-25E624311C38}"/>
              </a:ext>
            </a:extLst>
          </p:cNvPr>
          <p:cNvSpPr/>
          <p:nvPr/>
        </p:nvSpPr>
        <p:spPr bwMode="auto">
          <a:xfrm>
            <a:off x="9567520"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14</a:t>
            </a:r>
          </a:p>
        </p:txBody>
      </p:sp>
      <p:sp>
        <p:nvSpPr>
          <p:cNvPr id="47" name="Rectangle 46">
            <a:extLst>
              <a:ext uri="{FF2B5EF4-FFF2-40B4-BE49-F238E27FC236}">
                <a16:creationId xmlns:a16="http://schemas.microsoft.com/office/drawing/2014/main" id="{1D50C1AD-5884-4B47-ABB7-BBE7359126C2}"/>
              </a:ext>
            </a:extLst>
          </p:cNvPr>
          <p:cNvSpPr/>
          <p:nvPr/>
        </p:nvSpPr>
        <p:spPr bwMode="auto">
          <a:xfrm>
            <a:off x="8173439" y="507538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11</a:t>
            </a:r>
          </a:p>
        </p:txBody>
      </p:sp>
      <p:sp>
        <p:nvSpPr>
          <p:cNvPr id="48" name="Left Bracket 47">
            <a:extLst>
              <a:ext uri="{FF2B5EF4-FFF2-40B4-BE49-F238E27FC236}">
                <a16:creationId xmlns:a16="http://schemas.microsoft.com/office/drawing/2014/main" id="{943D66EC-0F3A-4C78-9A4A-1ECBD3D5484F}"/>
              </a:ext>
            </a:extLst>
          </p:cNvPr>
          <p:cNvSpPr/>
          <p:nvPr/>
        </p:nvSpPr>
        <p:spPr>
          <a:xfrm>
            <a:off x="3280228" y="4976430"/>
            <a:ext cx="97839" cy="640682"/>
          </a:xfrm>
          <a:prstGeom prst="leftBracket">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Connector: Curved 53">
            <a:extLst>
              <a:ext uri="{FF2B5EF4-FFF2-40B4-BE49-F238E27FC236}">
                <a16:creationId xmlns:a16="http://schemas.microsoft.com/office/drawing/2014/main" id="{2E2D1D4C-9E56-4688-91BC-8BD96C67183D}"/>
              </a:ext>
            </a:extLst>
          </p:cNvPr>
          <p:cNvCxnSpPr>
            <a:cxnSpLocks/>
            <a:stCxn id="51" idx="2"/>
          </p:cNvCxnSpPr>
          <p:nvPr/>
        </p:nvCxnSpPr>
        <p:spPr>
          <a:xfrm>
            <a:off x="10362426" y="4385626"/>
            <a:ext cx="0" cy="639658"/>
          </a:xfrm>
          <a:prstGeom prst="straightConnector1">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0" name="TextBox 49">
            <a:extLst>
              <a:ext uri="{FF2B5EF4-FFF2-40B4-BE49-F238E27FC236}">
                <a16:creationId xmlns:a16="http://schemas.microsoft.com/office/drawing/2014/main" id="{1F0639A1-14F7-41C6-9440-6B639DDC80D5}"/>
              </a:ext>
            </a:extLst>
          </p:cNvPr>
          <p:cNvSpPr txBox="1"/>
          <p:nvPr/>
        </p:nvSpPr>
        <p:spPr>
          <a:xfrm>
            <a:off x="10506156" y="4530022"/>
            <a:ext cx="858454" cy="350865"/>
          </a:xfrm>
          <a:prstGeom prst="rect">
            <a:avLst/>
          </a:prstGeom>
          <a:noFill/>
        </p:spPr>
        <p:txBody>
          <a:bodyPr wrap="square" lIns="91440" tIns="91440" rIns="91440" bIns="91440" rtlCol="0">
            <a:spAutoFit/>
          </a:bodyPr>
          <a:lstStyle/>
          <a:p>
            <a:pPr>
              <a:lnSpc>
                <a:spcPct val="90000"/>
              </a:lnSpc>
              <a:spcAft>
                <a:spcPts val="600"/>
              </a:spcAft>
            </a:pPr>
            <a:r>
              <a:rPr lang="en-US" sz="1200">
                <a:solidFill>
                  <a:schemeClr val="accent6"/>
                </a:solidFill>
              </a:rPr>
              <a:t>HTTP 403</a:t>
            </a:r>
          </a:p>
        </p:txBody>
      </p:sp>
      <p:sp>
        <p:nvSpPr>
          <p:cNvPr id="51" name="Rectangle 50">
            <a:extLst>
              <a:ext uri="{FF2B5EF4-FFF2-40B4-BE49-F238E27FC236}">
                <a16:creationId xmlns:a16="http://schemas.microsoft.com/office/drawing/2014/main" id="{79194DE6-97F0-44D8-A78F-FC3B58E0F0AA}"/>
              </a:ext>
            </a:extLst>
          </p:cNvPr>
          <p:cNvSpPr/>
          <p:nvPr/>
        </p:nvSpPr>
        <p:spPr bwMode="auto">
          <a:xfrm>
            <a:off x="10133826" y="3945361"/>
            <a:ext cx="457200" cy="440265"/>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Arial" panose="020B0604020202020204" pitchFamily="34" charset="0"/>
              </a:rPr>
              <a:t>15</a:t>
            </a:r>
          </a:p>
        </p:txBody>
      </p:sp>
      <p:sp>
        <p:nvSpPr>
          <p:cNvPr id="71" name="Rectangle 70">
            <a:extLst>
              <a:ext uri="{FF2B5EF4-FFF2-40B4-BE49-F238E27FC236}">
                <a16:creationId xmlns:a16="http://schemas.microsoft.com/office/drawing/2014/main" id="{25DF3C05-CA9E-467D-A90B-A00306B14BC2}"/>
              </a:ext>
            </a:extLst>
          </p:cNvPr>
          <p:cNvSpPr/>
          <p:nvPr/>
        </p:nvSpPr>
        <p:spPr bwMode="auto">
          <a:xfrm>
            <a:off x="10022704" y="5075381"/>
            <a:ext cx="1206112" cy="440265"/>
          </a:xfrm>
          <a:prstGeom prst="rect">
            <a:avLst/>
          </a:prstGeom>
          <a:solidFill>
            <a:schemeClr val="tx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1"/>
              </a:solidFill>
              <a:ea typeface="Segoe UI" pitchFamily="34" charset="0"/>
              <a:cs typeface="Arial" panose="020B0604020202020204" pitchFamily="34" charset="0"/>
            </a:endParaRPr>
          </a:p>
        </p:txBody>
      </p:sp>
      <p:cxnSp>
        <p:nvCxnSpPr>
          <p:cNvPr id="28" name="Connector: Elbow 27">
            <a:extLst>
              <a:ext uri="{FF2B5EF4-FFF2-40B4-BE49-F238E27FC236}">
                <a16:creationId xmlns:a16="http://schemas.microsoft.com/office/drawing/2014/main" id="{2216F55B-7E0A-46B4-A6CF-6A6C06D3A7CA}"/>
              </a:ext>
            </a:extLst>
          </p:cNvPr>
          <p:cNvCxnSpPr>
            <a:stCxn id="51" idx="1"/>
            <a:endCxn id="34" idx="0"/>
          </p:cNvCxnSpPr>
          <p:nvPr/>
        </p:nvCxnSpPr>
        <p:spPr>
          <a:xfrm rot="10800000" flipV="1">
            <a:off x="3850240" y="4165493"/>
            <a:ext cx="6283587" cy="909887"/>
          </a:xfrm>
          <a:prstGeom prst="bentConnector2">
            <a:avLst/>
          </a:prstGeom>
          <a:ln w="19050">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B0782FAD-2177-49FA-8B6A-E16852A40E19}"/>
              </a:ext>
            </a:extLst>
          </p:cNvPr>
          <p:cNvCxnSpPr>
            <a:stCxn id="48" idx="1"/>
          </p:cNvCxnSpPr>
          <p:nvPr/>
        </p:nvCxnSpPr>
        <p:spPr>
          <a:xfrm flipH="1">
            <a:off x="3032290" y="5296771"/>
            <a:ext cx="247938"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096389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dirty="0"/>
              <a:t>Hot/Cold Partitions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784808"/>
            <a:ext cx="7031736" cy="1376087"/>
          </a:xfrm>
        </p:spPr>
        <p:txBody>
          <a:bodyPr/>
          <a:lstStyle/>
          <a:p>
            <a:r>
              <a:rPr lang="en-US" sz="1800" dirty="0"/>
              <a:t>Partition Usage Can Vary Over Time</a:t>
            </a:r>
          </a:p>
          <a:p>
            <a:endParaRPr lang="en-US" sz="1800" dirty="0"/>
          </a:p>
          <a:p>
            <a:r>
              <a:rPr lang="en-US" sz="1800" b="0" dirty="0">
                <a:solidFill>
                  <a:schemeClr val="tx1"/>
                </a:solidFill>
                <a:latin typeface="+mn-lt"/>
              </a:rPr>
              <a:t>Partitions that are approaching thresholds are referred to as </a:t>
            </a:r>
            <a:r>
              <a:rPr lang="en-US" sz="1800" dirty="0">
                <a:solidFill>
                  <a:schemeClr val="tx1"/>
                </a:solidFill>
              </a:rPr>
              <a:t>hot</a:t>
            </a:r>
            <a:r>
              <a:rPr lang="en-US" sz="1800" b="0" dirty="0">
                <a:solidFill>
                  <a:schemeClr val="tx1"/>
                </a:solidFill>
                <a:latin typeface="+mn-lt"/>
              </a:rPr>
              <a:t>. Partitions that are underutilized are referred to as </a:t>
            </a:r>
            <a:r>
              <a:rPr lang="en-US" sz="1800" dirty="0">
                <a:solidFill>
                  <a:schemeClr val="tx1"/>
                </a:solidFill>
              </a:rPr>
              <a:t>cold</a:t>
            </a:r>
            <a:r>
              <a:rPr lang="en-US" sz="1800" b="0" dirty="0">
                <a:solidFill>
                  <a:schemeClr val="tx1"/>
                </a:solidFill>
                <a:latin typeface="+mn-lt"/>
              </a:rPr>
              <a:t>.</a:t>
            </a:r>
          </a:p>
        </p:txBody>
      </p:sp>
      <p:cxnSp>
        <p:nvCxnSpPr>
          <p:cNvPr id="5" name="Straight Connector 4">
            <a:extLst>
              <a:ext uri="{FF2B5EF4-FFF2-40B4-BE49-F238E27FC236}">
                <a16:creationId xmlns:a16="http://schemas.microsoft.com/office/drawing/2014/main" id="{6331E7DA-240D-49B7-A87B-C6E2814D7B50}"/>
              </a:ext>
            </a:extLst>
          </p:cNvPr>
          <p:cNvCxnSpPr/>
          <p:nvPr/>
        </p:nvCxnSpPr>
        <p:spPr>
          <a:xfrm>
            <a:off x="1315345" y="6431485"/>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004CA52-2460-4E95-B5A5-F76F07080739}"/>
              </a:ext>
            </a:extLst>
          </p:cNvPr>
          <p:cNvCxnSpPr/>
          <p:nvPr/>
        </p:nvCxnSpPr>
        <p:spPr>
          <a:xfrm>
            <a:off x="1315345" y="3527699"/>
            <a:ext cx="9561310" cy="0"/>
          </a:xfrm>
          <a:prstGeom prst="line">
            <a:avLst/>
          </a:prstGeom>
          <a:ln w="9525" cap="flat" cmpd="sng" algn="ctr">
            <a:solidFill>
              <a:schemeClr val="tx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EB85A656-F320-4D01-9E98-CBBF986096D2}"/>
              </a:ext>
            </a:extLst>
          </p:cNvPr>
          <p:cNvSpPr txBox="1"/>
          <p:nvPr/>
        </p:nvSpPr>
        <p:spPr>
          <a:xfrm>
            <a:off x="4199694" y="3307841"/>
            <a:ext cx="3792612" cy="166199"/>
          </a:xfrm>
          <a:prstGeom prst="rect">
            <a:avLst/>
          </a:prstGeom>
          <a:noFill/>
        </p:spPr>
        <p:txBody>
          <a:bodyPr wrap="square" lIns="0" tIns="0" rIns="0" bIns="0" rtlCol="0" anchor="ctr">
            <a:spAutoFit/>
          </a:bodyPr>
          <a:lstStyle/>
          <a:p>
            <a:pPr algn="ctr">
              <a:lnSpc>
                <a:spcPct val="90000"/>
              </a:lnSpc>
              <a:spcAft>
                <a:spcPts val="600"/>
              </a:spcAft>
            </a:pPr>
            <a:r>
              <a:rPr lang="en-US" sz="1200">
                <a:gradFill>
                  <a:gsLst>
                    <a:gs pos="2917">
                      <a:schemeClr val="tx1"/>
                    </a:gs>
                    <a:gs pos="30000">
                      <a:schemeClr val="tx1"/>
                    </a:gs>
                  </a:gsLst>
                  <a:lin ang="5400000" scaled="0"/>
                </a:gradFill>
              </a:rPr>
              <a:t>Abstract Storage or Throughput Threshold</a:t>
            </a:r>
          </a:p>
        </p:txBody>
      </p:sp>
      <p:sp>
        <p:nvSpPr>
          <p:cNvPr id="7" name="Rectangle 6">
            <a:extLst>
              <a:ext uri="{FF2B5EF4-FFF2-40B4-BE49-F238E27FC236}">
                <a16:creationId xmlns:a16="http://schemas.microsoft.com/office/drawing/2014/main" id="{B4BBB89F-1098-472C-98F0-6BA58CD85A67}"/>
              </a:ext>
            </a:extLst>
          </p:cNvPr>
          <p:cNvSpPr/>
          <p:nvPr/>
        </p:nvSpPr>
        <p:spPr bwMode="auto">
          <a:xfrm>
            <a:off x="1508401" y="3607992"/>
            <a:ext cx="1600200" cy="27432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Hot Partition</a:t>
            </a:r>
          </a:p>
        </p:txBody>
      </p:sp>
      <p:sp>
        <p:nvSpPr>
          <p:cNvPr id="10" name="Rectangle 9">
            <a:extLst>
              <a:ext uri="{FF2B5EF4-FFF2-40B4-BE49-F238E27FC236}">
                <a16:creationId xmlns:a16="http://schemas.microsoft.com/office/drawing/2014/main" id="{A0BD2F6C-4AC3-4CF7-BE99-4FA7A8716F31}"/>
              </a:ext>
            </a:extLst>
          </p:cNvPr>
          <p:cNvSpPr/>
          <p:nvPr/>
        </p:nvSpPr>
        <p:spPr bwMode="auto">
          <a:xfrm>
            <a:off x="7189648" y="5436792"/>
            <a:ext cx="1600200" cy="9144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Cold Partition</a:t>
            </a:r>
          </a:p>
        </p:txBody>
      </p:sp>
      <p:sp>
        <p:nvSpPr>
          <p:cNvPr id="12" name="Rectangle 11">
            <a:extLst>
              <a:ext uri="{FF2B5EF4-FFF2-40B4-BE49-F238E27FC236}">
                <a16:creationId xmlns:a16="http://schemas.microsoft.com/office/drawing/2014/main" id="{D833E622-D4B1-4673-AB06-ED0944816244}"/>
              </a:ext>
            </a:extLst>
          </p:cNvPr>
          <p:cNvSpPr/>
          <p:nvPr/>
        </p:nvSpPr>
        <p:spPr bwMode="auto">
          <a:xfrm>
            <a:off x="9083399" y="5665392"/>
            <a:ext cx="1600200" cy="68580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solidFill>
                  <a:schemeClr val="bg1"/>
                </a:solidFill>
                <a:ea typeface="Segoe UI" pitchFamily="34" charset="0"/>
                <a:cs typeface="Arial" panose="020B0604020202020204" pitchFamily="34" charset="0"/>
              </a:rPr>
              <a:t>Cold Partition</a:t>
            </a:r>
          </a:p>
        </p:txBody>
      </p:sp>
      <p:sp>
        <p:nvSpPr>
          <p:cNvPr id="14" name="Rectangle 13">
            <a:extLst>
              <a:ext uri="{FF2B5EF4-FFF2-40B4-BE49-F238E27FC236}">
                <a16:creationId xmlns:a16="http://schemas.microsoft.com/office/drawing/2014/main" id="{9770E949-FFED-4AD8-9255-C703E1A3F685}"/>
              </a:ext>
            </a:extLst>
          </p:cNvPr>
          <p:cNvSpPr/>
          <p:nvPr/>
        </p:nvSpPr>
        <p:spPr bwMode="auto">
          <a:xfrm>
            <a:off x="3399594" y="4522392"/>
            <a:ext cx="1600200" cy="18288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Partition</a:t>
            </a:r>
          </a:p>
        </p:txBody>
      </p:sp>
      <p:sp>
        <p:nvSpPr>
          <p:cNvPr id="15" name="Rectangle 14">
            <a:extLst>
              <a:ext uri="{FF2B5EF4-FFF2-40B4-BE49-F238E27FC236}">
                <a16:creationId xmlns:a16="http://schemas.microsoft.com/office/drawing/2014/main" id="{AF9679EE-DC86-43D3-ADC1-405315A7F682}"/>
              </a:ext>
            </a:extLst>
          </p:cNvPr>
          <p:cNvSpPr/>
          <p:nvPr/>
        </p:nvSpPr>
        <p:spPr bwMode="auto">
          <a:xfrm>
            <a:off x="5295897" y="4293792"/>
            <a:ext cx="1600200" cy="205740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ts val="600"/>
              </a:spcBef>
              <a:spcAft>
                <a:spcPts val="600"/>
              </a:spcAft>
            </a:pPr>
            <a:r>
              <a:rPr lang="en-US" dirty="0">
                <a:gradFill>
                  <a:gsLst>
                    <a:gs pos="0">
                      <a:srgbClr val="FFFFFF"/>
                    </a:gs>
                    <a:gs pos="100000">
                      <a:srgbClr val="FFFFFF"/>
                    </a:gs>
                  </a:gsLst>
                  <a:lin ang="5400000" scaled="0"/>
                </a:gradFill>
                <a:ea typeface="Segoe UI" pitchFamily="34" charset="0"/>
                <a:cs typeface="Arial" panose="020B0604020202020204" pitchFamily="34" charset="0"/>
              </a:rPr>
              <a:t>Partition</a:t>
            </a:r>
          </a:p>
        </p:txBody>
      </p:sp>
    </p:spTree>
    <p:extLst>
      <p:ext uri="{BB962C8B-B14F-4D97-AF65-F5344CB8AC3E}">
        <p14:creationId xmlns:p14="http://schemas.microsoft.com/office/powerpoint/2010/main" val="11227431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365230" cy="3498602"/>
          </a:xfrm>
        </p:spPr>
        <p:txBody>
          <a:bodyPr>
            <a:noAutofit/>
          </a:bodyPr>
          <a:lstStyle/>
          <a:p>
            <a:r>
              <a:rPr lang="en-US" sz="2000" b="1" dirty="0">
                <a:latin typeface="Arial" panose="020B0604020202020204" pitchFamily="34" charset="0"/>
                <a:cs typeface="Arial" panose="020B0604020202020204" pitchFamily="34" charset="0"/>
              </a:rPr>
              <a:t>Cross-partition Queries Can Be Performed Server-side Or Client-side</a:t>
            </a:r>
          </a:p>
          <a:p>
            <a:pPr marL="0" lvl="1" indent="0">
              <a:buNone/>
            </a:pPr>
            <a:r>
              <a:rPr lang="en-US" dirty="0">
                <a:latin typeface="Arial" panose="020B0604020202020204" pitchFamily="34" charset="0"/>
                <a:cs typeface="Arial" panose="020B0604020202020204" pitchFamily="34" charset="0"/>
              </a:rPr>
              <a:t>Cross-partition queries are opt-in</a:t>
            </a:r>
          </a:p>
          <a:p>
            <a:pPr lvl="1"/>
            <a:r>
              <a:rPr lang="en-US" dirty="0">
                <a:latin typeface="Arial" panose="020B0604020202020204" pitchFamily="34" charset="0"/>
                <a:cs typeface="Arial" panose="020B0604020202020204" pitchFamily="34" charset="0"/>
              </a:rPr>
              <a:t>Cross-partition queries can be tuned and parallelized</a:t>
            </a:r>
          </a:p>
          <a:p>
            <a:pPr lvl="1"/>
            <a:endParaRPr lang="en-US" dirty="0">
              <a:latin typeface="Arial" panose="020B0604020202020204" pitchFamily="34" charset="0"/>
              <a:cs typeface="Arial" panose="020B0604020202020204" pitchFamily="34" charset="0"/>
            </a:endParaRPr>
          </a:p>
          <a:p>
            <a:pPr marL="0" lvl="1" indent="0">
              <a:buNone/>
            </a:pPr>
            <a:r>
              <a:rPr lang="en-US" dirty="0">
                <a:latin typeface="Arial" panose="020B0604020202020204" pitchFamily="34" charset="0"/>
                <a:cs typeface="Arial" panose="020B0604020202020204" pitchFamily="34" charset="0"/>
              </a:rPr>
              <a:t>Creates a bottleneck</a:t>
            </a:r>
          </a:p>
          <a:p>
            <a:pPr lvl="1"/>
            <a:r>
              <a:rPr lang="en-US" dirty="0">
                <a:latin typeface="Arial" panose="020B0604020202020204" pitchFamily="34" charset="0"/>
                <a:cs typeface="Arial" panose="020B0604020202020204" pitchFamily="34" charset="0"/>
              </a:rPr>
              <a:t>Must wait for all partitions to return before the query is “done”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0"/>
            <a:ext cx="5265119" cy="1617666"/>
          </a:xfrm>
        </p:spPr>
        <p:txBody>
          <a:bodyPr/>
          <a:lstStyle/>
          <a:p>
            <a:r>
              <a:rPr lang="en-US" dirty="0"/>
              <a:t>Query Fan-Out</a:t>
            </a:r>
          </a:p>
        </p:txBody>
      </p:sp>
      <p:sp>
        <p:nvSpPr>
          <p:cNvPr id="39" name="Rectangle 38">
            <a:extLst>
              <a:ext uri="{FF2B5EF4-FFF2-40B4-BE49-F238E27FC236}">
                <a16:creationId xmlns:a16="http://schemas.microsoft.com/office/drawing/2014/main" id="{52296C1E-1340-44D3-957F-716AAEF26E49}"/>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0" name="Group 39">
            <a:extLst>
              <a:ext uri="{FF2B5EF4-FFF2-40B4-BE49-F238E27FC236}">
                <a16:creationId xmlns:a16="http://schemas.microsoft.com/office/drawing/2014/main" id="{56920436-BDDC-48F4-A4B8-116A3256DBE9}"/>
              </a:ext>
            </a:extLst>
          </p:cNvPr>
          <p:cNvGrpSpPr>
            <a:grpSpLocks noChangeAspect="1"/>
          </p:cNvGrpSpPr>
          <p:nvPr/>
        </p:nvGrpSpPr>
        <p:grpSpPr>
          <a:xfrm>
            <a:off x="8891723" y="4992232"/>
            <a:ext cx="350654" cy="302239"/>
            <a:chOff x="9192685" y="1928657"/>
            <a:chExt cx="644698" cy="555680"/>
          </a:xfrm>
        </p:grpSpPr>
        <p:sp>
          <p:nvSpPr>
            <p:cNvPr id="41" name="Star: 4 Points 8">
              <a:extLst>
                <a:ext uri="{FF2B5EF4-FFF2-40B4-BE49-F238E27FC236}">
                  <a16:creationId xmlns:a16="http://schemas.microsoft.com/office/drawing/2014/main" id="{6EAF74C2-571E-4999-86D2-AD9FAF21FB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Star: 4 Points 8">
              <a:extLst>
                <a:ext uri="{FF2B5EF4-FFF2-40B4-BE49-F238E27FC236}">
                  <a16:creationId xmlns:a16="http://schemas.microsoft.com/office/drawing/2014/main" id="{4DA0AA42-2BFE-4DCF-87B6-E8CE44869034}"/>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3" name="Oval 42">
              <a:extLst>
                <a:ext uri="{FF2B5EF4-FFF2-40B4-BE49-F238E27FC236}">
                  <a16:creationId xmlns:a16="http://schemas.microsoft.com/office/drawing/2014/main" id="{993154E0-894B-4E59-9FD2-F764AB9DB27C}"/>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4" name="Oval 9">
              <a:extLst>
                <a:ext uri="{FF2B5EF4-FFF2-40B4-BE49-F238E27FC236}">
                  <a16:creationId xmlns:a16="http://schemas.microsoft.com/office/drawing/2014/main" id="{421F9EB3-96D4-41FD-9381-C558292ED804}"/>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5" name="Cylinder 513">
            <a:extLst>
              <a:ext uri="{FF2B5EF4-FFF2-40B4-BE49-F238E27FC236}">
                <a16:creationId xmlns:a16="http://schemas.microsoft.com/office/drawing/2014/main" id="{5E7C9E7F-E510-4D2B-9C5D-BD7AB40F6AAB}"/>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6" name="Straight Arrow Connector 45">
            <a:extLst>
              <a:ext uri="{FF2B5EF4-FFF2-40B4-BE49-F238E27FC236}">
                <a16:creationId xmlns:a16="http://schemas.microsoft.com/office/drawing/2014/main" id="{3A5A2169-2B30-4771-B4B0-A359B4258E75}"/>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41B4E648-87CD-4811-994D-D9423591BC8C}"/>
              </a:ext>
            </a:extLst>
          </p:cNvPr>
          <p:cNvGrpSpPr/>
          <p:nvPr/>
        </p:nvGrpSpPr>
        <p:grpSpPr>
          <a:xfrm>
            <a:off x="10062703" y="3245507"/>
            <a:ext cx="402639" cy="361217"/>
            <a:chOff x="1275510" y="6072184"/>
            <a:chExt cx="508602" cy="456278"/>
          </a:xfrm>
        </p:grpSpPr>
        <p:grpSp>
          <p:nvGrpSpPr>
            <p:cNvPr id="48" name="Group 47">
              <a:extLst>
                <a:ext uri="{FF2B5EF4-FFF2-40B4-BE49-F238E27FC236}">
                  <a16:creationId xmlns:a16="http://schemas.microsoft.com/office/drawing/2014/main" id="{DCC91606-4665-465B-812C-837C60693610}"/>
                </a:ext>
              </a:extLst>
            </p:cNvPr>
            <p:cNvGrpSpPr/>
            <p:nvPr/>
          </p:nvGrpSpPr>
          <p:grpSpPr>
            <a:xfrm>
              <a:off x="1275510" y="6224570"/>
              <a:ext cx="508602" cy="151498"/>
              <a:chOff x="551886" y="4945335"/>
              <a:chExt cx="508602" cy="151498"/>
            </a:xfrm>
          </p:grpSpPr>
          <p:sp>
            <p:nvSpPr>
              <p:cNvPr id="57" name="Rectangle 56">
                <a:extLst>
                  <a:ext uri="{FF2B5EF4-FFF2-40B4-BE49-F238E27FC236}">
                    <a16:creationId xmlns:a16="http://schemas.microsoft.com/office/drawing/2014/main" id="{443910A2-B59B-4660-B50F-5CB64B4B671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57">
                <a:extLst>
                  <a:ext uri="{FF2B5EF4-FFF2-40B4-BE49-F238E27FC236}">
                    <a16:creationId xmlns:a16="http://schemas.microsoft.com/office/drawing/2014/main" id="{11D067C9-1F50-40D9-A90A-349FD77E522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301499A2-503B-4BA1-94DB-8EB36F78935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B54B37-0AAD-483C-A94A-95FAEE3AAC1C}"/>
                </a:ext>
              </a:extLst>
            </p:cNvPr>
            <p:cNvGrpSpPr/>
            <p:nvPr/>
          </p:nvGrpSpPr>
          <p:grpSpPr>
            <a:xfrm>
              <a:off x="1275510" y="6376964"/>
              <a:ext cx="508602" cy="151498"/>
              <a:chOff x="551886" y="4945335"/>
              <a:chExt cx="508602" cy="151498"/>
            </a:xfrm>
          </p:grpSpPr>
          <p:sp>
            <p:nvSpPr>
              <p:cNvPr id="54" name="Rectangle 53">
                <a:extLst>
                  <a:ext uri="{FF2B5EF4-FFF2-40B4-BE49-F238E27FC236}">
                    <a16:creationId xmlns:a16="http://schemas.microsoft.com/office/drawing/2014/main" id="{045D89A7-1DEF-48CA-B06D-E28D138C0D2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5" name="Oval 54">
                <a:extLst>
                  <a:ext uri="{FF2B5EF4-FFF2-40B4-BE49-F238E27FC236}">
                    <a16:creationId xmlns:a16="http://schemas.microsoft.com/office/drawing/2014/main" id="{B1C2EE14-A928-4925-A162-88D0F043838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6" name="Straight Connector 55">
                <a:extLst>
                  <a:ext uri="{FF2B5EF4-FFF2-40B4-BE49-F238E27FC236}">
                    <a16:creationId xmlns:a16="http://schemas.microsoft.com/office/drawing/2014/main" id="{3A4F4406-AFDC-484B-88B9-47249DB80B1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F011E37-D216-4AAA-AB68-AFB02C843854}"/>
                </a:ext>
              </a:extLst>
            </p:cNvPr>
            <p:cNvGrpSpPr/>
            <p:nvPr/>
          </p:nvGrpSpPr>
          <p:grpSpPr>
            <a:xfrm>
              <a:off x="1275510" y="6072184"/>
              <a:ext cx="508602" cy="151498"/>
              <a:chOff x="551886" y="4945335"/>
              <a:chExt cx="508602" cy="151498"/>
            </a:xfrm>
          </p:grpSpPr>
          <p:sp>
            <p:nvSpPr>
              <p:cNvPr id="51" name="Rectangle 50">
                <a:extLst>
                  <a:ext uri="{FF2B5EF4-FFF2-40B4-BE49-F238E27FC236}">
                    <a16:creationId xmlns:a16="http://schemas.microsoft.com/office/drawing/2014/main" id="{4E79D7D6-F648-4F1B-AD8F-E5AACF28B73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2" name="Oval 51">
                <a:extLst>
                  <a:ext uri="{FF2B5EF4-FFF2-40B4-BE49-F238E27FC236}">
                    <a16:creationId xmlns:a16="http://schemas.microsoft.com/office/drawing/2014/main" id="{AE37CE4D-79D6-4DF1-A9D3-5F2C6EFFA88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3" name="Straight Connector 52">
                <a:extLst>
                  <a:ext uri="{FF2B5EF4-FFF2-40B4-BE49-F238E27FC236}">
                    <a16:creationId xmlns:a16="http://schemas.microsoft.com/office/drawing/2014/main" id="{721A1726-F460-4D0F-B75C-27E1162B278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C068AF7-F2A0-473D-A1BD-4607E5E3C8A6}"/>
              </a:ext>
            </a:extLst>
          </p:cNvPr>
          <p:cNvGrpSpPr/>
          <p:nvPr/>
        </p:nvGrpSpPr>
        <p:grpSpPr>
          <a:xfrm>
            <a:off x="10059235" y="4171297"/>
            <a:ext cx="402639" cy="361217"/>
            <a:chOff x="1275510" y="6072184"/>
            <a:chExt cx="508602" cy="456278"/>
          </a:xfrm>
        </p:grpSpPr>
        <p:grpSp>
          <p:nvGrpSpPr>
            <p:cNvPr id="61" name="Group 60">
              <a:extLst>
                <a:ext uri="{FF2B5EF4-FFF2-40B4-BE49-F238E27FC236}">
                  <a16:creationId xmlns:a16="http://schemas.microsoft.com/office/drawing/2014/main" id="{95673630-B3EC-4D33-8A64-4A6043D2A279}"/>
                </a:ext>
              </a:extLst>
            </p:cNvPr>
            <p:cNvGrpSpPr/>
            <p:nvPr/>
          </p:nvGrpSpPr>
          <p:grpSpPr>
            <a:xfrm>
              <a:off x="1275510" y="6224570"/>
              <a:ext cx="508602" cy="151498"/>
              <a:chOff x="551886" y="4945335"/>
              <a:chExt cx="508602" cy="151498"/>
            </a:xfrm>
          </p:grpSpPr>
          <p:sp>
            <p:nvSpPr>
              <p:cNvPr id="70" name="Rectangle 69">
                <a:extLst>
                  <a:ext uri="{FF2B5EF4-FFF2-40B4-BE49-F238E27FC236}">
                    <a16:creationId xmlns:a16="http://schemas.microsoft.com/office/drawing/2014/main" id="{A3C50B80-9281-483D-8098-43A7A51D75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1F7C683A-1CA3-4C96-B919-E1DF3033E6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906D46DB-CA1A-4953-8CCF-7AB49E45C9D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E75A1F9F-F15D-4646-9DCC-58BD186C72AC}"/>
                </a:ext>
              </a:extLst>
            </p:cNvPr>
            <p:cNvGrpSpPr/>
            <p:nvPr/>
          </p:nvGrpSpPr>
          <p:grpSpPr>
            <a:xfrm>
              <a:off x="1275510" y="6376964"/>
              <a:ext cx="508602" cy="151498"/>
              <a:chOff x="551886" y="4945335"/>
              <a:chExt cx="508602" cy="151498"/>
            </a:xfrm>
          </p:grpSpPr>
          <p:sp>
            <p:nvSpPr>
              <p:cNvPr id="67" name="Rectangle 66">
                <a:extLst>
                  <a:ext uri="{FF2B5EF4-FFF2-40B4-BE49-F238E27FC236}">
                    <a16:creationId xmlns:a16="http://schemas.microsoft.com/office/drawing/2014/main" id="{E07AF774-FE24-4B27-8614-3EBDEF77EBD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8" name="Oval 67">
                <a:extLst>
                  <a:ext uri="{FF2B5EF4-FFF2-40B4-BE49-F238E27FC236}">
                    <a16:creationId xmlns:a16="http://schemas.microsoft.com/office/drawing/2014/main" id="{4C9EDBDE-5F87-41B6-9D46-BC071EF2CEC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9" name="Straight Connector 68">
                <a:extLst>
                  <a:ext uri="{FF2B5EF4-FFF2-40B4-BE49-F238E27FC236}">
                    <a16:creationId xmlns:a16="http://schemas.microsoft.com/office/drawing/2014/main" id="{F564E132-1912-4BA1-AA2B-366AB3CCE34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2CF575D-D61E-4FBE-A8DC-549BDA6E77CE}"/>
                </a:ext>
              </a:extLst>
            </p:cNvPr>
            <p:cNvGrpSpPr/>
            <p:nvPr/>
          </p:nvGrpSpPr>
          <p:grpSpPr>
            <a:xfrm>
              <a:off x="1275510" y="6072184"/>
              <a:ext cx="508602" cy="151498"/>
              <a:chOff x="551886" y="4945335"/>
              <a:chExt cx="508602" cy="151498"/>
            </a:xfrm>
          </p:grpSpPr>
          <p:sp>
            <p:nvSpPr>
              <p:cNvPr id="64" name="Rectangle 63">
                <a:extLst>
                  <a:ext uri="{FF2B5EF4-FFF2-40B4-BE49-F238E27FC236}">
                    <a16:creationId xmlns:a16="http://schemas.microsoft.com/office/drawing/2014/main" id="{0AF7533F-9650-4FFC-B54C-36F7CBFB9E5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5" name="Oval 64">
                <a:extLst>
                  <a:ext uri="{FF2B5EF4-FFF2-40B4-BE49-F238E27FC236}">
                    <a16:creationId xmlns:a16="http://schemas.microsoft.com/office/drawing/2014/main" id="{74E582B3-8B95-4C4F-A8FB-A6EBE7776A1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6" name="Straight Connector 65">
                <a:extLst>
                  <a:ext uri="{FF2B5EF4-FFF2-40B4-BE49-F238E27FC236}">
                    <a16:creationId xmlns:a16="http://schemas.microsoft.com/office/drawing/2014/main" id="{3B15422F-1F09-4C3D-9304-4BDDE01E86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3" name="Group 72">
            <a:extLst>
              <a:ext uri="{FF2B5EF4-FFF2-40B4-BE49-F238E27FC236}">
                <a16:creationId xmlns:a16="http://schemas.microsoft.com/office/drawing/2014/main" id="{DC8D009B-8662-4CD5-BA23-63BE58F93962}"/>
              </a:ext>
            </a:extLst>
          </p:cNvPr>
          <p:cNvGrpSpPr/>
          <p:nvPr/>
        </p:nvGrpSpPr>
        <p:grpSpPr>
          <a:xfrm>
            <a:off x="10068572" y="2208455"/>
            <a:ext cx="402639" cy="361217"/>
            <a:chOff x="1275510" y="6072184"/>
            <a:chExt cx="508602" cy="456278"/>
          </a:xfrm>
        </p:grpSpPr>
        <p:grpSp>
          <p:nvGrpSpPr>
            <p:cNvPr id="74" name="Group 73">
              <a:extLst>
                <a:ext uri="{FF2B5EF4-FFF2-40B4-BE49-F238E27FC236}">
                  <a16:creationId xmlns:a16="http://schemas.microsoft.com/office/drawing/2014/main" id="{745E2622-CC71-4379-9C80-BFD35B78F1D8}"/>
                </a:ext>
              </a:extLst>
            </p:cNvPr>
            <p:cNvGrpSpPr/>
            <p:nvPr/>
          </p:nvGrpSpPr>
          <p:grpSpPr>
            <a:xfrm>
              <a:off x="1275510" y="6224570"/>
              <a:ext cx="508602" cy="151498"/>
              <a:chOff x="551886" y="4945335"/>
              <a:chExt cx="508602" cy="151498"/>
            </a:xfrm>
          </p:grpSpPr>
          <p:sp>
            <p:nvSpPr>
              <p:cNvPr id="83" name="Rectangle 82">
                <a:extLst>
                  <a:ext uri="{FF2B5EF4-FFF2-40B4-BE49-F238E27FC236}">
                    <a16:creationId xmlns:a16="http://schemas.microsoft.com/office/drawing/2014/main" id="{E5D9128D-D7C6-40A5-98DD-B4C2B267607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BD6EC1C1-1955-4F0D-8130-A138DC9206B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3733BCE-4F23-4619-AEB2-08A1B4554A6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45FED26F-9724-4D78-9F54-08D25F41B6ED}"/>
                </a:ext>
              </a:extLst>
            </p:cNvPr>
            <p:cNvGrpSpPr/>
            <p:nvPr/>
          </p:nvGrpSpPr>
          <p:grpSpPr>
            <a:xfrm>
              <a:off x="1275510" y="6376964"/>
              <a:ext cx="508602" cy="151498"/>
              <a:chOff x="551886" y="4945335"/>
              <a:chExt cx="508602" cy="151498"/>
            </a:xfrm>
          </p:grpSpPr>
          <p:sp>
            <p:nvSpPr>
              <p:cNvPr id="80" name="Rectangle 79">
                <a:extLst>
                  <a:ext uri="{FF2B5EF4-FFF2-40B4-BE49-F238E27FC236}">
                    <a16:creationId xmlns:a16="http://schemas.microsoft.com/office/drawing/2014/main" id="{D96BE44E-DDF6-44E1-BB08-5DDEF5D50D0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92F4285A-0D31-4BD8-970C-B48692D836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1FBC101D-C260-446F-9236-C4DC82E55E5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1B0EBA8-1DCF-430D-9C7D-47DF51B4F75F}"/>
                </a:ext>
              </a:extLst>
            </p:cNvPr>
            <p:cNvGrpSpPr/>
            <p:nvPr/>
          </p:nvGrpSpPr>
          <p:grpSpPr>
            <a:xfrm>
              <a:off x="1275510" y="6072184"/>
              <a:ext cx="508602" cy="151498"/>
              <a:chOff x="551886" y="4945335"/>
              <a:chExt cx="508602" cy="151498"/>
            </a:xfrm>
          </p:grpSpPr>
          <p:sp>
            <p:nvSpPr>
              <p:cNvPr id="77" name="Rectangle 76">
                <a:extLst>
                  <a:ext uri="{FF2B5EF4-FFF2-40B4-BE49-F238E27FC236}">
                    <a16:creationId xmlns:a16="http://schemas.microsoft.com/office/drawing/2014/main" id="{C7DBDD9B-EEC7-40CD-BF41-B69FC165760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8" name="Oval 77">
                <a:extLst>
                  <a:ext uri="{FF2B5EF4-FFF2-40B4-BE49-F238E27FC236}">
                    <a16:creationId xmlns:a16="http://schemas.microsoft.com/office/drawing/2014/main" id="{A8B7661A-8F92-4CD4-B92A-3D313A21940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9" name="Straight Connector 78">
                <a:extLst>
                  <a:ext uri="{FF2B5EF4-FFF2-40B4-BE49-F238E27FC236}">
                    <a16:creationId xmlns:a16="http://schemas.microsoft.com/office/drawing/2014/main" id="{08C02577-DFBC-467C-B3FC-F8D2D28CEB0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6" name="Group 85">
            <a:extLst>
              <a:ext uri="{FF2B5EF4-FFF2-40B4-BE49-F238E27FC236}">
                <a16:creationId xmlns:a16="http://schemas.microsoft.com/office/drawing/2014/main" id="{A52BDD60-CB60-4722-BF07-970022F091EC}"/>
              </a:ext>
            </a:extLst>
          </p:cNvPr>
          <p:cNvGrpSpPr/>
          <p:nvPr/>
        </p:nvGrpSpPr>
        <p:grpSpPr>
          <a:xfrm>
            <a:off x="7110192" y="3221771"/>
            <a:ext cx="549222" cy="424360"/>
            <a:chOff x="7203621" y="2226683"/>
            <a:chExt cx="482317" cy="372664"/>
          </a:xfrm>
        </p:grpSpPr>
        <p:grpSp>
          <p:nvGrpSpPr>
            <p:cNvPr id="87" name="Group 86">
              <a:extLst>
                <a:ext uri="{FF2B5EF4-FFF2-40B4-BE49-F238E27FC236}">
                  <a16:creationId xmlns:a16="http://schemas.microsoft.com/office/drawing/2014/main" id="{363B6453-B08D-4C4D-9434-A49402BE4368}"/>
                </a:ext>
              </a:extLst>
            </p:cNvPr>
            <p:cNvGrpSpPr/>
            <p:nvPr/>
          </p:nvGrpSpPr>
          <p:grpSpPr>
            <a:xfrm>
              <a:off x="7203621" y="2226683"/>
              <a:ext cx="482317" cy="372664"/>
              <a:chOff x="2107244" y="1575258"/>
              <a:chExt cx="310993" cy="343365"/>
            </a:xfrm>
            <a:noFill/>
          </p:grpSpPr>
          <p:sp>
            <p:nvSpPr>
              <p:cNvPr id="92" name="Rectangle 9">
                <a:extLst>
                  <a:ext uri="{FF2B5EF4-FFF2-40B4-BE49-F238E27FC236}">
                    <a16:creationId xmlns:a16="http://schemas.microsoft.com/office/drawing/2014/main" id="{54A08F8D-0E33-4487-A1AB-6355B76DB95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3" name="Line 10">
                <a:extLst>
                  <a:ext uri="{FF2B5EF4-FFF2-40B4-BE49-F238E27FC236}">
                    <a16:creationId xmlns:a16="http://schemas.microsoft.com/office/drawing/2014/main" id="{577ADE73-6C76-4C77-8AF6-299C46B90CFB}"/>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88" name="Group 87">
              <a:extLst>
                <a:ext uri="{FF2B5EF4-FFF2-40B4-BE49-F238E27FC236}">
                  <a16:creationId xmlns:a16="http://schemas.microsoft.com/office/drawing/2014/main" id="{107A7790-9335-4A10-AEFE-C39D42175E46}"/>
                </a:ext>
              </a:extLst>
            </p:cNvPr>
            <p:cNvGrpSpPr/>
            <p:nvPr/>
          </p:nvGrpSpPr>
          <p:grpSpPr>
            <a:xfrm>
              <a:off x="7543900" y="2252646"/>
              <a:ext cx="103855" cy="25964"/>
              <a:chOff x="2287367" y="1599181"/>
              <a:chExt cx="95690" cy="23923"/>
            </a:xfrm>
            <a:noFill/>
          </p:grpSpPr>
          <p:sp>
            <p:nvSpPr>
              <p:cNvPr id="89" name="Oval 11">
                <a:extLst>
                  <a:ext uri="{FF2B5EF4-FFF2-40B4-BE49-F238E27FC236}">
                    <a16:creationId xmlns:a16="http://schemas.microsoft.com/office/drawing/2014/main" id="{7AC058F7-A6B8-4A16-9BFA-C7A9B07FD1FA}"/>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0" name="Oval 12">
                <a:extLst>
                  <a:ext uri="{FF2B5EF4-FFF2-40B4-BE49-F238E27FC236}">
                    <a16:creationId xmlns:a16="http://schemas.microsoft.com/office/drawing/2014/main" id="{296E7E5A-FE1E-42EC-8356-1ED1EA6CCC48}"/>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1" name="Oval 13">
                <a:extLst>
                  <a:ext uri="{FF2B5EF4-FFF2-40B4-BE49-F238E27FC236}">
                    <a16:creationId xmlns:a16="http://schemas.microsoft.com/office/drawing/2014/main" id="{17E319CE-FABF-4BA4-A758-68E17686A80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103" name="Group 102">
            <a:extLst>
              <a:ext uri="{FF2B5EF4-FFF2-40B4-BE49-F238E27FC236}">
                <a16:creationId xmlns:a16="http://schemas.microsoft.com/office/drawing/2014/main" id="{50C79D16-DBC3-44CE-B450-7AC8973672DF}"/>
              </a:ext>
            </a:extLst>
          </p:cNvPr>
          <p:cNvGrpSpPr/>
          <p:nvPr/>
        </p:nvGrpSpPr>
        <p:grpSpPr>
          <a:xfrm>
            <a:off x="9255295" y="2540266"/>
            <a:ext cx="774811" cy="1769461"/>
            <a:chOff x="9263121" y="2535599"/>
            <a:chExt cx="774811" cy="1769461"/>
          </a:xfrm>
        </p:grpSpPr>
        <p:cxnSp>
          <p:nvCxnSpPr>
            <p:cNvPr id="104" name="Straight Arrow Connector 103">
              <a:extLst>
                <a:ext uri="{FF2B5EF4-FFF2-40B4-BE49-F238E27FC236}">
                  <a16:creationId xmlns:a16="http://schemas.microsoft.com/office/drawing/2014/main" id="{D03D46CD-6160-428B-A354-2A04C870ED2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5" name="Straight Arrow Connector 104">
              <a:extLst>
                <a:ext uri="{FF2B5EF4-FFF2-40B4-BE49-F238E27FC236}">
                  <a16:creationId xmlns:a16="http://schemas.microsoft.com/office/drawing/2014/main" id="{7075AE90-0839-4B3C-AF0B-2EBA27BAB488}"/>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Arrow Connector 105">
              <a:extLst>
                <a:ext uri="{FF2B5EF4-FFF2-40B4-BE49-F238E27FC236}">
                  <a16:creationId xmlns:a16="http://schemas.microsoft.com/office/drawing/2014/main" id="{B027C6DE-7079-4607-BD65-2C1E6029FDBB}"/>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170856554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838200" y="41100"/>
            <a:ext cx="10515600" cy="1325563"/>
          </a:xfrm>
        </p:spPr>
        <p:txBody>
          <a:bodyPr/>
          <a:lstStyle/>
          <a:p>
            <a:r>
              <a:rPr lang="en-US" dirty="0"/>
              <a:t>Cross-Partition SDK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366663"/>
            <a:ext cx="11220919" cy="4155832"/>
          </a:xfrm>
        </p:spPr>
        <p:txBody>
          <a:bodyPr>
            <a:normAutofit/>
          </a:bodyPr>
          <a:lstStyle/>
          <a:p>
            <a:r>
              <a:rPr lang="en-US" sz="1800" dirty="0" err="1"/>
              <a:t>IQueryable</a:t>
            </a:r>
            <a:r>
              <a:rPr lang="en-US" sz="1800" dirty="0"/>
              <a:t>&lt;</a:t>
            </a:r>
            <a:r>
              <a:rPr lang="en-US" sz="1800" dirty="0" err="1"/>
              <a:t>DeviceReading</a:t>
            </a:r>
            <a:r>
              <a:rPr lang="en-US" sz="1800" dirty="0"/>
              <a:t>&gt; </a:t>
            </a:r>
            <a:r>
              <a:rPr lang="en-US" sz="1800" dirty="0" err="1"/>
              <a:t>crossPartitionQuery</a:t>
            </a:r>
            <a:r>
              <a:rPr lang="en-US" sz="1800" dirty="0"/>
              <a:t> = </a:t>
            </a:r>
            <a:r>
              <a:rPr lang="en-US" sz="1800" dirty="0" err="1"/>
              <a:t>client.CreateDocumentQuery</a:t>
            </a:r>
            <a:r>
              <a:rPr lang="en-US" sz="1800" dirty="0"/>
              <a:t>&lt;</a:t>
            </a:r>
            <a:r>
              <a:rPr lang="en-US" sz="1800" dirty="0" err="1"/>
              <a:t>DeviceReading</a:t>
            </a:r>
            <a:r>
              <a:rPr lang="en-US" sz="1800" dirty="0"/>
              <a:t>&gt;(</a:t>
            </a:r>
          </a:p>
          <a:p>
            <a:pPr lvl="1"/>
            <a:r>
              <a:rPr lang="en-US" sz="1800" dirty="0" err="1"/>
              <a:t>UriFactory.CreateDocumentCollectionUri</a:t>
            </a:r>
            <a:r>
              <a:rPr lang="en-US" sz="1800" dirty="0"/>
              <a:t>("</a:t>
            </a:r>
            <a:r>
              <a:rPr lang="en-US" sz="1800" dirty="0" err="1"/>
              <a:t>db</a:t>
            </a:r>
            <a:r>
              <a:rPr lang="en-US" sz="1800" dirty="0"/>
              <a:t>", "</a:t>
            </a:r>
            <a:r>
              <a:rPr lang="en-US" sz="1800" dirty="0" err="1"/>
              <a:t>coll</a:t>
            </a:r>
            <a:r>
              <a:rPr lang="en-US" sz="1800" dirty="0"/>
              <a:t>"), </a:t>
            </a:r>
          </a:p>
          <a:p>
            <a:pPr lvl="1"/>
            <a:r>
              <a:rPr lang="en-US" sz="1800" dirty="0"/>
              <a:t>new </a:t>
            </a:r>
            <a:r>
              <a:rPr lang="en-US" sz="1800" dirty="0" err="1"/>
              <a:t>FeedOptions</a:t>
            </a:r>
            <a:r>
              <a:rPr lang="en-US" sz="1800" dirty="0"/>
              <a:t> { </a:t>
            </a:r>
          </a:p>
          <a:p>
            <a:pPr lvl="1"/>
            <a:r>
              <a:rPr lang="en-US" sz="1800" dirty="0"/>
              <a:t>	</a:t>
            </a:r>
            <a:r>
              <a:rPr lang="en-US" sz="1800" dirty="0" err="1"/>
              <a:t>EnableCrossPartitionQuery</a:t>
            </a:r>
            <a:r>
              <a:rPr lang="en-US" sz="1800" dirty="0"/>
              <a:t> = true, </a:t>
            </a:r>
          </a:p>
          <a:p>
            <a:pPr lvl="1"/>
            <a:r>
              <a:rPr lang="en-US" sz="1800" dirty="0"/>
              <a:t>	</a:t>
            </a:r>
            <a:r>
              <a:rPr lang="en-US" sz="1800" dirty="0" err="1"/>
              <a:t>MaxDegreeOfParallelism</a:t>
            </a:r>
            <a:r>
              <a:rPr lang="en-US" sz="1800" dirty="0"/>
              <a:t> = 10, </a:t>
            </a:r>
          </a:p>
          <a:p>
            <a:pPr lvl="1"/>
            <a:r>
              <a:rPr lang="en-US" sz="1800" dirty="0"/>
              <a:t>	</a:t>
            </a:r>
            <a:r>
              <a:rPr lang="en-US" sz="1800" dirty="0" err="1"/>
              <a:t>MaxBufferedItemCount</a:t>
            </a:r>
            <a:r>
              <a:rPr lang="en-US" sz="1800" dirty="0"/>
              <a:t> = 100</a:t>
            </a:r>
          </a:p>
          <a:p>
            <a:pPr lvl="1"/>
            <a:r>
              <a:rPr lang="en-US" sz="1800" dirty="0"/>
              <a:t>})</a:t>
            </a:r>
          </a:p>
          <a:p>
            <a:pPr lvl="1"/>
            <a:r>
              <a:rPr lang="en-US" sz="1800" dirty="0"/>
              <a:t>.Where(m =&gt; </a:t>
            </a:r>
            <a:r>
              <a:rPr lang="en-US" sz="1800" dirty="0" err="1"/>
              <a:t>m.MetricType</a:t>
            </a:r>
            <a:r>
              <a:rPr lang="en-US" sz="1800" dirty="0"/>
              <a:t> == "Temperature" &amp;&amp; </a:t>
            </a:r>
            <a:r>
              <a:rPr lang="en-US" sz="1800" dirty="0" err="1"/>
              <a:t>m.MetricValue</a:t>
            </a:r>
            <a:r>
              <a:rPr lang="en-US" sz="1800" dirty="0"/>
              <a:t> &gt; 100)</a:t>
            </a:r>
          </a:p>
          <a:p>
            <a:pPr lvl="1"/>
            <a:r>
              <a:rPr lang="en-US" sz="1800" dirty="0"/>
              <a:t>.</a:t>
            </a:r>
            <a:r>
              <a:rPr lang="en-US" sz="1800" dirty="0" err="1"/>
              <a:t>OrderBy</a:t>
            </a:r>
            <a:r>
              <a:rPr lang="en-US" sz="1800" dirty="0"/>
              <a:t>(m =&gt; </a:t>
            </a:r>
            <a:r>
              <a:rPr lang="en-US" sz="1800" dirty="0" err="1"/>
              <a:t>m.MetricValue</a:t>
            </a:r>
            <a:r>
              <a:rPr lang="en-US" sz="1800" dirty="0"/>
              <a:t>);</a:t>
            </a:r>
          </a:p>
        </p:txBody>
      </p:sp>
      <p:grpSp>
        <p:nvGrpSpPr>
          <p:cNvPr id="10" name="Group 9">
            <a:extLst>
              <a:ext uri="{FF2B5EF4-FFF2-40B4-BE49-F238E27FC236}">
                <a16:creationId xmlns:a16="http://schemas.microsoft.com/office/drawing/2014/main" id="{FE46647F-AD78-44B9-87DC-B08D24DFBDE6}"/>
              </a:ext>
            </a:extLst>
          </p:cNvPr>
          <p:cNvGrpSpPr/>
          <p:nvPr/>
        </p:nvGrpSpPr>
        <p:grpSpPr>
          <a:xfrm>
            <a:off x="11169383" y="5988593"/>
            <a:ext cx="607510" cy="607510"/>
            <a:chOff x="11169383" y="5988593"/>
            <a:chExt cx="607510" cy="607510"/>
          </a:xfrm>
        </p:grpSpPr>
        <p:sp>
          <p:nvSpPr>
            <p:cNvPr id="8" name="Rectangle 7">
              <a:extLst>
                <a:ext uri="{FF2B5EF4-FFF2-40B4-BE49-F238E27FC236}">
                  <a16:creationId xmlns:a16="http://schemas.microsoft.com/office/drawing/2014/main" id="{F4DD8F83-8E8A-48BC-9987-49B8B121D105}"/>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Freeform: Shape 8">
              <a:extLst>
                <a:ext uri="{FF2B5EF4-FFF2-40B4-BE49-F238E27FC236}">
                  <a16:creationId xmlns:a16="http://schemas.microsoft.com/office/drawing/2014/main" id="{A802D500-A210-4A6C-B5D6-B7C03FDBF4FA}"/>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Tree>
    <p:extLst>
      <p:ext uri="{BB962C8B-B14F-4D97-AF65-F5344CB8AC3E}">
        <p14:creationId xmlns:p14="http://schemas.microsoft.com/office/powerpoint/2010/main" val="30067902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134619" y="1366663"/>
            <a:ext cx="11922761" cy="3903169"/>
          </a:xfrm>
        </p:spPr>
        <p:txBody>
          <a:bodyPr>
            <a:noAutofit/>
          </a:bodyPr>
          <a:lstStyle/>
          <a:p>
            <a:r>
              <a:rPr lang="en-US" sz="1800" dirty="0"/>
              <a:t>var </a:t>
            </a:r>
            <a:r>
              <a:rPr lang="en-US" sz="1800" dirty="0" err="1"/>
              <a:t>querySpec</a:t>
            </a:r>
            <a:r>
              <a:rPr lang="en-US" sz="1800" dirty="0"/>
              <a:t> = {</a:t>
            </a:r>
          </a:p>
          <a:p>
            <a:r>
              <a:rPr lang="en-US" sz="1800" dirty="0"/>
              <a:t>	query: 'SELECT * FROM container c’</a:t>
            </a:r>
          </a:p>
          <a:p>
            <a:r>
              <a:rPr lang="en-US" sz="1800" dirty="0"/>
              <a:t>};</a:t>
            </a:r>
          </a:p>
          <a:p>
            <a:endParaRPr lang="en-US" sz="1800" dirty="0"/>
          </a:p>
          <a:p>
            <a:r>
              <a:rPr lang="en-US" sz="1800" dirty="0"/>
              <a:t>var </a:t>
            </a:r>
            <a:r>
              <a:rPr lang="en-US" sz="1800" dirty="0" err="1"/>
              <a:t>feedOptions</a:t>
            </a:r>
            <a:r>
              <a:rPr lang="en-US" sz="1800" dirty="0"/>
              <a:t> = {</a:t>
            </a:r>
          </a:p>
          <a:p>
            <a:r>
              <a:rPr lang="en-US" sz="1800" dirty="0"/>
              <a:t>	</a:t>
            </a:r>
            <a:r>
              <a:rPr lang="en-US" sz="1800" dirty="0" err="1"/>
              <a:t>enableCrossPartitionQuery</a:t>
            </a:r>
            <a:r>
              <a:rPr lang="en-US" sz="1800" dirty="0"/>
              <a:t> = true</a:t>
            </a:r>
          </a:p>
          <a:p>
            <a:r>
              <a:rPr lang="en-US" sz="1800" dirty="0"/>
              <a:t>	</a:t>
            </a:r>
            <a:r>
              <a:rPr lang="en-US" sz="1800" dirty="0" err="1"/>
              <a:t>maxDegreeOfParallelism</a:t>
            </a:r>
            <a:r>
              <a:rPr lang="en-US" sz="1800" dirty="0"/>
              <a:t> = 10</a:t>
            </a:r>
          </a:p>
          <a:p>
            <a:r>
              <a:rPr lang="en-US" sz="1800" dirty="0"/>
              <a:t>};</a:t>
            </a:r>
          </a:p>
          <a:p>
            <a:endParaRPr lang="en-US" sz="1800" dirty="0"/>
          </a:p>
          <a:p>
            <a:r>
              <a:rPr lang="en-US" sz="1800" dirty="0" err="1"/>
              <a:t>client.queryDocuments</a:t>
            </a:r>
            <a:r>
              <a:rPr lang="en-US" sz="1800" dirty="0"/>
              <a:t>(</a:t>
            </a:r>
            <a:r>
              <a:rPr lang="en-US" sz="1800" dirty="0" err="1"/>
              <a:t>collectionLink</a:t>
            </a:r>
            <a:r>
              <a:rPr lang="en-US" sz="1800" dirty="0"/>
              <a:t>, </a:t>
            </a:r>
            <a:r>
              <a:rPr lang="en-US" sz="1800" dirty="0" err="1"/>
              <a:t>querySpec</a:t>
            </a:r>
            <a:r>
              <a:rPr lang="en-US" sz="1800" dirty="0"/>
              <a:t>, </a:t>
            </a:r>
            <a:r>
              <a:rPr lang="en-US" sz="1800" dirty="0" err="1"/>
              <a:t>feedOptions</a:t>
            </a:r>
            <a:r>
              <a:rPr lang="en-US" sz="1800" dirty="0"/>
              <a:t>)</a:t>
            </a:r>
          </a:p>
          <a:p>
            <a:r>
              <a:rPr lang="en-US" sz="1800" dirty="0"/>
              <a:t>	.</a:t>
            </a:r>
            <a:r>
              <a:rPr lang="en-US" sz="1800" dirty="0" err="1"/>
              <a:t>toArray</a:t>
            </a:r>
            <a:r>
              <a:rPr lang="en-US" sz="1800" dirty="0"/>
              <a:t>(function (err, results) {</a:t>
            </a:r>
          </a:p>
          <a:p>
            <a:r>
              <a:rPr lang="en-US" sz="1800" dirty="0"/>
              <a:t>	}</a:t>
            </a:r>
          </a:p>
        </p:txBody>
      </p:sp>
      <p:pic>
        <p:nvPicPr>
          <p:cNvPr id="1026" name="Picture 2">
            <a:extLst>
              <a:ext uri="{FF2B5EF4-FFF2-40B4-BE49-F238E27FC236}">
                <a16:creationId xmlns:a16="http://schemas.microsoft.com/office/drawing/2014/main" id="{BA7C0772-3A73-4164-9616-DE491AA440B0}"/>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426B02BF-40E6-4F8C-8D29-0AD5C24A8A00}"/>
              </a:ext>
            </a:extLst>
          </p:cNvPr>
          <p:cNvSpPr>
            <a:spLocks noGrp="1"/>
          </p:cNvSpPr>
          <p:nvPr>
            <p:ph type="title"/>
          </p:nvPr>
        </p:nvSpPr>
        <p:spPr>
          <a:xfrm>
            <a:off x="838200" y="41100"/>
            <a:ext cx="10515600" cy="1325563"/>
          </a:xfrm>
        </p:spPr>
        <p:txBody>
          <a:bodyPr/>
          <a:lstStyle/>
          <a:p>
            <a:r>
              <a:rPr lang="en-US" dirty="0"/>
              <a:t>Cross-Partition SDK Example</a:t>
            </a:r>
          </a:p>
        </p:txBody>
      </p:sp>
    </p:spTree>
    <p:extLst>
      <p:ext uri="{BB962C8B-B14F-4D97-AF65-F5344CB8AC3E}">
        <p14:creationId xmlns:p14="http://schemas.microsoft.com/office/powerpoint/2010/main" val="128553663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2D00AE-245B-4967-AF91-8AD064BF0135}"/>
              </a:ext>
            </a:extLst>
          </p:cNvPr>
          <p:cNvPicPr>
            <a:picLocks noChangeAspect="1"/>
          </p:cNvPicPr>
          <p:nvPr/>
        </p:nvPicPr>
        <p:blipFill>
          <a:blip r:embed="rId3"/>
          <a:stretch>
            <a:fillRect/>
          </a:stretch>
        </p:blipFill>
        <p:spPr>
          <a:xfrm>
            <a:off x="11083013" y="6065618"/>
            <a:ext cx="783890" cy="457200"/>
          </a:xfrm>
          <a:prstGeom prst="rect">
            <a:avLst/>
          </a:prstGeom>
        </p:spPr>
      </p:pic>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p:txBody>
          <a:bodyPr>
            <a:noAutofit/>
          </a:bodyPr>
          <a:lstStyle/>
          <a:p>
            <a:r>
              <a:rPr lang="en-US" sz="2800" dirty="0" err="1"/>
              <a:t>FeedOptions</a:t>
            </a:r>
            <a:r>
              <a:rPr lang="en-US" sz="2800" dirty="0"/>
              <a:t> options = new </a:t>
            </a:r>
            <a:r>
              <a:rPr lang="en-US" sz="2800" dirty="0" err="1"/>
              <a:t>FeedOptions</a:t>
            </a:r>
            <a:r>
              <a:rPr lang="en-US" sz="2800" dirty="0"/>
              <a:t>();</a:t>
            </a:r>
          </a:p>
          <a:p>
            <a:r>
              <a:rPr lang="en-US" sz="2800" dirty="0" err="1"/>
              <a:t>options.setEnableCrossPartitionQuery</a:t>
            </a:r>
            <a:r>
              <a:rPr lang="en-US" sz="2800" dirty="0"/>
              <a:t>(true);</a:t>
            </a:r>
          </a:p>
          <a:p>
            <a:endParaRPr lang="en-US" sz="2800" dirty="0"/>
          </a:p>
          <a:p>
            <a:r>
              <a:rPr lang="en-US" sz="2800" dirty="0"/>
              <a:t>Iterator&lt;Document&gt; it = </a:t>
            </a:r>
            <a:r>
              <a:rPr lang="en-US" sz="2800" dirty="0" err="1"/>
              <a:t>client.queryDocuments</a:t>
            </a:r>
            <a:r>
              <a:rPr lang="en-US" sz="2800" dirty="0"/>
              <a:t>(</a:t>
            </a:r>
          </a:p>
          <a:p>
            <a:r>
              <a:rPr lang="en-US" sz="2800" dirty="0"/>
              <a:t>    </a:t>
            </a:r>
            <a:r>
              <a:rPr lang="en-US" sz="2800" dirty="0" err="1"/>
              <a:t>collectionLink</a:t>
            </a:r>
            <a:r>
              <a:rPr lang="en-US" sz="2800" dirty="0"/>
              <a:t>, </a:t>
            </a:r>
          </a:p>
          <a:p>
            <a:r>
              <a:rPr lang="en-US" sz="2800" dirty="0"/>
              <a:t>    "SELECT * from r", </a:t>
            </a:r>
          </a:p>
          <a:p>
            <a:r>
              <a:rPr lang="en-US" sz="2800" dirty="0"/>
              <a:t>    options</a:t>
            </a:r>
          </a:p>
          <a:p>
            <a:r>
              <a:rPr lang="en-US" sz="2800" dirty="0"/>
              <a:t>).</a:t>
            </a:r>
            <a:r>
              <a:rPr lang="en-US" sz="2800" dirty="0" err="1"/>
              <a:t>getQueryIterator</a:t>
            </a:r>
            <a:r>
              <a:rPr lang="en-US" sz="2800" dirty="0"/>
              <a:t>();</a:t>
            </a:r>
          </a:p>
        </p:txBody>
      </p:sp>
      <p:sp>
        <p:nvSpPr>
          <p:cNvPr id="7" name="Title 1">
            <a:extLst>
              <a:ext uri="{FF2B5EF4-FFF2-40B4-BE49-F238E27FC236}">
                <a16:creationId xmlns:a16="http://schemas.microsoft.com/office/drawing/2014/main" id="{8FCE1E1D-F928-4AA9-A77E-2511730CDAEF}"/>
              </a:ext>
            </a:extLst>
          </p:cNvPr>
          <p:cNvSpPr>
            <a:spLocks noGrp="1"/>
          </p:cNvSpPr>
          <p:nvPr>
            <p:ph type="title"/>
          </p:nvPr>
        </p:nvSpPr>
        <p:spPr>
          <a:xfrm>
            <a:off x="0" y="0"/>
            <a:ext cx="11353800" cy="1325563"/>
          </a:xfrm>
        </p:spPr>
        <p:txBody>
          <a:bodyPr>
            <a:normAutofit/>
          </a:bodyPr>
          <a:lstStyle/>
          <a:p>
            <a:r>
              <a:rPr lang="en-US" sz="4000" dirty="0">
                <a:latin typeface="Arial" panose="020B0604020202020204" pitchFamily="34" charset="0"/>
                <a:cs typeface="Arial" panose="020B0604020202020204" pitchFamily="34" charset="0"/>
              </a:rPr>
              <a:t>Cross-Partition SDK Example</a:t>
            </a:r>
          </a:p>
        </p:txBody>
      </p:sp>
    </p:spTree>
    <p:extLst>
      <p:ext uri="{BB962C8B-B14F-4D97-AF65-F5344CB8AC3E}">
        <p14:creationId xmlns:p14="http://schemas.microsoft.com/office/powerpoint/2010/main" val="317216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907" y="336048"/>
            <a:ext cx="11654187" cy="899537"/>
          </a:xfrm>
          <a:noFill/>
          <a:ln>
            <a:noFill/>
          </a:ln>
        </p:spPr>
        <p:txBody>
          <a:bodyPr>
            <a:normAutofit/>
          </a:bodyPr>
          <a:lstStyle/>
          <a:p>
            <a:pPr lvl="0"/>
            <a:r>
              <a:rPr lang="en-US" sz="4000" dirty="0">
                <a:latin typeface="Arial" panose="020B0604020202020204" pitchFamily="34" charset="0"/>
                <a:cs typeface="Arial" panose="020B0604020202020204" pitchFamily="34" charset="0"/>
              </a:rPr>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861" y="1574541"/>
            <a:ext cx="4962456" cy="1429109"/>
          </a:xfrm>
        </p:spPr>
        <p:txBody>
          <a:bodyPr/>
          <a:lstStyle/>
          <a:p>
            <a:r>
              <a:rPr lang="en-US" sz="1600" dirty="0"/>
              <a:t>Put your data where your users are in minutes </a:t>
            </a:r>
          </a:p>
          <a:p>
            <a:endParaRPr lang="en-US" dirty="0"/>
          </a:p>
          <a:p>
            <a:r>
              <a:rPr lang="en-US" sz="1600" b="0" dirty="0">
                <a:solidFill>
                  <a:schemeClr val="tx1"/>
                </a:solidFill>
                <a:ea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2602" y="3217419"/>
            <a:ext cx="4170803" cy="2028233"/>
          </a:xfrm>
          <a:prstGeom prst="rect">
            <a:avLst/>
          </a:prstGeom>
        </p:spPr>
        <p:txBody>
          <a:bodyPr vert="horz" wrap="square" lIns="91427" tIns="45713" rIns="91427" bIns="4571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Available in </a:t>
            </a:r>
            <a:r>
              <a:rPr lang="en-US" sz="1600" spc="50" dirty="0">
                <a:solidFill>
                  <a:srgbClr val="505050"/>
                </a:solidFill>
                <a:latin typeface="Arial" panose="020B0604020202020204" pitchFamily="34" charset="0"/>
                <a:ea typeface="Segoe UI Semilight" charset="0"/>
                <a:cs typeface="Arial" panose="020B0604020202020204" pitchFamily="34" charset="0"/>
                <a:hlinkClick r:id="rId3"/>
              </a:rPr>
              <a:t>all Azure regions</a:t>
            </a:r>
            <a:endParaRPr lang="en-US" sz="1600" spc="50" dirty="0">
              <a:solidFill>
                <a:srgbClr val="505050"/>
              </a:solidFill>
              <a:latin typeface="Arial" panose="020B0604020202020204" pitchFamily="34" charset="0"/>
              <a:ea typeface="Segoe UI Semilight" charset="0"/>
              <a:cs typeface="Arial" panose="020B0604020202020204" pitchFamily="34" charset="0"/>
            </a:endParaRP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Manual and automatic failover</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Automatic &amp; synchronous multi-region replication</a:t>
            </a:r>
          </a:p>
          <a:p>
            <a:pPr marL="285695" indent="-285695" defTabSz="914225">
              <a:buFont typeface="Arial" charset="0"/>
              <a:buChar char="•"/>
            </a:pPr>
            <a:r>
              <a:rPr lang="en-US" sz="1600" spc="50" dirty="0">
                <a:solidFill>
                  <a:srgbClr val="505050"/>
                </a:solidFill>
                <a:latin typeface="Arial" panose="020B0604020202020204" pitchFamily="34" charset="0"/>
                <a:ea typeface="Segoe UI Semilight" charset="0"/>
                <a:cs typeface="Arial" panose="020B0604020202020204" pitchFamily="34" charset="0"/>
              </a:rPr>
              <a:t>Configure multiple write regions to further reduce latency and increase availability</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327" y="1988697"/>
            <a:ext cx="3363138" cy="3363138"/>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algn="ctr" defTabSz="914225">
                <a:defRPr/>
              </a:pPr>
              <a:endParaRPr lang="en-US" kern="0" dirty="0">
                <a:solidFill>
                  <a:srgbClr val="FFFFFF"/>
                </a:solidFill>
                <a:latin typeface="Arial" panose="020B0604020202020204" pitchFamily="34" charset="0"/>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lumMod val="75000"/>
                  </a:srgbClr>
                </a:solidFill>
                <a:latin typeface="Arial" panose="020B0604020202020204" pitchFamily="34" charset="0"/>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noAutofit/>
            </a:bodyPr>
            <a:lstStyle/>
            <a:p>
              <a:pPr defTabSz="914225"/>
              <a:endParaRPr lang="en-US" dirty="0">
                <a:solidFill>
                  <a:srgbClr val="505050"/>
                </a:solidFill>
                <a:latin typeface="Arial" panose="020B0604020202020204" pitchFamily="34" charset="0"/>
              </a:endParaRPr>
            </a:p>
          </p:txBody>
        </p:sp>
      </p:grpSp>
    </p:spTree>
    <p:extLst>
      <p:ext uri="{BB962C8B-B14F-4D97-AF65-F5344CB8AC3E}">
        <p14:creationId xmlns:p14="http://schemas.microsoft.com/office/powerpoint/2010/main" val="208198826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7F07E-E68E-4598-9DDD-6F8ADF0928A3}"/>
              </a:ext>
            </a:extLst>
          </p:cNvPr>
          <p:cNvSpPr>
            <a:spLocks noGrp="1"/>
          </p:cNvSpPr>
          <p:nvPr>
            <p:ph type="title"/>
          </p:nvPr>
        </p:nvSpPr>
        <p:spPr/>
        <p:txBody>
          <a:bodyPr/>
          <a:lstStyle/>
          <a:p>
            <a:r>
              <a:rPr lang="en-US"/>
              <a:t>Cross-Partition Query</a:t>
            </a:r>
          </a:p>
        </p:txBody>
      </p:sp>
    </p:spTree>
    <p:extLst>
      <p:ext uri="{BB962C8B-B14F-4D97-AF65-F5344CB8AC3E}">
        <p14:creationId xmlns:p14="http://schemas.microsoft.com/office/powerpoint/2010/main" val="353230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950825"/>
          </a:xfrm>
        </p:spPr>
        <p:txBody>
          <a:bodyPr/>
          <a:lstStyle/>
          <a:p>
            <a:pPr lvl="0"/>
            <a:r>
              <a:rPr lang="en-US" sz="1600" dirty="0">
                <a:solidFill>
                  <a:schemeClr val="tx1"/>
                </a:solidFill>
              </a:rPr>
              <a:t>Querying Across Partitions Is Not Always A Bad Thing</a:t>
            </a:r>
          </a:p>
          <a:p>
            <a:pPr lvl="0"/>
            <a:endParaRPr lang="en-US" b="0" dirty="0">
              <a:solidFill>
                <a:schemeClr val="tx1"/>
              </a:solidFill>
            </a:endParaRPr>
          </a:p>
          <a:p>
            <a:r>
              <a:rPr lang="en-US" sz="1600" b="0" dirty="0">
                <a:solidFill>
                  <a:schemeClr val="tx1"/>
                </a:solidFill>
              </a:rPr>
              <a:t>If you have </a:t>
            </a:r>
            <a:r>
              <a:rPr lang="en-US" sz="1600" dirty="0">
                <a:solidFill>
                  <a:schemeClr val="tx1"/>
                </a:solidFill>
              </a:rPr>
              <a:t>relevant data to return</a:t>
            </a:r>
            <a:r>
              <a:rPr lang="en-US" sz="1600" b="0" dirty="0">
                <a:solidFill>
                  <a:schemeClr val="tx1"/>
                </a:solidFill>
              </a:rPr>
              <a:t>, creating a cross-partition query is a perfectly acceptable workload with a predictable throughput. </a:t>
            </a:r>
          </a:p>
          <a:p>
            <a:endParaRPr lang="en-US" sz="1600" b="0" dirty="0">
              <a:solidFill>
                <a:schemeClr val="tx1"/>
              </a:solidFill>
            </a:endParaRPr>
          </a:p>
          <a:p>
            <a:r>
              <a:rPr lang="en-US" sz="1600" b="0" dirty="0">
                <a:solidFill>
                  <a:schemeClr val="tx1"/>
                </a:solidFill>
              </a:rPr>
              <a:t>In an ideal situation, queries are </a:t>
            </a:r>
            <a:r>
              <a:rPr lang="en-US" sz="1600" dirty="0">
                <a:solidFill>
                  <a:schemeClr val="tx1"/>
                </a:solidFill>
              </a:rPr>
              <a:t>filtered to only include relevant partitions</a:t>
            </a:r>
            <a:r>
              <a:rPr lang="en-US" sz="1600" b="0" dirty="0">
                <a:solidFill>
                  <a:schemeClr val="tx1"/>
                </a:solidFill>
              </a:rPr>
              <a:t>.</a:t>
            </a:r>
          </a:p>
          <a:p>
            <a:pPr lvl="0"/>
            <a:endParaRPr lang="en-US" dirty="0">
              <a:solidFill>
                <a:schemeClr val="tx1"/>
              </a:solidFill>
            </a:endParaRPr>
          </a:p>
          <a:p>
            <a:r>
              <a:rPr lang="en-US" sz="1600" dirty="0">
                <a:solidFill>
                  <a:schemeClr val="tx1"/>
                </a:solidFill>
              </a:rPr>
              <a:t>Blind Query Fan-outs Can Add Up</a:t>
            </a:r>
          </a:p>
          <a:p>
            <a:endParaRPr lang="en-US" b="0" dirty="0">
              <a:solidFill>
                <a:schemeClr val="tx1"/>
              </a:solidFill>
            </a:endParaRPr>
          </a:p>
          <a:p>
            <a:r>
              <a:rPr lang="en-US" sz="1600" b="0" dirty="0">
                <a:solidFill>
                  <a:schemeClr val="tx1"/>
                </a:solidFill>
              </a:rPr>
              <a:t>You are charged </a:t>
            </a:r>
            <a:r>
              <a:rPr lang="en-US" sz="1600" dirty="0">
                <a:solidFill>
                  <a:schemeClr val="tx1"/>
                </a:solidFill>
              </a:rPr>
              <a:t>~1 RU </a:t>
            </a:r>
            <a:r>
              <a:rPr lang="en-US" sz="1600" b="0" dirty="0">
                <a:solidFill>
                  <a:schemeClr val="tx1"/>
                </a:solidFill>
              </a:rPr>
              <a:t>for each partition that doesn’t have any relevant data.</a:t>
            </a:r>
          </a:p>
          <a:p>
            <a:endParaRPr lang="en-US" sz="1600" b="0" dirty="0">
              <a:solidFill>
                <a:schemeClr val="tx1"/>
              </a:solidFill>
            </a:endParaRPr>
          </a:p>
          <a:p>
            <a:r>
              <a:rPr lang="en-US" sz="1600" b="0" dirty="0">
                <a:solidFill>
                  <a:schemeClr val="tx1"/>
                </a:solidFill>
              </a:rPr>
              <a:t>Multiple fan-out queries can quickly max out RU/s for each partition</a:t>
            </a:r>
          </a:p>
        </p:txBody>
      </p:sp>
    </p:spTree>
    <p:extLst>
      <p:ext uri="{BB962C8B-B14F-4D97-AF65-F5344CB8AC3E}">
        <p14:creationId xmlns:p14="http://schemas.microsoft.com/office/powerpoint/2010/main" val="21545696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934746" cy="1723549"/>
          </a:xfrm>
        </p:spPr>
        <p:txBody>
          <a:bodyPr>
            <a:normAutofit/>
          </a:bodyPr>
          <a:lstStyle/>
          <a:p>
            <a:pPr lvl="0"/>
            <a:r>
              <a:rPr lang="en-US" sz="1600" dirty="0">
                <a:solidFill>
                  <a:schemeClr val="tx1"/>
                </a:solidFill>
              </a:rPr>
              <a:t>Concurrency And Fan-out Queries</a:t>
            </a:r>
          </a:p>
          <a:p>
            <a:r>
              <a:rPr lang="en-US" sz="1600" dirty="0">
                <a:solidFill>
                  <a:srgbClr val="505050"/>
                </a:solidFill>
              </a:rPr>
              <a:t>&gt;10,000</a:t>
            </a:r>
            <a:r>
              <a:rPr lang="en-US" sz="1600" b="0" dirty="0">
                <a:solidFill>
                  <a:srgbClr val="505050"/>
                </a:solidFill>
              </a:rPr>
              <a:t> fan-out queries in a second can leave all partitions hot</a:t>
            </a:r>
          </a:p>
          <a:p>
            <a:r>
              <a:rPr lang="en-US" sz="1600" dirty="0"/>
              <a:t>Example: </a:t>
            </a:r>
            <a:r>
              <a:rPr lang="en-US" sz="1600" b="0" dirty="0">
                <a:solidFill>
                  <a:srgbClr val="505050"/>
                </a:solidFill>
              </a:rPr>
              <a:t>Query on a vehicle database, partitioned by model name, where the query is filtering by year without </a:t>
            </a:r>
            <a:r>
              <a:rPr lang="en-US" sz="1600" dirty="0">
                <a:solidFill>
                  <a:srgbClr val="505050"/>
                </a:solidFill>
              </a:rPr>
              <a:t>filtering to only include relevant partitions</a:t>
            </a:r>
            <a:r>
              <a:rPr lang="en-US" sz="1600" b="0" dirty="0">
                <a:solidFill>
                  <a:srgbClr val="505050"/>
                </a:solidFill>
              </a:rPr>
              <a:t>.</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874" y="3558430"/>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WHERE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874" y="4998949"/>
            <a:ext cx="575468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WHERE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stCxn id="3" idx="2"/>
            <a:endCxn id="34" idx="0"/>
          </p:cNvCxnSpPr>
          <p:nvPr/>
        </p:nvCxnSpPr>
        <p:spPr>
          <a:xfrm>
            <a:off x="3147216" y="4047795"/>
            <a:ext cx="0" cy="95115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315815" y="4371022"/>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&gt;10,000 more queries</a:t>
            </a:r>
            <a:br>
              <a:rPr lang="en-US" sz="1100" dirty="0">
                <a:gradFill>
                  <a:gsLst>
                    <a:gs pos="2917">
                      <a:schemeClr val="tx1"/>
                    </a:gs>
                    <a:gs pos="30000">
                      <a:schemeClr val="tx1"/>
                    </a:gs>
                  </a:gsLst>
                  <a:lin ang="5400000" scaled="0"/>
                </a:gradFill>
                <a:latin typeface="Arial" panose="020B0604020202020204" pitchFamily="34" charset="0"/>
              </a:rPr>
            </a:br>
            <a:r>
              <a:rPr lang="en-US" sz="1100" dirty="0">
                <a:gradFill>
                  <a:gsLst>
                    <a:gs pos="2917">
                      <a:schemeClr val="tx1"/>
                    </a:gs>
                    <a:gs pos="30000">
                      <a:schemeClr val="tx1"/>
                    </a:gs>
                  </a:gsLst>
                  <a:lin ang="5400000" scaled="0"/>
                </a:gradFill>
                <a:latin typeface="Arial" panose="020B0604020202020204" pitchFamily="34"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pPr algn="ctr"/>
            <a:r>
              <a:rPr lang="en-US" sz="1200">
                <a:gradFill>
                  <a:gsLst>
                    <a:gs pos="0">
                      <a:srgbClr val="505050"/>
                    </a:gs>
                    <a:gs pos="100000">
                      <a:srgbClr val="505050"/>
                    </a:gs>
                  </a:gsLst>
                </a:gradFill>
              </a:rPr>
              <a:t>10,000 queries per second checking this partition</a:t>
            </a:r>
          </a:p>
        </p:txBody>
      </p:sp>
      <p:sp>
        <p:nvSpPr>
          <p:cNvPr id="41" name="Speech Bubble: Rectangle with Corners Rounded 40">
            <a:extLst>
              <a:ext uri="{FF2B5EF4-FFF2-40B4-BE49-F238E27FC236}">
                <a16:creationId xmlns:a16="http://schemas.microsoft.com/office/drawing/2014/main" id="{E7AB4FF2-53AC-4A8A-857A-208741F618CA}"/>
              </a:ext>
            </a:extLst>
          </p:cNvPr>
          <p:cNvSpPr/>
          <p:nvPr/>
        </p:nvSpPr>
        <p:spPr bwMode="auto">
          <a:xfrm>
            <a:off x="8396746" y="1531329"/>
            <a:ext cx="1312143" cy="797209"/>
          </a:xfrm>
          <a:prstGeom prst="wedgeRoundRectCallout">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ysClr val="windowText" lastClr="000000"/>
                </a:solidFill>
                <a:ea typeface="Segoe UI" pitchFamily="34" charset="0"/>
                <a:cs typeface="Arial" panose="020B0604020202020204" pitchFamily="34" charset="0"/>
              </a:rPr>
              <a:t>All partitions are likely hot</a:t>
            </a:r>
          </a:p>
        </p:txBody>
      </p:sp>
      <p:grpSp>
        <p:nvGrpSpPr>
          <p:cNvPr id="106" name="Group 105">
            <a:extLst>
              <a:ext uri="{FF2B5EF4-FFF2-40B4-BE49-F238E27FC236}">
                <a16:creationId xmlns:a16="http://schemas.microsoft.com/office/drawing/2014/main" id="{D2DCDA0D-A87D-4CD1-AA48-761B9CBD05A8}"/>
              </a:ext>
            </a:extLst>
          </p:cNvPr>
          <p:cNvGrpSpPr/>
          <p:nvPr/>
        </p:nvGrpSpPr>
        <p:grpSpPr>
          <a:xfrm>
            <a:off x="6514538" y="2487978"/>
            <a:ext cx="3744037" cy="4000748"/>
            <a:chOff x="6514538" y="2487978"/>
            <a:chExt cx="3744037" cy="4000748"/>
          </a:xfrm>
        </p:grpSpPr>
        <p:sp>
          <p:nvSpPr>
            <p:cNvPr id="45" name="Rectangle 44">
              <a:extLst>
                <a:ext uri="{FF2B5EF4-FFF2-40B4-BE49-F238E27FC236}">
                  <a16:creationId xmlns:a16="http://schemas.microsoft.com/office/drawing/2014/main" id="{BC7415DC-86D4-4701-BC00-D16E202959E8}"/>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559972F2-7F29-4272-8931-997B62725673}"/>
                </a:ext>
              </a:extLst>
            </p:cNvPr>
            <p:cNvGrpSpPr>
              <a:grpSpLocks noChangeAspect="1"/>
            </p:cNvGrpSpPr>
            <p:nvPr/>
          </p:nvGrpSpPr>
          <p:grpSpPr>
            <a:xfrm>
              <a:off x="8296069" y="6051584"/>
              <a:ext cx="350654" cy="302239"/>
              <a:chOff x="9192685" y="1928657"/>
              <a:chExt cx="644698" cy="555680"/>
            </a:xfrm>
          </p:grpSpPr>
          <p:sp>
            <p:nvSpPr>
              <p:cNvPr id="47" name="Star: 4 Points 8">
                <a:extLst>
                  <a:ext uri="{FF2B5EF4-FFF2-40B4-BE49-F238E27FC236}">
                    <a16:creationId xmlns:a16="http://schemas.microsoft.com/office/drawing/2014/main" id="{B452449E-0DAF-4030-A73D-9E8224633A2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8" name="Star: 4 Points 8">
                <a:extLst>
                  <a:ext uri="{FF2B5EF4-FFF2-40B4-BE49-F238E27FC236}">
                    <a16:creationId xmlns:a16="http://schemas.microsoft.com/office/drawing/2014/main" id="{0EB86539-F483-4DAC-8FAA-8F7472724997}"/>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9" name="Oval 48">
                <a:extLst>
                  <a:ext uri="{FF2B5EF4-FFF2-40B4-BE49-F238E27FC236}">
                    <a16:creationId xmlns:a16="http://schemas.microsoft.com/office/drawing/2014/main" id="{238779C3-6E84-4291-A5B0-3DDBB0E57F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0" name="Oval 9">
                <a:extLst>
                  <a:ext uri="{FF2B5EF4-FFF2-40B4-BE49-F238E27FC236}">
                    <a16:creationId xmlns:a16="http://schemas.microsoft.com/office/drawing/2014/main" id="{0CFB6EF4-D50D-4C7C-BEEA-486D1D5A7C60}"/>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51" name="Cylinder 513">
              <a:extLst>
                <a:ext uri="{FF2B5EF4-FFF2-40B4-BE49-F238E27FC236}">
                  <a16:creationId xmlns:a16="http://schemas.microsoft.com/office/drawing/2014/main" id="{37433D90-4303-4836-807A-83F61B8EF751}"/>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17D6E443-D37C-4087-B288-53E294DCF940}"/>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53" name="Group 52">
              <a:extLst>
                <a:ext uri="{FF2B5EF4-FFF2-40B4-BE49-F238E27FC236}">
                  <a16:creationId xmlns:a16="http://schemas.microsoft.com/office/drawing/2014/main" id="{8E2ED9E6-5F23-4F47-B94F-7D611504EC3A}"/>
                </a:ext>
              </a:extLst>
            </p:cNvPr>
            <p:cNvGrpSpPr/>
            <p:nvPr/>
          </p:nvGrpSpPr>
          <p:grpSpPr>
            <a:xfrm>
              <a:off x="9467049" y="4304859"/>
              <a:ext cx="402639" cy="361217"/>
              <a:chOff x="1275510" y="6072184"/>
              <a:chExt cx="508602" cy="456278"/>
            </a:xfrm>
          </p:grpSpPr>
          <p:grpSp>
            <p:nvGrpSpPr>
              <p:cNvPr id="54" name="Group 53">
                <a:extLst>
                  <a:ext uri="{FF2B5EF4-FFF2-40B4-BE49-F238E27FC236}">
                    <a16:creationId xmlns:a16="http://schemas.microsoft.com/office/drawing/2014/main" id="{B9C2E87A-4BB2-4002-82D7-73A8A19D7D69}"/>
                  </a:ext>
                </a:extLst>
              </p:cNvPr>
              <p:cNvGrpSpPr/>
              <p:nvPr/>
            </p:nvGrpSpPr>
            <p:grpSpPr>
              <a:xfrm>
                <a:off x="1275510" y="6224570"/>
                <a:ext cx="508602" cy="151498"/>
                <a:chOff x="551886" y="4945335"/>
                <a:chExt cx="508602" cy="151498"/>
              </a:xfrm>
            </p:grpSpPr>
            <p:sp>
              <p:nvSpPr>
                <p:cNvPr id="63" name="Rectangle 62">
                  <a:extLst>
                    <a:ext uri="{FF2B5EF4-FFF2-40B4-BE49-F238E27FC236}">
                      <a16:creationId xmlns:a16="http://schemas.microsoft.com/office/drawing/2014/main" id="{D1AE8B85-44B2-4C27-B9B1-86CF05E5D6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4" name="Oval 63">
                  <a:extLst>
                    <a:ext uri="{FF2B5EF4-FFF2-40B4-BE49-F238E27FC236}">
                      <a16:creationId xmlns:a16="http://schemas.microsoft.com/office/drawing/2014/main" id="{4405C57C-DB10-43DD-873F-22EAA1A3172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5" name="Straight Connector 64">
                  <a:extLst>
                    <a:ext uri="{FF2B5EF4-FFF2-40B4-BE49-F238E27FC236}">
                      <a16:creationId xmlns:a16="http://schemas.microsoft.com/office/drawing/2014/main" id="{727E4B37-3879-4582-BA44-357C3D8AC1B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9DB0F41-1F72-4372-9EED-E664B0A34EFA}"/>
                  </a:ext>
                </a:extLst>
              </p:cNvPr>
              <p:cNvGrpSpPr/>
              <p:nvPr/>
            </p:nvGrpSpPr>
            <p:grpSpPr>
              <a:xfrm>
                <a:off x="1275510" y="6376964"/>
                <a:ext cx="508602" cy="151498"/>
                <a:chOff x="551886" y="4945335"/>
                <a:chExt cx="508602" cy="151498"/>
              </a:xfrm>
            </p:grpSpPr>
            <p:sp>
              <p:nvSpPr>
                <p:cNvPr id="60" name="Rectangle 59">
                  <a:extLst>
                    <a:ext uri="{FF2B5EF4-FFF2-40B4-BE49-F238E27FC236}">
                      <a16:creationId xmlns:a16="http://schemas.microsoft.com/office/drawing/2014/main" id="{D33DBBA1-0A2A-463A-9549-6F58FCD5634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1" name="Oval 60">
                  <a:extLst>
                    <a:ext uri="{FF2B5EF4-FFF2-40B4-BE49-F238E27FC236}">
                      <a16:creationId xmlns:a16="http://schemas.microsoft.com/office/drawing/2014/main" id="{28DBC161-4BDF-40E2-9115-1854EAEC90D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62" name="Straight Connector 61">
                  <a:extLst>
                    <a:ext uri="{FF2B5EF4-FFF2-40B4-BE49-F238E27FC236}">
                      <a16:creationId xmlns:a16="http://schemas.microsoft.com/office/drawing/2014/main" id="{364CB82C-CBD0-448D-B9FE-34D4703B634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610D2356-28EF-4E45-93C9-961E7D5F5D11}"/>
                  </a:ext>
                </a:extLst>
              </p:cNvPr>
              <p:cNvGrpSpPr/>
              <p:nvPr/>
            </p:nvGrpSpPr>
            <p:grpSpPr>
              <a:xfrm>
                <a:off x="1275510" y="6072184"/>
                <a:ext cx="508602" cy="151498"/>
                <a:chOff x="551886" y="4945335"/>
                <a:chExt cx="508602" cy="151498"/>
              </a:xfrm>
            </p:grpSpPr>
            <p:sp>
              <p:nvSpPr>
                <p:cNvPr id="57" name="Rectangle 56">
                  <a:extLst>
                    <a:ext uri="{FF2B5EF4-FFF2-40B4-BE49-F238E27FC236}">
                      <a16:creationId xmlns:a16="http://schemas.microsoft.com/office/drawing/2014/main" id="{2C2A308E-A828-4C5E-B6B5-70CEE98EA7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8" name="Oval 57">
                  <a:extLst>
                    <a:ext uri="{FF2B5EF4-FFF2-40B4-BE49-F238E27FC236}">
                      <a16:creationId xmlns:a16="http://schemas.microsoft.com/office/drawing/2014/main" id="{5DE7B7DB-49CC-4B0D-A01C-4B819AE8A8C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9" name="Straight Connector 58">
                  <a:extLst>
                    <a:ext uri="{FF2B5EF4-FFF2-40B4-BE49-F238E27FC236}">
                      <a16:creationId xmlns:a16="http://schemas.microsoft.com/office/drawing/2014/main" id="{373BE39D-83B2-40E5-9697-5B291B1CCED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CA322745-E940-4FDE-BC6F-A89B9C8A9965}"/>
                </a:ext>
              </a:extLst>
            </p:cNvPr>
            <p:cNvGrpSpPr/>
            <p:nvPr/>
          </p:nvGrpSpPr>
          <p:grpSpPr>
            <a:xfrm>
              <a:off x="9463581" y="5558162"/>
              <a:ext cx="402639" cy="361217"/>
              <a:chOff x="1275510" y="6072184"/>
              <a:chExt cx="508602" cy="456278"/>
            </a:xfrm>
          </p:grpSpPr>
          <p:grpSp>
            <p:nvGrpSpPr>
              <p:cNvPr id="67" name="Group 66">
                <a:extLst>
                  <a:ext uri="{FF2B5EF4-FFF2-40B4-BE49-F238E27FC236}">
                    <a16:creationId xmlns:a16="http://schemas.microsoft.com/office/drawing/2014/main" id="{2B0F9CF4-919D-4A40-A726-004CADF8C2E0}"/>
                  </a:ext>
                </a:extLst>
              </p:cNvPr>
              <p:cNvGrpSpPr/>
              <p:nvPr/>
            </p:nvGrpSpPr>
            <p:grpSpPr>
              <a:xfrm>
                <a:off x="1275510" y="6224570"/>
                <a:ext cx="508602" cy="151498"/>
                <a:chOff x="551886" y="4945335"/>
                <a:chExt cx="508602" cy="151498"/>
              </a:xfrm>
            </p:grpSpPr>
            <p:sp>
              <p:nvSpPr>
                <p:cNvPr id="76" name="Rectangle 75">
                  <a:extLst>
                    <a:ext uri="{FF2B5EF4-FFF2-40B4-BE49-F238E27FC236}">
                      <a16:creationId xmlns:a16="http://schemas.microsoft.com/office/drawing/2014/main" id="{544C9729-F640-4B5C-B814-721AC94678B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7" name="Oval 76">
                  <a:extLst>
                    <a:ext uri="{FF2B5EF4-FFF2-40B4-BE49-F238E27FC236}">
                      <a16:creationId xmlns:a16="http://schemas.microsoft.com/office/drawing/2014/main" id="{A55F91CF-AB4D-4D49-843C-5E34CF29F7C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85C2D958-5192-4CE0-A569-41775B59F73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55DFF5E3-E1E5-4B99-99DA-35EADCF55307}"/>
                  </a:ext>
                </a:extLst>
              </p:cNvPr>
              <p:cNvGrpSpPr/>
              <p:nvPr/>
            </p:nvGrpSpPr>
            <p:grpSpPr>
              <a:xfrm>
                <a:off x="1275510" y="6376964"/>
                <a:ext cx="508602" cy="151498"/>
                <a:chOff x="551886" y="4945335"/>
                <a:chExt cx="508602" cy="151498"/>
              </a:xfrm>
            </p:grpSpPr>
            <p:sp>
              <p:nvSpPr>
                <p:cNvPr id="73" name="Rectangle 72">
                  <a:extLst>
                    <a:ext uri="{FF2B5EF4-FFF2-40B4-BE49-F238E27FC236}">
                      <a16:creationId xmlns:a16="http://schemas.microsoft.com/office/drawing/2014/main" id="{F4264E87-1FC5-427A-A1AC-1A0E5A1D90E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4" name="Oval 73">
                  <a:extLst>
                    <a:ext uri="{FF2B5EF4-FFF2-40B4-BE49-F238E27FC236}">
                      <a16:creationId xmlns:a16="http://schemas.microsoft.com/office/drawing/2014/main" id="{4876ED3A-72C9-4B5D-9315-47CFC3EC4F6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5" name="Straight Connector 74">
                  <a:extLst>
                    <a:ext uri="{FF2B5EF4-FFF2-40B4-BE49-F238E27FC236}">
                      <a16:creationId xmlns:a16="http://schemas.microsoft.com/office/drawing/2014/main" id="{1572BD67-1812-49D6-86DD-DE9610E1798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C78E0B17-FAD1-4F15-A9B9-7177B8063B5A}"/>
                  </a:ext>
                </a:extLst>
              </p:cNvPr>
              <p:cNvGrpSpPr/>
              <p:nvPr/>
            </p:nvGrpSpPr>
            <p:grpSpPr>
              <a:xfrm>
                <a:off x="1275510" y="6072184"/>
                <a:ext cx="508602" cy="151498"/>
                <a:chOff x="551886" y="4945335"/>
                <a:chExt cx="508602" cy="151498"/>
              </a:xfrm>
            </p:grpSpPr>
            <p:sp>
              <p:nvSpPr>
                <p:cNvPr id="70" name="Rectangle 69">
                  <a:extLst>
                    <a:ext uri="{FF2B5EF4-FFF2-40B4-BE49-F238E27FC236}">
                      <a16:creationId xmlns:a16="http://schemas.microsoft.com/office/drawing/2014/main" id="{F7D4CD9F-9686-4385-98A6-4E1559FD9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1" name="Oval 70">
                  <a:extLst>
                    <a:ext uri="{FF2B5EF4-FFF2-40B4-BE49-F238E27FC236}">
                      <a16:creationId xmlns:a16="http://schemas.microsoft.com/office/drawing/2014/main" id="{5B761CAC-EB25-4DFE-9F6B-843B801CAE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2" name="Straight Connector 71">
                  <a:extLst>
                    <a:ext uri="{FF2B5EF4-FFF2-40B4-BE49-F238E27FC236}">
                      <a16:creationId xmlns:a16="http://schemas.microsoft.com/office/drawing/2014/main" id="{E70CEBE9-45C7-4F3E-8DEF-0A80A95CC6C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812990C3-ED56-46EA-A6EC-9929C03AE3C7}"/>
                </a:ext>
              </a:extLst>
            </p:cNvPr>
            <p:cNvGrpSpPr/>
            <p:nvPr/>
          </p:nvGrpSpPr>
          <p:grpSpPr>
            <a:xfrm>
              <a:off x="9472918" y="3138070"/>
              <a:ext cx="402639" cy="361217"/>
              <a:chOff x="1275510" y="6072184"/>
              <a:chExt cx="508602" cy="456278"/>
            </a:xfrm>
          </p:grpSpPr>
          <p:grpSp>
            <p:nvGrpSpPr>
              <p:cNvPr id="80" name="Group 79">
                <a:extLst>
                  <a:ext uri="{FF2B5EF4-FFF2-40B4-BE49-F238E27FC236}">
                    <a16:creationId xmlns:a16="http://schemas.microsoft.com/office/drawing/2014/main" id="{D17A3B00-2918-4B6F-9F0D-B1C107F01E1F}"/>
                  </a:ext>
                </a:extLst>
              </p:cNvPr>
              <p:cNvGrpSpPr/>
              <p:nvPr/>
            </p:nvGrpSpPr>
            <p:grpSpPr>
              <a:xfrm>
                <a:off x="1275510" y="6224570"/>
                <a:ext cx="508602" cy="151498"/>
                <a:chOff x="551886" y="4945335"/>
                <a:chExt cx="508602" cy="151498"/>
              </a:xfrm>
            </p:grpSpPr>
            <p:sp>
              <p:nvSpPr>
                <p:cNvPr id="89" name="Rectangle 88">
                  <a:extLst>
                    <a:ext uri="{FF2B5EF4-FFF2-40B4-BE49-F238E27FC236}">
                      <a16:creationId xmlns:a16="http://schemas.microsoft.com/office/drawing/2014/main" id="{DE07B5C0-8FEC-4032-81D6-3CE2796E902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0" name="Oval 89">
                  <a:extLst>
                    <a:ext uri="{FF2B5EF4-FFF2-40B4-BE49-F238E27FC236}">
                      <a16:creationId xmlns:a16="http://schemas.microsoft.com/office/drawing/2014/main" id="{5DD59BD3-4DF1-4547-9C1C-A3104FBABB1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1" name="Straight Connector 90">
                  <a:extLst>
                    <a:ext uri="{FF2B5EF4-FFF2-40B4-BE49-F238E27FC236}">
                      <a16:creationId xmlns:a16="http://schemas.microsoft.com/office/drawing/2014/main" id="{10A276DF-DE6A-4C69-8620-822EE14CF4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AD22A35C-702B-4FE3-A453-B5EB1DC4FB1E}"/>
                  </a:ext>
                </a:extLst>
              </p:cNvPr>
              <p:cNvGrpSpPr/>
              <p:nvPr/>
            </p:nvGrpSpPr>
            <p:grpSpPr>
              <a:xfrm>
                <a:off x="1275510" y="6376964"/>
                <a:ext cx="508602" cy="151498"/>
                <a:chOff x="551886" y="4945335"/>
                <a:chExt cx="508602" cy="151498"/>
              </a:xfrm>
            </p:grpSpPr>
            <p:sp>
              <p:nvSpPr>
                <p:cNvPr id="86" name="Rectangle 85">
                  <a:extLst>
                    <a:ext uri="{FF2B5EF4-FFF2-40B4-BE49-F238E27FC236}">
                      <a16:creationId xmlns:a16="http://schemas.microsoft.com/office/drawing/2014/main" id="{5935FFAD-99A9-4EC8-BD5E-05500AEC9D7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3A0853D5-A27E-45AF-B933-3369EAEF59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34C4EC9-75DE-4851-AC22-D9D24C8503B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B2EE6F3-1EA1-4149-9A1C-4918106A93CD}"/>
                  </a:ext>
                </a:extLst>
              </p:cNvPr>
              <p:cNvGrpSpPr/>
              <p:nvPr/>
            </p:nvGrpSpPr>
            <p:grpSpPr>
              <a:xfrm>
                <a:off x="1275510" y="6072184"/>
                <a:ext cx="508602" cy="151498"/>
                <a:chOff x="551886" y="4945335"/>
                <a:chExt cx="508602" cy="151498"/>
              </a:xfrm>
            </p:grpSpPr>
            <p:sp>
              <p:nvSpPr>
                <p:cNvPr id="83" name="Rectangle 82">
                  <a:extLst>
                    <a:ext uri="{FF2B5EF4-FFF2-40B4-BE49-F238E27FC236}">
                      <a16:creationId xmlns:a16="http://schemas.microsoft.com/office/drawing/2014/main" id="{5C134437-C9FF-406F-AC14-166578F3121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5C72A097-1AD6-4D2E-BC6E-56DE524EC4D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E32AB6AC-540C-4CBA-B967-4C9864E57E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1993A754-98FE-4AD4-819A-02644F58AF63}"/>
                </a:ext>
              </a:extLst>
            </p:cNvPr>
            <p:cNvGrpSpPr/>
            <p:nvPr/>
          </p:nvGrpSpPr>
          <p:grpSpPr>
            <a:xfrm>
              <a:off x="6514538" y="4281123"/>
              <a:ext cx="549222" cy="424360"/>
              <a:chOff x="7203621" y="2226683"/>
              <a:chExt cx="482317" cy="372664"/>
            </a:xfrm>
          </p:grpSpPr>
          <p:grpSp>
            <p:nvGrpSpPr>
              <p:cNvPr id="93" name="Group 92">
                <a:extLst>
                  <a:ext uri="{FF2B5EF4-FFF2-40B4-BE49-F238E27FC236}">
                    <a16:creationId xmlns:a16="http://schemas.microsoft.com/office/drawing/2014/main" id="{FB537324-01F4-4A56-A2E4-E31EEDB578A8}"/>
                  </a:ext>
                </a:extLst>
              </p:cNvPr>
              <p:cNvGrpSpPr/>
              <p:nvPr/>
            </p:nvGrpSpPr>
            <p:grpSpPr>
              <a:xfrm>
                <a:off x="7203621" y="2226683"/>
                <a:ext cx="482317" cy="372664"/>
                <a:chOff x="2107244" y="1575258"/>
                <a:chExt cx="310993" cy="343365"/>
              </a:xfrm>
              <a:noFill/>
            </p:grpSpPr>
            <p:sp>
              <p:nvSpPr>
                <p:cNvPr id="98" name="Rectangle 9">
                  <a:extLst>
                    <a:ext uri="{FF2B5EF4-FFF2-40B4-BE49-F238E27FC236}">
                      <a16:creationId xmlns:a16="http://schemas.microsoft.com/office/drawing/2014/main" id="{12CC4B18-30C0-45A2-B337-0ED0632A27AC}"/>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9" name="Line 10">
                  <a:extLst>
                    <a:ext uri="{FF2B5EF4-FFF2-40B4-BE49-F238E27FC236}">
                      <a16:creationId xmlns:a16="http://schemas.microsoft.com/office/drawing/2014/main" id="{1DD6A5FB-05F7-43D9-B9A9-266355A70C77}"/>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94" name="Group 93">
                <a:extLst>
                  <a:ext uri="{FF2B5EF4-FFF2-40B4-BE49-F238E27FC236}">
                    <a16:creationId xmlns:a16="http://schemas.microsoft.com/office/drawing/2014/main" id="{893FBDBF-EF37-4A7F-ADCE-DF170ED8E677}"/>
                  </a:ext>
                </a:extLst>
              </p:cNvPr>
              <p:cNvGrpSpPr/>
              <p:nvPr/>
            </p:nvGrpSpPr>
            <p:grpSpPr>
              <a:xfrm>
                <a:off x="7543900" y="2252646"/>
                <a:ext cx="103855" cy="25964"/>
                <a:chOff x="2287367" y="1599181"/>
                <a:chExt cx="95690" cy="23923"/>
              </a:xfrm>
              <a:noFill/>
            </p:grpSpPr>
            <p:sp>
              <p:nvSpPr>
                <p:cNvPr id="95" name="Oval 11">
                  <a:extLst>
                    <a:ext uri="{FF2B5EF4-FFF2-40B4-BE49-F238E27FC236}">
                      <a16:creationId xmlns:a16="http://schemas.microsoft.com/office/drawing/2014/main" id="{8BC76937-954D-4E19-BD2C-701C111DDFED}"/>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6" name="Oval 12">
                  <a:extLst>
                    <a:ext uri="{FF2B5EF4-FFF2-40B4-BE49-F238E27FC236}">
                      <a16:creationId xmlns:a16="http://schemas.microsoft.com/office/drawing/2014/main" id="{E3606409-6297-44D7-A89A-9DF562637DE9}"/>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97" name="Oval 13">
                  <a:extLst>
                    <a:ext uri="{FF2B5EF4-FFF2-40B4-BE49-F238E27FC236}">
                      <a16:creationId xmlns:a16="http://schemas.microsoft.com/office/drawing/2014/main" id="{B87B8B81-44DC-4658-8D6C-25699D64C064}"/>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100" name="Group 99">
              <a:extLst>
                <a:ext uri="{FF2B5EF4-FFF2-40B4-BE49-F238E27FC236}">
                  <a16:creationId xmlns:a16="http://schemas.microsoft.com/office/drawing/2014/main" id="{3FB3D9E3-44BA-48E5-BF9A-C0921552F22B}"/>
                </a:ext>
              </a:extLst>
            </p:cNvPr>
            <p:cNvGrpSpPr/>
            <p:nvPr/>
          </p:nvGrpSpPr>
          <p:grpSpPr>
            <a:xfrm>
              <a:off x="8659641" y="3599618"/>
              <a:ext cx="774811" cy="1958544"/>
              <a:chOff x="9263121" y="2535599"/>
              <a:chExt cx="774811" cy="1958544"/>
            </a:xfrm>
          </p:grpSpPr>
          <p:cxnSp>
            <p:nvCxnSpPr>
              <p:cNvPr id="101" name="Straight Arrow Connector 100">
                <a:extLst>
                  <a:ext uri="{FF2B5EF4-FFF2-40B4-BE49-F238E27FC236}">
                    <a16:creationId xmlns:a16="http://schemas.microsoft.com/office/drawing/2014/main" id="{0290458A-8C4B-4B22-AAA2-9EB4996F3B61}"/>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2" name="Straight Arrow Connector 101">
                <a:extLst>
                  <a:ext uri="{FF2B5EF4-FFF2-40B4-BE49-F238E27FC236}">
                    <a16:creationId xmlns:a16="http://schemas.microsoft.com/office/drawing/2014/main" id="{A18C92C3-AD0F-4B99-BE85-E4032E1D0685}"/>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3" name="Straight Arrow Connector 102">
                <a:extLst>
                  <a:ext uri="{FF2B5EF4-FFF2-40B4-BE49-F238E27FC236}">
                    <a16:creationId xmlns:a16="http://schemas.microsoft.com/office/drawing/2014/main" id="{80798F31-89B0-49D0-887C-149EFD19AC2D}"/>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104" name="TextBox 103">
              <a:extLst>
                <a:ext uri="{FF2B5EF4-FFF2-40B4-BE49-F238E27FC236}">
                  <a16:creationId xmlns:a16="http://schemas.microsoft.com/office/drawing/2014/main" id="{F5971536-3F1B-4578-97F4-F70AE58AD86D}"/>
                </a:ext>
              </a:extLst>
            </p:cNvPr>
            <p:cNvSpPr txBox="1"/>
            <p:nvPr/>
          </p:nvSpPr>
          <p:spPr>
            <a:xfrm>
              <a:off x="7890335" y="4822625"/>
              <a:ext cx="939681" cy="276999"/>
            </a:xfrm>
            <a:prstGeom prst="rect">
              <a:avLst/>
            </a:prstGeom>
            <a:noFill/>
          </p:spPr>
          <p:txBody>
            <a:bodyPr wrap="none" rtlCol="0">
              <a:spAutoFit/>
            </a:bodyPr>
            <a:lstStyle/>
            <a:p>
              <a:pPr lvl="0" algn="ctr">
                <a:defRPr/>
              </a:pPr>
              <a:r>
                <a:rPr lang="en-US" sz="1200" dirty="0">
                  <a:solidFill>
                    <a:srgbClr val="0078D7"/>
                  </a:solidFill>
                  <a:cs typeface="Arial" panose="020B0604020202020204" pitchFamily="34" charset="0"/>
                </a:rPr>
                <a:t>PK = origin</a:t>
              </a:r>
            </a:p>
          </p:txBody>
        </p:sp>
      </p:grpSp>
      <p:grpSp>
        <p:nvGrpSpPr>
          <p:cNvPr id="105" name="Group 104">
            <a:extLst>
              <a:ext uri="{FF2B5EF4-FFF2-40B4-BE49-F238E27FC236}">
                <a16:creationId xmlns:a16="http://schemas.microsoft.com/office/drawing/2014/main" id="{A10C8A1F-44D3-4E43-8A1B-8BFBEE66D1F2}"/>
              </a:ext>
            </a:extLst>
          </p:cNvPr>
          <p:cNvGrpSpPr/>
          <p:nvPr/>
        </p:nvGrpSpPr>
        <p:grpSpPr>
          <a:xfrm>
            <a:off x="270533" y="6498014"/>
            <a:ext cx="2297278" cy="138499"/>
            <a:chOff x="270533" y="6498014"/>
            <a:chExt cx="2297278" cy="138499"/>
          </a:xfrm>
        </p:grpSpPr>
        <p:sp>
          <p:nvSpPr>
            <p:cNvPr id="107" name="TextBox 106">
              <a:extLst>
                <a:ext uri="{FF2B5EF4-FFF2-40B4-BE49-F238E27FC236}">
                  <a16:creationId xmlns:a16="http://schemas.microsoft.com/office/drawing/2014/main" id="{244FC966-00AA-4074-9482-20CE09DA99B4}"/>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8" name="Picture 54">
              <a:extLst>
                <a:ext uri="{FF2B5EF4-FFF2-40B4-BE49-F238E27FC236}">
                  <a16:creationId xmlns:a16="http://schemas.microsoft.com/office/drawing/2014/main" id="{0F0760C2-7142-4DFA-AB37-10F11509F3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5943121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dirty="0"/>
              <a:t>Query Fan-Out</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1"/>
          </p:nvPr>
        </p:nvSpPr>
        <p:spPr>
          <a:xfrm>
            <a:off x="269874" y="1584156"/>
            <a:ext cx="5686789" cy="1323439"/>
          </a:xfrm>
        </p:spPr>
        <p:txBody>
          <a:bodyPr/>
          <a:lstStyle/>
          <a:p>
            <a:pPr lvl="0"/>
            <a:r>
              <a:rPr lang="en-US" sz="1600" dirty="0">
                <a:solidFill>
                  <a:schemeClr val="tx1"/>
                </a:solidFill>
              </a:rPr>
              <a:t>Concurrency And Fan-Out Queries</a:t>
            </a:r>
          </a:p>
          <a:p>
            <a:r>
              <a:rPr lang="en-US" sz="1600" b="0" dirty="0">
                <a:solidFill>
                  <a:srgbClr val="505050"/>
                </a:solidFill>
                <a:latin typeface="+mn-lt"/>
              </a:rPr>
              <a:t>Filtering queries to only include relevant partition key values </a:t>
            </a:r>
            <a:r>
              <a:rPr lang="en-US" sz="1600" dirty="0">
                <a:solidFill>
                  <a:srgbClr val="505050"/>
                </a:solidFill>
              </a:rPr>
              <a:t>reduces the amount of wasted effort </a:t>
            </a:r>
            <a:r>
              <a:rPr lang="en-US" sz="1600" b="0" dirty="0">
                <a:solidFill>
                  <a:srgbClr val="505050"/>
                </a:solidFill>
              </a:rPr>
              <a:t>and focuses queries on those relevant partitions.</a:t>
            </a:r>
          </a:p>
        </p:txBody>
      </p:sp>
      <p:sp>
        <p:nvSpPr>
          <p:cNvPr id="3" name="TextBox 2">
            <a:extLst>
              <a:ext uri="{FF2B5EF4-FFF2-40B4-BE49-F238E27FC236}">
                <a16:creationId xmlns:a16="http://schemas.microsoft.com/office/drawing/2014/main" id="{5B452970-46BD-4E5B-BBC0-D8D35D275AA9}"/>
              </a:ext>
            </a:extLst>
          </p:cNvPr>
          <p:cNvSpPr txBox="1"/>
          <p:nvPr/>
        </p:nvSpPr>
        <p:spPr>
          <a:xfrm>
            <a:off x="269239" y="3558430"/>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WHERE </a:t>
            </a:r>
            <a:r>
              <a:rPr lang="en-US" sz="1400" dirty="0" err="1">
                <a:gradFill>
                  <a:gsLst>
                    <a:gs pos="2917">
                      <a:schemeClr val="tx1"/>
                    </a:gs>
                    <a:gs pos="30000">
                      <a:schemeClr val="tx1"/>
                    </a:gs>
                  </a:gsLst>
                  <a:lin ang="5400000" scaled="0"/>
                </a:gradFill>
                <a:latin typeface="Arial" panose="020B0604020202020204" pitchFamily="34" charset="0"/>
              </a:rPr>
              <a:t>a.model</a:t>
            </a:r>
            <a:r>
              <a:rPr lang="en-US" sz="1400" dirty="0">
                <a:gradFill>
                  <a:gsLst>
                    <a:gs pos="2917">
                      <a:schemeClr val="tx1"/>
                    </a:gs>
                    <a:gs pos="30000">
                      <a:schemeClr val="tx1"/>
                    </a:gs>
                  </a:gsLst>
                  <a:lin ang="5400000" scaled="0"/>
                </a:gradFill>
                <a:latin typeface="Arial" panose="020B0604020202020204" pitchFamily="34" charset="0"/>
              </a:rPr>
              <a:t> = “TURLIC” AND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“2015”</a:t>
            </a:r>
          </a:p>
        </p:txBody>
      </p:sp>
      <p:sp>
        <p:nvSpPr>
          <p:cNvPr id="34" name="TextBox 33">
            <a:extLst>
              <a:ext uri="{FF2B5EF4-FFF2-40B4-BE49-F238E27FC236}">
                <a16:creationId xmlns:a16="http://schemas.microsoft.com/office/drawing/2014/main" id="{059202B7-60E1-4766-A252-1EC0C97D3079}"/>
              </a:ext>
            </a:extLst>
          </p:cNvPr>
          <p:cNvSpPr txBox="1"/>
          <p:nvPr/>
        </p:nvSpPr>
        <p:spPr>
          <a:xfrm>
            <a:off x="269239" y="5200682"/>
            <a:ext cx="6130454"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SELECT * FROM car a </a:t>
            </a:r>
          </a:p>
          <a:p>
            <a:pPr>
              <a:lnSpc>
                <a:spcPct val="90000"/>
              </a:lnSpc>
              <a:spcAft>
                <a:spcPts val="600"/>
              </a:spcAft>
            </a:pPr>
            <a:r>
              <a:rPr lang="en-US" sz="1400" dirty="0">
                <a:gradFill>
                  <a:gsLst>
                    <a:gs pos="2917">
                      <a:schemeClr val="tx1"/>
                    </a:gs>
                    <a:gs pos="30000">
                      <a:schemeClr val="tx1"/>
                    </a:gs>
                  </a:gsLst>
                  <a:lin ang="5400000" scaled="0"/>
                </a:gradFill>
                <a:latin typeface="Arial" panose="020B0604020202020204" pitchFamily="34" charset="0"/>
              </a:rPr>
              <a:t>	WHERE </a:t>
            </a:r>
            <a:r>
              <a:rPr lang="en-US" sz="1400" dirty="0" err="1">
                <a:gradFill>
                  <a:gsLst>
                    <a:gs pos="2917">
                      <a:schemeClr val="tx1"/>
                    </a:gs>
                    <a:gs pos="30000">
                      <a:schemeClr val="tx1"/>
                    </a:gs>
                  </a:gsLst>
                  <a:lin ang="5400000" scaled="0"/>
                </a:gradFill>
                <a:latin typeface="Arial" panose="020B0604020202020204" pitchFamily="34" charset="0"/>
              </a:rPr>
              <a:t>a.model</a:t>
            </a:r>
            <a:r>
              <a:rPr lang="en-US" sz="1400" dirty="0">
                <a:gradFill>
                  <a:gsLst>
                    <a:gs pos="2917">
                      <a:schemeClr val="tx1"/>
                    </a:gs>
                    <a:gs pos="30000">
                      <a:schemeClr val="tx1"/>
                    </a:gs>
                  </a:gsLst>
                  <a:lin ang="5400000" scaled="0"/>
                </a:gradFill>
                <a:latin typeface="Arial" panose="020B0604020202020204" pitchFamily="34" charset="0"/>
              </a:rPr>
              <a:t> = “COASH” AND </a:t>
            </a:r>
            <a:r>
              <a:rPr lang="en-US" sz="1400" dirty="0" err="1">
                <a:gradFill>
                  <a:gsLst>
                    <a:gs pos="2917">
                      <a:schemeClr val="tx1"/>
                    </a:gs>
                    <a:gs pos="30000">
                      <a:schemeClr val="tx1"/>
                    </a:gs>
                  </a:gsLst>
                  <a:lin ang="5400000" scaled="0"/>
                </a:gradFill>
                <a:latin typeface="Arial" panose="020B0604020202020204" pitchFamily="34" charset="0"/>
              </a:rPr>
              <a:t>a.year</a:t>
            </a:r>
            <a:r>
              <a:rPr lang="en-US" sz="1400" dirty="0">
                <a:gradFill>
                  <a:gsLst>
                    <a:gs pos="2917">
                      <a:schemeClr val="tx1"/>
                    </a:gs>
                    <a:gs pos="30000">
                      <a:schemeClr val="tx1"/>
                    </a:gs>
                  </a:gsLst>
                  <a:lin ang="5400000" scaled="0"/>
                </a:gradFill>
                <a:latin typeface="Arial" panose="020B0604020202020204" pitchFamily="34" charset="0"/>
              </a:rPr>
              <a:t> = “2016”</a:t>
            </a:r>
          </a:p>
        </p:txBody>
      </p:sp>
      <p:cxnSp>
        <p:nvCxnSpPr>
          <p:cNvPr id="36" name="Straight Arrow Connector 35">
            <a:extLst>
              <a:ext uri="{FF2B5EF4-FFF2-40B4-BE49-F238E27FC236}">
                <a16:creationId xmlns:a16="http://schemas.microsoft.com/office/drawing/2014/main" id="{8E0954A9-A06F-42EB-AD19-0E93BB513180}"/>
              </a:ext>
            </a:extLst>
          </p:cNvPr>
          <p:cNvCxnSpPr>
            <a:cxnSpLocks/>
            <a:stCxn id="3" idx="2"/>
            <a:endCxn id="34" idx="0"/>
          </p:cNvCxnSpPr>
          <p:nvPr/>
        </p:nvCxnSpPr>
        <p:spPr>
          <a:xfrm>
            <a:off x="3334466" y="4318638"/>
            <a:ext cx="0" cy="882044"/>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6A1F868-850C-42EB-92F7-6339DEFF75AE}"/>
              </a:ext>
            </a:extLst>
          </p:cNvPr>
          <p:cNvSpPr txBox="1"/>
          <p:nvPr/>
        </p:nvSpPr>
        <p:spPr>
          <a:xfrm>
            <a:off x="2690950" y="4572755"/>
            <a:ext cx="1662802" cy="304699"/>
          </a:xfrm>
          <a:prstGeom prst="rect">
            <a:avLst/>
          </a:prstGeom>
          <a:solidFill>
            <a:srgbClr val="F3F3F3"/>
          </a:solidFill>
        </p:spPr>
        <p:txBody>
          <a:bodyPr wrap="square" lIns="0" tIns="0" rIns="0" bIns="0" rtlCol="0">
            <a:spAutoFit/>
          </a:bodyPr>
          <a:lstStyle/>
          <a:p>
            <a:pPr algn="ctr">
              <a:lnSpc>
                <a:spcPct val="90000"/>
              </a:lnSpc>
              <a:spcAft>
                <a:spcPts val="600"/>
              </a:spcAft>
            </a:pPr>
            <a:r>
              <a:rPr lang="en-US" sz="1100" dirty="0">
                <a:gradFill>
                  <a:gsLst>
                    <a:gs pos="2917">
                      <a:schemeClr val="tx1"/>
                    </a:gs>
                    <a:gs pos="30000">
                      <a:schemeClr val="tx1"/>
                    </a:gs>
                  </a:gsLst>
                  <a:lin ang="5400000" scaled="0"/>
                </a:gradFill>
                <a:latin typeface="Arial" panose="020B0604020202020204" pitchFamily="34" charset="0"/>
              </a:rPr>
              <a:t>&gt;10,000 more queries</a:t>
            </a:r>
            <a:br>
              <a:rPr lang="en-US" sz="1100" dirty="0">
                <a:gradFill>
                  <a:gsLst>
                    <a:gs pos="2917">
                      <a:schemeClr val="tx1"/>
                    </a:gs>
                    <a:gs pos="30000">
                      <a:schemeClr val="tx1"/>
                    </a:gs>
                  </a:gsLst>
                  <a:lin ang="5400000" scaled="0"/>
                </a:gradFill>
                <a:latin typeface="Arial" panose="020B0604020202020204" pitchFamily="34" charset="0"/>
              </a:rPr>
            </a:br>
            <a:r>
              <a:rPr lang="en-US" sz="1100" dirty="0">
                <a:gradFill>
                  <a:gsLst>
                    <a:gs pos="2917">
                      <a:schemeClr val="tx1"/>
                    </a:gs>
                    <a:gs pos="30000">
                      <a:schemeClr val="tx1"/>
                    </a:gs>
                  </a:gsLst>
                  <a:lin ang="5400000" scaled="0"/>
                </a:gradFill>
                <a:latin typeface="Arial" panose="020B0604020202020204" pitchFamily="34" charset="0"/>
              </a:rPr>
              <a:t>per second</a:t>
            </a:r>
          </a:p>
        </p:txBody>
      </p:sp>
      <p:sp>
        <p:nvSpPr>
          <p:cNvPr id="38" name="speech_2">
            <a:extLst>
              <a:ext uri="{FF2B5EF4-FFF2-40B4-BE49-F238E27FC236}">
                <a16:creationId xmlns:a16="http://schemas.microsoft.com/office/drawing/2014/main" id="{5346BCDA-1A1F-41B0-A8C5-9B3F77C46948}"/>
              </a:ext>
            </a:extLst>
          </p:cNvPr>
          <p:cNvSpPr>
            <a:spLocks noChangeAspect="1" noEditPoints="1"/>
          </p:cNvSpPr>
          <p:nvPr/>
        </p:nvSpPr>
        <p:spPr bwMode="auto">
          <a:xfrm rot="5400000" flipH="1">
            <a:off x="10434610" y="2057232"/>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39" name="speech_2">
            <a:extLst>
              <a:ext uri="{FF2B5EF4-FFF2-40B4-BE49-F238E27FC236}">
                <a16:creationId xmlns:a16="http://schemas.microsoft.com/office/drawing/2014/main" id="{97F33775-5245-47E2-83BF-62AA3FF92CA8}"/>
              </a:ext>
            </a:extLst>
          </p:cNvPr>
          <p:cNvSpPr>
            <a:spLocks noChangeAspect="1" noEditPoints="1"/>
          </p:cNvSpPr>
          <p:nvPr/>
        </p:nvSpPr>
        <p:spPr bwMode="auto">
          <a:xfrm rot="5400000" flipH="1">
            <a:off x="10434610" y="3291888"/>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0" name="speech_2">
            <a:extLst>
              <a:ext uri="{FF2B5EF4-FFF2-40B4-BE49-F238E27FC236}">
                <a16:creationId xmlns:a16="http://schemas.microsoft.com/office/drawing/2014/main" id="{870F1FE2-E304-4A4F-BA4E-8611D0F53F2A}"/>
              </a:ext>
            </a:extLst>
          </p:cNvPr>
          <p:cNvSpPr>
            <a:spLocks noChangeAspect="1" noEditPoints="1"/>
          </p:cNvSpPr>
          <p:nvPr/>
        </p:nvSpPr>
        <p:spPr bwMode="auto">
          <a:xfrm rot="5400000" flipH="1">
            <a:off x="10434610" y="4526544"/>
            <a:ext cx="1053072" cy="171283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vert270" wrap="square" lIns="91440" tIns="91440" rIns="91440" bIns="548640" numCol="1" anchor="ctr" anchorCtr="0" compatLnSpc="1">
            <a:prstTxWarp prst="textNoShape">
              <a:avLst/>
            </a:prstTxWarp>
          </a:bodyPr>
          <a:lstStyle/>
          <a:p>
            <a:r>
              <a:rPr lang="en-US" sz="1200">
                <a:gradFill>
                  <a:gsLst>
                    <a:gs pos="0">
                      <a:srgbClr val="505050"/>
                    </a:gs>
                    <a:gs pos="100000">
                      <a:srgbClr val="505050"/>
                    </a:gs>
                  </a:gsLst>
                </a:gradFill>
              </a:rPr>
              <a:t>Only relevant queries checking this partition</a:t>
            </a:r>
          </a:p>
        </p:txBody>
      </p:sp>
      <p:sp>
        <p:nvSpPr>
          <p:cNvPr id="45" name="Rectangle 44">
            <a:extLst>
              <a:ext uri="{FF2B5EF4-FFF2-40B4-BE49-F238E27FC236}">
                <a16:creationId xmlns:a16="http://schemas.microsoft.com/office/drawing/2014/main" id="{A5B0625E-13A0-49A1-BB2B-CE16A2451643}"/>
              </a:ext>
            </a:extLst>
          </p:cNvPr>
          <p:cNvSpPr/>
          <p:nvPr/>
        </p:nvSpPr>
        <p:spPr bwMode="auto">
          <a:xfrm>
            <a:off x="8052885" y="2487978"/>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46" name="Group 45">
            <a:extLst>
              <a:ext uri="{FF2B5EF4-FFF2-40B4-BE49-F238E27FC236}">
                <a16:creationId xmlns:a16="http://schemas.microsoft.com/office/drawing/2014/main" id="{821C128E-7D57-464B-8CD6-4C9218FCFAC6}"/>
              </a:ext>
            </a:extLst>
          </p:cNvPr>
          <p:cNvGrpSpPr>
            <a:grpSpLocks noChangeAspect="1"/>
          </p:cNvGrpSpPr>
          <p:nvPr/>
        </p:nvGrpSpPr>
        <p:grpSpPr>
          <a:xfrm>
            <a:off x="8296069" y="6051584"/>
            <a:ext cx="350654" cy="302239"/>
            <a:chOff x="9192685" y="1928657"/>
            <a:chExt cx="644698" cy="555680"/>
          </a:xfrm>
        </p:grpSpPr>
        <p:sp>
          <p:nvSpPr>
            <p:cNvPr id="101" name="Star: 4 Points 8">
              <a:extLst>
                <a:ext uri="{FF2B5EF4-FFF2-40B4-BE49-F238E27FC236}">
                  <a16:creationId xmlns:a16="http://schemas.microsoft.com/office/drawing/2014/main" id="{F4D21BBD-6F27-45B0-ACB4-877A9A914064}"/>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2" name="Star: 4 Points 8">
              <a:extLst>
                <a:ext uri="{FF2B5EF4-FFF2-40B4-BE49-F238E27FC236}">
                  <a16:creationId xmlns:a16="http://schemas.microsoft.com/office/drawing/2014/main" id="{140967A4-424F-437F-AB2B-8DE7ACF08108}"/>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3" name="Oval 102">
              <a:extLst>
                <a:ext uri="{FF2B5EF4-FFF2-40B4-BE49-F238E27FC236}">
                  <a16:creationId xmlns:a16="http://schemas.microsoft.com/office/drawing/2014/main" id="{D22D4BFB-A58C-4837-903A-2BA5AE342E5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4" name="Oval 9">
              <a:extLst>
                <a:ext uri="{FF2B5EF4-FFF2-40B4-BE49-F238E27FC236}">
                  <a16:creationId xmlns:a16="http://schemas.microsoft.com/office/drawing/2014/main" id="{60E3DDA9-7AC9-4163-9A5B-FE40B841E36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sp>
        <p:nvSpPr>
          <p:cNvPr id="47" name="Cylinder 513">
            <a:extLst>
              <a:ext uri="{FF2B5EF4-FFF2-40B4-BE49-F238E27FC236}">
                <a16:creationId xmlns:a16="http://schemas.microsoft.com/office/drawing/2014/main" id="{7AA57495-69C0-46A3-BFCD-E09494263468}"/>
              </a:ext>
            </a:extLst>
          </p:cNvPr>
          <p:cNvSpPr/>
          <p:nvPr/>
        </p:nvSpPr>
        <p:spPr bwMode="auto">
          <a:xfrm>
            <a:off x="8139249" y="4210026"/>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Arial" panose="020B0604020202020204" pitchFamily="34" charset="0"/>
            </a:endParaRPr>
          </a:p>
        </p:txBody>
      </p:sp>
      <p:cxnSp>
        <p:nvCxnSpPr>
          <p:cNvPr id="48" name="Straight Arrow Connector 47">
            <a:extLst>
              <a:ext uri="{FF2B5EF4-FFF2-40B4-BE49-F238E27FC236}">
                <a16:creationId xmlns:a16="http://schemas.microsoft.com/office/drawing/2014/main" id="{614FDBB0-27AB-42A3-9B91-49E7881319D7}"/>
              </a:ext>
            </a:extLst>
          </p:cNvPr>
          <p:cNvCxnSpPr>
            <a:cxnSpLocks/>
          </p:cNvCxnSpPr>
          <p:nvPr/>
        </p:nvCxnSpPr>
        <p:spPr>
          <a:xfrm>
            <a:off x="7260688" y="4488350"/>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2" name="Group 1">
            <a:extLst>
              <a:ext uri="{FF2B5EF4-FFF2-40B4-BE49-F238E27FC236}">
                <a16:creationId xmlns:a16="http://schemas.microsoft.com/office/drawing/2014/main" id="{37DD349C-F713-4290-A040-A4BBDAC6E8E2}"/>
              </a:ext>
            </a:extLst>
          </p:cNvPr>
          <p:cNvGrpSpPr/>
          <p:nvPr/>
        </p:nvGrpSpPr>
        <p:grpSpPr>
          <a:xfrm>
            <a:off x="9463581" y="3138070"/>
            <a:ext cx="411976" cy="2781309"/>
            <a:chOff x="9463581" y="3138070"/>
            <a:chExt cx="411976" cy="2781309"/>
          </a:xfrm>
        </p:grpSpPr>
        <p:grpSp>
          <p:nvGrpSpPr>
            <p:cNvPr id="49" name="Group 48">
              <a:extLst>
                <a:ext uri="{FF2B5EF4-FFF2-40B4-BE49-F238E27FC236}">
                  <a16:creationId xmlns:a16="http://schemas.microsoft.com/office/drawing/2014/main" id="{C6C0CEA3-CEEE-4141-913D-C297CD725765}"/>
                </a:ext>
              </a:extLst>
            </p:cNvPr>
            <p:cNvGrpSpPr/>
            <p:nvPr/>
          </p:nvGrpSpPr>
          <p:grpSpPr>
            <a:xfrm>
              <a:off x="9467049" y="4304859"/>
              <a:ext cx="402639" cy="361217"/>
              <a:chOff x="1275510" y="6072184"/>
              <a:chExt cx="508602" cy="456278"/>
            </a:xfrm>
          </p:grpSpPr>
          <p:grpSp>
            <p:nvGrpSpPr>
              <p:cNvPr id="89" name="Group 88">
                <a:extLst>
                  <a:ext uri="{FF2B5EF4-FFF2-40B4-BE49-F238E27FC236}">
                    <a16:creationId xmlns:a16="http://schemas.microsoft.com/office/drawing/2014/main" id="{7DBE5891-FBE3-45B2-9E60-70E7D6618374}"/>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279B7887-1051-4908-84BE-1A689824687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9" name="Oval 98">
                  <a:extLst>
                    <a:ext uri="{FF2B5EF4-FFF2-40B4-BE49-F238E27FC236}">
                      <a16:creationId xmlns:a16="http://schemas.microsoft.com/office/drawing/2014/main" id="{4C96D3B5-BDA9-4335-AB53-A11F7FA270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44B1F58C-B243-4FFF-86B9-F85C17216E2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F1FB136F-7B0C-42F7-88A5-2BE807B0E539}"/>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7568F7EA-A6A3-4CE0-9D60-2B8DF475C4B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6" name="Oval 95">
                  <a:extLst>
                    <a:ext uri="{FF2B5EF4-FFF2-40B4-BE49-F238E27FC236}">
                      <a16:creationId xmlns:a16="http://schemas.microsoft.com/office/drawing/2014/main" id="{AFCEE14B-DD57-412F-BE2B-2ECD6BD2D17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7" name="Straight Connector 96">
                  <a:extLst>
                    <a:ext uri="{FF2B5EF4-FFF2-40B4-BE49-F238E27FC236}">
                      <a16:creationId xmlns:a16="http://schemas.microsoft.com/office/drawing/2014/main" id="{8C47241C-7CF8-409D-A7DA-5943AEAE6C2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AFF5EC2-AC35-426F-A463-DE2B5BE131F4}"/>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0DD690CC-5435-4E66-85E9-3DEC9719CDC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3" name="Oval 92">
                  <a:extLst>
                    <a:ext uri="{FF2B5EF4-FFF2-40B4-BE49-F238E27FC236}">
                      <a16:creationId xmlns:a16="http://schemas.microsoft.com/office/drawing/2014/main" id="{353CCCA3-C932-4D1E-A256-75039E0FFB5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94" name="Straight Connector 93">
                  <a:extLst>
                    <a:ext uri="{FF2B5EF4-FFF2-40B4-BE49-F238E27FC236}">
                      <a16:creationId xmlns:a16="http://schemas.microsoft.com/office/drawing/2014/main" id="{39BE8258-BAD7-4EAB-9929-CA44682182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E2E12DC3-7B64-420B-9973-BA7F4B8C1A41}"/>
                </a:ext>
              </a:extLst>
            </p:cNvPr>
            <p:cNvGrpSpPr/>
            <p:nvPr/>
          </p:nvGrpSpPr>
          <p:grpSpPr>
            <a:xfrm>
              <a:off x="9463581" y="5558162"/>
              <a:ext cx="402639" cy="361217"/>
              <a:chOff x="1275510" y="6072184"/>
              <a:chExt cx="508602" cy="456278"/>
            </a:xfrm>
          </p:grpSpPr>
          <p:grpSp>
            <p:nvGrpSpPr>
              <p:cNvPr id="77" name="Group 76">
                <a:extLst>
                  <a:ext uri="{FF2B5EF4-FFF2-40B4-BE49-F238E27FC236}">
                    <a16:creationId xmlns:a16="http://schemas.microsoft.com/office/drawing/2014/main" id="{7A29AAEA-9306-45F1-9942-013A91BA0D66}"/>
                  </a:ext>
                </a:extLst>
              </p:cNvPr>
              <p:cNvGrpSpPr/>
              <p:nvPr/>
            </p:nvGrpSpPr>
            <p:grpSpPr>
              <a:xfrm>
                <a:off x="1275510" y="6224570"/>
                <a:ext cx="508602" cy="151498"/>
                <a:chOff x="551886" y="4945335"/>
                <a:chExt cx="508602" cy="151498"/>
              </a:xfrm>
            </p:grpSpPr>
            <p:sp>
              <p:nvSpPr>
                <p:cNvPr id="86" name="Rectangle 85">
                  <a:extLst>
                    <a:ext uri="{FF2B5EF4-FFF2-40B4-BE49-F238E27FC236}">
                      <a16:creationId xmlns:a16="http://schemas.microsoft.com/office/drawing/2014/main" id="{BE024742-7172-4ABB-9455-653F6238A32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7" name="Oval 86">
                  <a:extLst>
                    <a:ext uri="{FF2B5EF4-FFF2-40B4-BE49-F238E27FC236}">
                      <a16:creationId xmlns:a16="http://schemas.microsoft.com/office/drawing/2014/main" id="{01D9C352-9DB1-454D-B6EE-90C53E5623F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2E43362D-DEF8-45D8-A8D1-6CF4533E919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C9C436A1-A3C9-4157-B278-D50A12D89A9B}"/>
                  </a:ext>
                </a:extLst>
              </p:cNvPr>
              <p:cNvGrpSpPr/>
              <p:nvPr/>
            </p:nvGrpSpPr>
            <p:grpSpPr>
              <a:xfrm>
                <a:off x="1275510" y="6376964"/>
                <a:ext cx="508602" cy="151498"/>
                <a:chOff x="551886" y="4945335"/>
                <a:chExt cx="508602" cy="151498"/>
              </a:xfrm>
            </p:grpSpPr>
            <p:sp>
              <p:nvSpPr>
                <p:cNvPr id="83" name="Rectangle 82">
                  <a:extLst>
                    <a:ext uri="{FF2B5EF4-FFF2-40B4-BE49-F238E27FC236}">
                      <a16:creationId xmlns:a16="http://schemas.microsoft.com/office/drawing/2014/main" id="{116520E3-8E74-4856-BF54-3843D80F942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4" name="Oval 83">
                  <a:extLst>
                    <a:ext uri="{FF2B5EF4-FFF2-40B4-BE49-F238E27FC236}">
                      <a16:creationId xmlns:a16="http://schemas.microsoft.com/office/drawing/2014/main" id="{AA02AFAF-DCC1-4FBB-BFCC-0FE1621BA6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5" name="Straight Connector 84">
                  <a:extLst>
                    <a:ext uri="{FF2B5EF4-FFF2-40B4-BE49-F238E27FC236}">
                      <a16:creationId xmlns:a16="http://schemas.microsoft.com/office/drawing/2014/main" id="{2C9BF7F4-B2F5-49E1-A1E2-D98490F6FF5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AB3943A-CF6D-4E6C-8D06-F33CD6859623}"/>
                  </a:ext>
                </a:extLst>
              </p:cNvPr>
              <p:cNvGrpSpPr/>
              <p:nvPr/>
            </p:nvGrpSpPr>
            <p:grpSpPr>
              <a:xfrm>
                <a:off x="1275510" y="6072184"/>
                <a:ext cx="508602" cy="151498"/>
                <a:chOff x="551886" y="4945335"/>
                <a:chExt cx="508602" cy="151498"/>
              </a:xfrm>
            </p:grpSpPr>
            <p:sp>
              <p:nvSpPr>
                <p:cNvPr id="80" name="Rectangle 79">
                  <a:extLst>
                    <a:ext uri="{FF2B5EF4-FFF2-40B4-BE49-F238E27FC236}">
                      <a16:creationId xmlns:a16="http://schemas.microsoft.com/office/drawing/2014/main" id="{B1BF6A12-2F74-41B6-ACD0-F8781AD58AD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1" name="Oval 80">
                  <a:extLst>
                    <a:ext uri="{FF2B5EF4-FFF2-40B4-BE49-F238E27FC236}">
                      <a16:creationId xmlns:a16="http://schemas.microsoft.com/office/drawing/2014/main" id="{01406AEA-F9BE-4EB1-A7FA-54E4C8062E7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82" name="Straight Connector 81">
                  <a:extLst>
                    <a:ext uri="{FF2B5EF4-FFF2-40B4-BE49-F238E27FC236}">
                      <a16:creationId xmlns:a16="http://schemas.microsoft.com/office/drawing/2014/main" id="{F782F7AB-0D9E-4F92-98C5-99D374F5B79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7C5E28B-AE5F-4C5A-8B56-32ABEA7E2527}"/>
                </a:ext>
              </a:extLst>
            </p:cNvPr>
            <p:cNvGrpSpPr/>
            <p:nvPr/>
          </p:nvGrpSpPr>
          <p:grpSpPr>
            <a:xfrm>
              <a:off x="9472918" y="3138070"/>
              <a:ext cx="402639" cy="361217"/>
              <a:chOff x="1275510" y="6072184"/>
              <a:chExt cx="508602" cy="456278"/>
            </a:xfrm>
          </p:grpSpPr>
          <p:grpSp>
            <p:nvGrpSpPr>
              <p:cNvPr id="65" name="Group 64">
                <a:extLst>
                  <a:ext uri="{FF2B5EF4-FFF2-40B4-BE49-F238E27FC236}">
                    <a16:creationId xmlns:a16="http://schemas.microsoft.com/office/drawing/2014/main" id="{DD4F0B96-C438-43E1-BB64-BC312357CE7D}"/>
                  </a:ext>
                </a:extLst>
              </p:cNvPr>
              <p:cNvGrpSpPr/>
              <p:nvPr/>
            </p:nvGrpSpPr>
            <p:grpSpPr>
              <a:xfrm>
                <a:off x="1275510" y="6224570"/>
                <a:ext cx="508602" cy="151498"/>
                <a:chOff x="551886" y="4945335"/>
                <a:chExt cx="508602" cy="151498"/>
              </a:xfrm>
            </p:grpSpPr>
            <p:sp>
              <p:nvSpPr>
                <p:cNvPr id="74" name="Rectangle 73">
                  <a:extLst>
                    <a:ext uri="{FF2B5EF4-FFF2-40B4-BE49-F238E27FC236}">
                      <a16:creationId xmlns:a16="http://schemas.microsoft.com/office/drawing/2014/main" id="{AD959C64-CB32-4DE4-B50C-8FF8891E9C1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5" name="Oval 74">
                  <a:extLst>
                    <a:ext uri="{FF2B5EF4-FFF2-40B4-BE49-F238E27FC236}">
                      <a16:creationId xmlns:a16="http://schemas.microsoft.com/office/drawing/2014/main" id="{5BE75E6D-11AB-426B-A9B9-987163B7833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6" name="Straight Connector 75">
                  <a:extLst>
                    <a:ext uri="{FF2B5EF4-FFF2-40B4-BE49-F238E27FC236}">
                      <a16:creationId xmlns:a16="http://schemas.microsoft.com/office/drawing/2014/main" id="{19D69A94-6F1F-49F1-8C3F-955A093528C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9656636C-921A-4698-B3E9-808FA98753EC}"/>
                  </a:ext>
                </a:extLst>
              </p:cNvPr>
              <p:cNvGrpSpPr/>
              <p:nvPr/>
            </p:nvGrpSpPr>
            <p:grpSpPr>
              <a:xfrm>
                <a:off x="1275510" y="6376964"/>
                <a:ext cx="508602" cy="151498"/>
                <a:chOff x="551886" y="4945335"/>
                <a:chExt cx="508602" cy="151498"/>
              </a:xfrm>
            </p:grpSpPr>
            <p:sp>
              <p:nvSpPr>
                <p:cNvPr id="71" name="Rectangle 70">
                  <a:extLst>
                    <a:ext uri="{FF2B5EF4-FFF2-40B4-BE49-F238E27FC236}">
                      <a16:creationId xmlns:a16="http://schemas.microsoft.com/office/drawing/2014/main" id="{610E8169-3DBA-49AC-A5A0-7CEE68421BE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72" name="Oval 71">
                  <a:extLst>
                    <a:ext uri="{FF2B5EF4-FFF2-40B4-BE49-F238E27FC236}">
                      <a16:creationId xmlns:a16="http://schemas.microsoft.com/office/drawing/2014/main" id="{55DAF13B-D562-45A8-B3E9-8573A30FCD6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3" name="Straight Connector 72">
                  <a:extLst>
                    <a:ext uri="{FF2B5EF4-FFF2-40B4-BE49-F238E27FC236}">
                      <a16:creationId xmlns:a16="http://schemas.microsoft.com/office/drawing/2014/main" id="{FEB1DED5-21E9-4747-AA3F-D508E2135EE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E92BD6A1-A728-4454-92F7-F7F73F426459}"/>
                  </a:ext>
                </a:extLst>
              </p:cNvPr>
              <p:cNvGrpSpPr/>
              <p:nvPr/>
            </p:nvGrpSpPr>
            <p:grpSpPr>
              <a:xfrm>
                <a:off x="1275510" y="6072184"/>
                <a:ext cx="508602" cy="151498"/>
                <a:chOff x="551886" y="4945335"/>
                <a:chExt cx="508602" cy="151498"/>
              </a:xfrm>
            </p:grpSpPr>
            <p:sp>
              <p:nvSpPr>
                <p:cNvPr id="68" name="Rectangle 67">
                  <a:extLst>
                    <a:ext uri="{FF2B5EF4-FFF2-40B4-BE49-F238E27FC236}">
                      <a16:creationId xmlns:a16="http://schemas.microsoft.com/office/drawing/2014/main" id="{405DC873-0652-4B88-B786-E207D84BD81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69" name="Oval 68">
                  <a:extLst>
                    <a:ext uri="{FF2B5EF4-FFF2-40B4-BE49-F238E27FC236}">
                      <a16:creationId xmlns:a16="http://schemas.microsoft.com/office/drawing/2014/main" id="{3B27ABD4-E1F5-4266-AB4A-343D015887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70" name="Straight Connector 69">
                  <a:extLst>
                    <a:ext uri="{FF2B5EF4-FFF2-40B4-BE49-F238E27FC236}">
                      <a16:creationId xmlns:a16="http://schemas.microsoft.com/office/drawing/2014/main" id="{3E8D3E94-44C1-42B7-A268-9CE3284D1BD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52" name="Group 51">
            <a:extLst>
              <a:ext uri="{FF2B5EF4-FFF2-40B4-BE49-F238E27FC236}">
                <a16:creationId xmlns:a16="http://schemas.microsoft.com/office/drawing/2014/main" id="{A324C3B2-201C-4FC8-8CDF-F7E9136317B3}"/>
              </a:ext>
            </a:extLst>
          </p:cNvPr>
          <p:cNvGrpSpPr/>
          <p:nvPr/>
        </p:nvGrpSpPr>
        <p:grpSpPr>
          <a:xfrm>
            <a:off x="6514538" y="4281123"/>
            <a:ext cx="549222" cy="424360"/>
            <a:chOff x="7203621" y="2226683"/>
            <a:chExt cx="482317" cy="372664"/>
          </a:xfrm>
        </p:grpSpPr>
        <p:grpSp>
          <p:nvGrpSpPr>
            <p:cNvPr id="58" name="Group 57">
              <a:extLst>
                <a:ext uri="{FF2B5EF4-FFF2-40B4-BE49-F238E27FC236}">
                  <a16:creationId xmlns:a16="http://schemas.microsoft.com/office/drawing/2014/main" id="{56F13B90-B8D4-4E43-B83B-FE1B01391FA3}"/>
                </a:ext>
              </a:extLst>
            </p:cNvPr>
            <p:cNvGrpSpPr/>
            <p:nvPr/>
          </p:nvGrpSpPr>
          <p:grpSpPr>
            <a:xfrm>
              <a:off x="7203621" y="2226683"/>
              <a:ext cx="482317" cy="372664"/>
              <a:chOff x="2107244" y="1575258"/>
              <a:chExt cx="310993" cy="343365"/>
            </a:xfrm>
            <a:noFill/>
          </p:grpSpPr>
          <p:sp>
            <p:nvSpPr>
              <p:cNvPr id="63" name="Rectangle 9">
                <a:extLst>
                  <a:ext uri="{FF2B5EF4-FFF2-40B4-BE49-F238E27FC236}">
                    <a16:creationId xmlns:a16="http://schemas.microsoft.com/office/drawing/2014/main" id="{4F868808-FD02-4272-AB5C-91D9E8E48103}"/>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4" name="Line 10">
                <a:extLst>
                  <a:ext uri="{FF2B5EF4-FFF2-40B4-BE49-F238E27FC236}">
                    <a16:creationId xmlns:a16="http://schemas.microsoft.com/office/drawing/2014/main" id="{C7347325-4807-4A72-A4FF-EB174B8C755A}"/>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nvGrpSpPr>
            <p:cNvPr id="59" name="Group 58">
              <a:extLst>
                <a:ext uri="{FF2B5EF4-FFF2-40B4-BE49-F238E27FC236}">
                  <a16:creationId xmlns:a16="http://schemas.microsoft.com/office/drawing/2014/main" id="{50EDC42B-446F-4F2B-B288-68E7C1CD51C5}"/>
                </a:ext>
              </a:extLst>
            </p:cNvPr>
            <p:cNvGrpSpPr/>
            <p:nvPr/>
          </p:nvGrpSpPr>
          <p:grpSpPr>
            <a:xfrm>
              <a:off x="7543900" y="2252646"/>
              <a:ext cx="103855" cy="25964"/>
              <a:chOff x="2287367" y="1599181"/>
              <a:chExt cx="95690" cy="23923"/>
            </a:xfrm>
            <a:noFill/>
          </p:grpSpPr>
          <p:sp>
            <p:nvSpPr>
              <p:cNvPr id="60" name="Oval 11">
                <a:extLst>
                  <a:ext uri="{FF2B5EF4-FFF2-40B4-BE49-F238E27FC236}">
                    <a16:creationId xmlns:a16="http://schemas.microsoft.com/office/drawing/2014/main" id="{C44EE789-DC30-476D-9B11-F95ED5713D67}"/>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1" name="Oval 12">
                <a:extLst>
                  <a:ext uri="{FF2B5EF4-FFF2-40B4-BE49-F238E27FC236}">
                    <a16:creationId xmlns:a16="http://schemas.microsoft.com/office/drawing/2014/main" id="{A641D0BA-AC40-48F5-A308-AE9407A62635}"/>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sp>
            <p:nvSpPr>
              <p:cNvPr id="62" name="Oval 13">
                <a:extLst>
                  <a:ext uri="{FF2B5EF4-FFF2-40B4-BE49-F238E27FC236}">
                    <a16:creationId xmlns:a16="http://schemas.microsoft.com/office/drawing/2014/main" id="{969A285A-C6E7-4D5B-AC56-07E295733AC3}"/>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Arial" panose="020B0604020202020204" pitchFamily="34" charset="0"/>
                  <a:ea typeface="+mn-ea"/>
                  <a:cs typeface="+mn-cs"/>
                </a:endParaRPr>
              </a:p>
            </p:txBody>
          </p:sp>
        </p:grpSp>
      </p:grpSp>
      <p:grpSp>
        <p:nvGrpSpPr>
          <p:cNvPr id="53" name="Group 52">
            <a:extLst>
              <a:ext uri="{FF2B5EF4-FFF2-40B4-BE49-F238E27FC236}">
                <a16:creationId xmlns:a16="http://schemas.microsoft.com/office/drawing/2014/main" id="{CECDDC89-E17B-41B0-BE54-D86C5E8E24C5}"/>
              </a:ext>
            </a:extLst>
          </p:cNvPr>
          <p:cNvGrpSpPr/>
          <p:nvPr/>
        </p:nvGrpSpPr>
        <p:grpSpPr>
          <a:xfrm>
            <a:off x="8659641" y="3599618"/>
            <a:ext cx="774811" cy="1958544"/>
            <a:chOff x="9263121" y="2535599"/>
            <a:chExt cx="774811" cy="1958544"/>
          </a:xfrm>
        </p:grpSpPr>
        <p:cxnSp>
          <p:nvCxnSpPr>
            <p:cNvPr id="55" name="Straight Arrow Connector 54">
              <a:extLst>
                <a:ext uri="{FF2B5EF4-FFF2-40B4-BE49-F238E27FC236}">
                  <a16:creationId xmlns:a16="http://schemas.microsoft.com/office/drawing/2014/main" id="{18D67FBE-C7CB-45CB-AD17-142255FC64B6}"/>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44E0CCA0-DC5B-4AEE-8756-703DB8B9DEF7}"/>
                </a:ext>
              </a:extLst>
            </p:cNvPr>
            <p:cNvCxnSpPr>
              <a:cxnSpLocks/>
            </p:cNvCxnSpPr>
            <p:nvPr/>
          </p:nvCxnSpPr>
          <p:spPr>
            <a:xfrm>
              <a:off x="9263121" y="3527556"/>
              <a:ext cx="705727" cy="966587"/>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425EAC7B-AFD3-4AAD-AA99-37A2B8890D57}"/>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54" name="TextBox 53">
            <a:extLst>
              <a:ext uri="{FF2B5EF4-FFF2-40B4-BE49-F238E27FC236}">
                <a16:creationId xmlns:a16="http://schemas.microsoft.com/office/drawing/2014/main" id="{5A93CEEB-9AEE-4DC3-BDD4-188F63B226E0}"/>
              </a:ext>
            </a:extLst>
          </p:cNvPr>
          <p:cNvSpPr txBox="1"/>
          <p:nvPr/>
        </p:nvSpPr>
        <p:spPr>
          <a:xfrm>
            <a:off x="7890337" y="4822625"/>
            <a:ext cx="93968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78D7"/>
                </a:solidFill>
                <a:cs typeface="Arial" panose="020B0604020202020204" pitchFamily="34" charset="0"/>
              </a:rPr>
              <a:t>PK = origin</a:t>
            </a:r>
          </a:p>
        </p:txBody>
      </p:sp>
      <p:grpSp>
        <p:nvGrpSpPr>
          <p:cNvPr id="105" name="Group 104">
            <a:extLst>
              <a:ext uri="{FF2B5EF4-FFF2-40B4-BE49-F238E27FC236}">
                <a16:creationId xmlns:a16="http://schemas.microsoft.com/office/drawing/2014/main" id="{85EA0B18-C30A-4FED-AA69-C7A3C18AEEEE}"/>
              </a:ext>
            </a:extLst>
          </p:cNvPr>
          <p:cNvGrpSpPr/>
          <p:nvPr/>
        </p:nvGrpSpPr>
        <p:grpSpPr>
          <a:xfrm>
            <a:off x="270533" y="6498014"/>
            <a:ext cx="2297278" cy="138499"/>
            <a:chOff x="270533" y="6498014"/>
            <a:chExt cx="2297278" cy="138499"/>
          </a:xfrm>
        </p:grpSpPr>
        <p:sp>
          <p:nvSpPr>
            <p:cNvPr id="106" name="TextBox 105">
              <a:extLst>
                <a:ext uri="{FF2B5EF4-FFF2-40B4-BE49-F238E27FC236}">
                  <a16:creationId xmlns:a16="http://schemas.microsoft.com/office/drawing/2014/main" id="{EB8D2A1D-B6EC-47D8-878B-600D8CE1C36F}"/>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Arial" panose="020B0604020202020204" pitchFamily="34" charset="0"/>
                  <a:cs typeface="Arial" panose="020B0604020202020204" pitchFamily="34" charset="0"/>
                </a:rPr>
                <a:t>Example – </a:t>
              </a:r>
              <a:r>
                <a:rPr kumimoji="0" lang="en-US" sz="1000" b="0" i="0" u="none" strike="noStrike" kern="0" cap="none" normalizeH="0" noProof="0" dirty="0">
                  <a:ln>
                    <a:noFill/>
                  </a:ln>
                  <a:solidFill>
                    <a:srgbClr val="227B6D"/>
                  </a:solidFill>
                  <a:effectLst/>
                  <a:uLnTx/>
                  <a:uFillTx/>
                  <a:cs typeface="Arial" panose="020B0604020202020204" pitchFamily="34" charset="0"/>
                </a:rPr>
                <a:t>Contoso Connected Car</a:t>
              </a:r>
            </a:p>
          </p:txBody>
        </p:sp>
        <p:pic>
          <p:nvPicPr>
            <p:cNvPr id="107" name="Picture 54">
              <a:extLst>
                <a:ext uri="{FF2B5EF4-FFF2-40B4-BE49-F238E27FC236}">
                  <a16:creationId xmlns:a16="http://schemas.microsoft.com/office/drawing/2014/main" id="{304E3B73-389E-4F55-9DDC-855378F3D95C}"/>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238936234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60026"/>
            <a:ext cx="5638266" cy="2900731"/>
          </a:xfrm>
        </p:spPr>
        <p:txBody>
          <a:bodyPr>
            <a:normAutofit/>
          </a:bodyPr>
          <a:lstStyle/>
          <a:p>
            <a:r>
              <a:rPr lang="en-US" b="1" dirty="0">
                <a:latin typeface="Arial" panose="020B0604020202020204" pitchFamily="34" charset="0"/>
                <a:cs typeface="Arial" panose="020B0604020202020204" pitchFamily="34" charset="0"/>
              </a:rPr>
              <a:t>Use Client-Side Threads and  Parallelism to fan-out queries across partitions</a:t>
            </a:r>
          </a:p>
          <a:p>
            <a:pPr lvl="1"/>
            <a:r>
              <a:rPr lang="en-US" dirty="0">
                <a:latin typeface="Arial" panose="020B0604020202020204" pitchFamily="34" charset="0"/>
                <a:cs typeface="Arial" panose="020B0604020202020204" pitchFamily="34" charset="0"/>
              </a:rPr>
              <a:t>Leverage existing client device power</a:t>
            </a:r>
          </a:p>
          <a:p>
            <a:pPr lvl="1"/>
            <a:r>
              <a:rPr lang="en-US" dirty="0">
                <a:latin typeface="Arial" panose="020B0604020202020204" pitchFamily="34" charset="0"/>
                <a:cs typeface="Arial" panose="020B0604020202020204" pitchFamily="34" charset="0"/>
              </a:rPr>
              <a:t>Perform queries in parallel across units</a:t>
            </a:r>
          </a:p>
          <a:p>
            <a:pPr lvl="1"/>
            <a:r>
              <a:rPr lang="en-US" dirty="0">
                <a:latin typeface="Arial" panose="020B0604020202020204" pitchFamily="34" charset="0"/>
                <a:cs typeface="Arial" panose="020B0604020202020204" pitchFamily="34" charset="0"/>
              </a:rPr>
              <a:t>Potentially process early-finish results before parallel requests are complete</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a:xfrm>
            <a:off x="269240" y="0"/>
            <a:ext cx="5826760" cy="1617666"/>
          </a:xfrm>
        </p:spPr>
        <p:txBody>
          <a:bodyPr>
            <a:normAutofit/>
          </a:bodyPr>
          <a:lstStyle/>
          <a:p>
            <a:r>
              <a:rPr lang="en-US" sz="3600" dirty="0">
                <a:latin typeface="Arial" panose="020B0604020202020204" pitchFamily="34" charset="0"/>
                <a:cs typeface="Arial" panose="020B0604020202020204" pitchFamily="34" charset="0"/>
              </a:rPr>
              <a:t>Client-Side Query Fan-Out</a:t>
            </a:r>
          </a:p>
        </p:txBody>
      </p:sp>
      <p:sp>
        <p:nvSpPr>
          <p:cNvPr id="5" name="Rectangle 4">
            <a:extLst>
              <a:ext uri="{FF2B5EF4-FFF2-40B4-BE49-F238E27FC236}">
                <a16:creationId xmlns:a16="http://schemas.microsoft.com/office/drawing/2014/main" id="{4ACA5DB8-7248-4577-95F6-7BC62A56944E}"/>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nvGrpSpPr>
          <p:cNvPr id="6" name="Group 5">
            <a:extLst>
              <a:ext uri="{FF2B5EF4-FFF2-40B4-BE49-F238E27FC236}">
                <a16:creationId xmlns:a16="http://schemas.microsoft.com/office/drawing/2014/main" id="{95845C36-8525-4249-AB0D-AAA2735789D6}"/>
              </a:ext>
            </a:extLst>
          </p:cNvPr>
          <p:cNvGrpSpPr>
            <a:grpSpLocks noChangeAspect="1"/>
          </p:cNvGrpSpPr>
          <p:nvPr/>
        </p:nvGrpSpPr>
        <p:grpSpPr>
          <a:xfrm>
            <a:off x="8891723" y="4992232"/>
            <a:ext cx="350654" cy="302239"/>
            <a:chOff x="9192685" y="1928657"/>
            <a:chExt cx="644698" cy="555680"/>
          </a:xfrm>
        </p:grpSpPr>
        <p:sp>
          <p:nvSpPr>
            <p:cNvPr id="7" name="Star: 4 Points 8">
              <a:extLst>
                <a:ext uri="{FF2B5EF4-FFF2-40B4-BE49-F238E27FC236}">
                  <a16:creationId xmlns:a16="http://schemas.microsoft.com/office/drawing/2014/main" id="{094223E4-CE0D-4245-B66C-82B0C3795343}"/>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8" name="Star: 4 Points 8">
              <a:extLst>
                <a:ext uri="{FF2B5EF4-FFF2-40B4-BE49-F238E27FC236}">
                  <a16:creationId xmlns:a16="http://schemas.microsoft.com/office/drawing/2014/main" id="{D283161F-31AF-4905-9774-2E271AD70435}"/>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9" name="Oval 8">
              <a:extLst>
                <a:ext uri="{FF2B5EF4-FFF2-40B4-BE49-F238E27FC236}">
                  <a16:creationId xmlns:a16="http://schemas.microsoft.com/office/drawing/2014/main" id="{28FF12C9-9652-4C8E-B14A-344829697251}"/>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0" name="Oval 9">
              <a:extLst>
                <a:ext uri="{FF2B5EF4-FFF2-40B4-BE49-F238E27FC236}">
                  <a16:creationId xmlns:a16="http://schemas.microsoft.com/office/drawing/2014/main" id="{CD875A47-5E08-4E33-8E5B-FF402615E84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Arial" panose="020B0604020202020204" pitchFamily="34" charset="0"/>
              </a:endParaRPr>
            </a:p>
          </p:txBody>
        </p:sp>
      </p:grpSp>
      <p:cxnSp>
        <p:nvCxnSpPr>
          <p:cNvPr id="11" name="Straight Arrow Connector 10">
            <a:extLst>
              <a:ext uri="{FF2B5EF4-FFF2-40B4-BE49-F238E27FC236}">
                <a16:creationId xmlns:a16="http://schemas.microsoft.com/office/drawing/2014/main" id="{CE7E3D4E-3A44-434F-A76B-03CF2BD8D356}"/>
              </a:ext>
            </a:extLst>
          </p:cNvPr>
          <p:cNvCxnSpPr>
            <a:cxnSpLocks/>
          </p:cNvCxnSpPr>
          <p:nvPr/>
        </p:nvCxnSpPr>
        <p:spPr>
          <a:xfrm>
            <a:off x="7955756" y="3428999"/>
            <a:ext cx="195657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50004222-FB4F-48B0-8401-7D061C4E5187}"/>
              </a:ext>
            </a:extLst>
          </p:cNvPr>
          <p:cNvCxnSpPr>
            <a:cxnSpLocks/>
          </p:cNvCxnSpPr>
          <p:nvPr/>
        </p:nvCxnSpPr>
        <p:spPr>
          <a:xfrm>
            <a:off x="7957112" y="3437334"/>
            <a:ext cx="1867355" cy="87639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A6B41A39-DFEB-404F-8F57-6EC4BDD91DBD}"/>
              </a:ext>
            </a:extLst>
          </p:cNvPr>
          <p:cNvCxnSpPr>
            <a:cxnSpLocks/>
          </p:cNvCxnSpPr>
          <p:nvPr/>
        </p:nvCxnSpPr>
        <p:spPr>
          <a:xfrm flipV="1">
            <a:off x="7955756" y="2544270"/>
            <a:ext cx="1837369" cy="88053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9" name="Freeform 5">
            <a:extLst>
              <a:ext uri="{FF2B5EF4-FFF2-40B4-BE49-F238E27FC236}">
                <a16:creationId xmlns:a16="http://schemas.microsoft.com/office/drawing/2014/main" id="{0D1E5D9F-A3E2-4F82-A735-7BF7C440C7C8}"/>
              </a:ext>
            </a:extLst>
          </p:cNvPr>
          <p:cNvSpPr>
            <a:spLocks noEditPoints="1"/>
          </p:cNvSpPr>
          <p:nvPr/>
        </p:nvSpPr>
        <p:spPr bwMode="auto">
          <a:xfrm>
            <a:off x="7300936" y="3188148"/>
            <a:ext cx="289631" cy="48170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sz="2400" kern="0" dirty="0">
              <a:solidFill>
                <a:sysClr val="windowText" lastClr="000000"/>
              </a:solidFill>
              <a:latin typeface="Arial" panose="020B0604020202020204" pitchFamily="34" charset="0"/>
            </a:endParaRPr>
          </a:p>
        </p:txBody>
      </p:sp>
      <p:grpSp>
        <p:nvGrpSpPr>
          <p:cNvPr id="20" name="Group 19">
            <a:extLst>
              <a:ext uri="{FF2B5EF4-FFF2-40B4-BE49-F238E27FC236}">
                <a16:creationId xmlns:a16="http://schemas.microsoft.com/office/drawing/2014/main" id="{88C237BB-B8EC-4DA6-AAEF-C3794CCAA324}"/>
              </a:ext>
            </a:extLst>
          </p:cNvPr>
          <p:cNvGrpSpPr/>
          <p:nvPr/>
        </p:nvGrpSpPr>
        <p:grpSpPr>
          <a:xfrm>
            <a:off x="10161782" y="3214338"/>
            <a:ext cx="402639" cy="361217"/>
            <a:chOff x="1275510" y="6072184"/>
            <a:chExt cx="508602" cy="456278"/>
          </a:xfrm>
        </p:grpSpPr>
        <p:grpSp>
          <p:nvGrpSpPr>
            <p:cNvPr id="47" name="Group 46">
              <a:extLst>
                <a:ext uri="{FF2B5EF4-FFF2-40B4-BE49-F238E27FC236}">
                  <a16:creationId xmlns:a16="http://schemas.microsoft.com/office/drawing/2014/main" id="{9EAC5DE7-DCAD-4879-AE02-04872CC74401}"/>
                </a:ext>
              </a:extLst>
            </p:cNvPr>
            <p:cNvGrpSpPr/>
            <p:nvPr/>
          </p:nvGrpSpPr>
          <p:grpSpPr>
            <a:xfrm>
              <a:off x="1275510" y="6224570"/>
              <a:ext cx="508602" cy="151498"/>
              <a:chOff x="551886" y="4945335"/>
              <a:chExt cx="508602" cy="151498"/>
            </a:xfrm>
          </p:grpSpPr>
          <p:sp>
            <p:nvSpPr>
              <p:cNvPr id="56" name="Rectangle 55">
                <a:extLst>
                  <a:ext uri="{FF2B5EF4-FFF2-40B4-BE49-F238E27FC236}">
                    <a16:creationId xmlns:a16="http://schemas.microsoft.com/office/drawing/2014/main" id="{B63A00EE-FF5D-437A-A0FE-250707608EF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7" name="Oval 56">
                <a:extLst>
                  <a:ext uri="{FF2B5EF4-FFF2-40B4-BE49-F238E27FC236}">
                    <a16:creationId xmlns:a16="http://schemas.microsoft.com/office/drawing/2014/main" id="{30EC7635-B173-4491-8BE8-432E2BCB990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8" name="Straight Connector 57">
                <a:extLst>
                  <a:ext uri="{FF2B5EF4-FFF2-40B4-BE49-F238E27FC236}">
                    <a16:creationId xmlns:a16="http://schemas.microsoft.com/office/drawing/2014/main" id="{1877C850-B2BB-4D46-A6D1-A430443606A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63B88F10-B359-414D-8B10-A5FED745C3BC}"/>
                </a:ext>
              </a:extLst>
            </p:cNvPr>
            <p:cNvGrpSpPr/>
            <p:nvPr/>
          </p:nvGrpSpPr>
          <p:grpSpPr>
            <a:xfrm>
              <a:off x="1275510" y="6376964"/>
              <a:ext cx="508602" cy="151498"/>
              <a:chOff x="551886" y="4945335"/>
              <a:chExt cx="508602" cy="151498"/>
            </a:xfrm>
          </p:grpSpPr>
          <p:sp>
            <p:nvSpPr>
              <p:cNvPr id="53" name="Rectangle 52">
                <a:extLst>
                  <a:ext uri="{FF2B5EF4-FFF2-40B4-BE49-F238E27FC236}">
                    <a16:creationId xmlns:a16="http://schemas.microsoft.com/office/drawing/2014/main" id="{F243D43E-553A-46C5-8CB6-46EB4A354E1A}"/>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4" name="Oval 53">
                <a:extLst>
                  <a:ext uri="{FF2B5EF4-FFF2-40B4-BE49-F238E27FC236}">
                    <a16:creationId xmlns:a16="http://schemas.microsoft.com/office/drawing/2014/main" id="{A78D8425-6CA8-43A4-A06E-E0C7E90EEC6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5" name="Straight Connector 54">
                <a:extLst>
                  <a:ext uri="{FF2B5EF4-FFF2-40B4-BE49-F238E27FC236}">
                    <a16:creationId xmlns:a16="http://schemas.microsoft.com/office/drawing/2014/main" id="{ADD1F8A1-0904-4098-B587-4544FA42DC5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3904DAE-BE0A-4F43-B41E-134BDEE3F685}"/>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B378E631-6C20-446E-AA51-A283E1CEC78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51" name="Oval 50">
                <a:extLst>
                  <a:ext uri="{FF2B5EF4-FFF2-40B4-BE49-F238E27FC236}">
                    <a16:creationId xmlns:a16="http://schemas.microsoft.com/office/drawing/2014/main" id="{177FC08F-2CD0-44F7-A8B0-DAB1B12F8D6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52" name="Straight Connector 51">
                <a:extLst>
                  <a:ext uri="{FF2B5EF4-FFF2-40B4-BE49-F238E27FC236}">
                    <a16:creationId xmlns:a16="http://schemas.microsoft.com/office/drawing/2014/main" id="{67306F10-5182-437F-929C-3CC4A137DB6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F863047C-F708-4683-BABC-7AD6E2A48BCA}"/>
              </a:ext>
            </a:extLst>
          </p:cNvPr>
          <p:cNvGrpSpPr/>
          <p:nvPr/>
        </p:nvGrpSpPr>
        <p:grpSpPr>
          <a:xfrm>
            <a:off x="10158314" y="4180277"/>
            <a:ext cx="402639" cy="361217"/>
            <a:chOff x="1275510" y="6072184"/>
            <a:chExt cx="508602" cy="456278"/>
          </a:xfrm>
        </p:grpSpPr>
        <p:grpSp>
          <p:nvGrpSpPr>
            <p:cNvPr id="35" name="Group 34">
              <a:extLst>
                <a:ext uri="{FF2B5EF4-FFF2-40B4-BE49-F238E27FC236}">
                  <a16:creationId xmlns:a16="http://schemas.microsoft.com/office/drawing/2014/main" id="{92E3CFBA-C800-4AF0-B028-CAA7E41FEC82}"/>
                </a:ext>
              </a:extLst>
            </p:cNvPr>
            <p:cNvGrpSpPr/>
            <p:nvPr/>
          </p:nvGrpSpPr>
          <p:grpSpPr>
            <a:xfrm>
              <a:off x="1275510" y="6224570"/>
              <a:ext cx="508602" cy="151498"/>
              <a:chOff x="551886" y="4945335"/>
              <a:chExt cx="508602" cy="151498"/>
            </a:xfrm>
          </p:grpSpPr>
          <p:sp>
            <p:nvSpPr>
              <p:cNvPr id="44" name="Rectangle 43">
                <a:extLst>
                  <a:ext uri="{FF2B5EF4-FFF2-40B4-BE49-F238E27FC236}">
                    <a16:creationId xmlns:a16="http://schemas.microsoft.com/office/drawing/2014/main" id="{1DFEF32A-6C33-4284-AB8D-6D69F34CBEF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5" name="Oval 44">
                <a:extLst>
                  <a:ext uri="{FF2B5EF4-FFF2-40B4-BE49-F238E27FC236}">
                    <a16:creationId xmlns:a16="http://schemas.microsoft.com/office/drawing/2014/main" id="{A73F9507-521C-4D08-92E4-322B02E7768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DA841846-5616-4DFC-8B32-D97CC7F6B1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F37E7AF9-D90B-4EF0-A03C-A497720D6ABA}"/>
                </a:ext>
              </a:extLst>
            </p:cNvPr>
            <p:cNvGrpSpPr/>
            <p:nvPr/>
          </p:nvGrpSpPr>
          <p:grpSpPr>
            <a:xfrm>
              <a:off x="1275510" y="6376964"/>
              <a:ext cx="508602" cy="151498"/>
              <a:chOff x="551886" y="4945335"/>
              <a:chExt cx="508602" cy="151498"/>
            </a:xfrm>
          </p:grpSpPr>
          <p:sp>
            <p:nvSpPr>
              <p:cNvPr id="41" name="Rectangle 40">
                <a:extLst>
                  <a:ext uri="{FF2B5EF4-FFF2-40B4-BE49-F238E27FC236}">
                    <a16:creationId xmlns:a16="http://schemas.microsoft.com/office/drawing/2014/main" id="{F1EA9B61-A55B-4BB5-9C6A-E880B1971E9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42" name="Oval 41">
                <a:extLst>
                  <a:ext uri="{FF2B5EF4-FFF2-40B4-BE49-F238E27FC236}">
                    <a16:creationId xmlns:a16="http://schemas.microsoft.com/office/drawing/2014/main" id="{52D1B359-7427-40E5-AC25-512E7A63F222}"/>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631B960B-5270-45C4-91AF-35CBB785DC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5BFDA7B-C62B-49A0-BCC1-4230D7AF5CC4}"/>
                </a:ext>
              </a:extLst>
            </p:cNvPr>
            <p:cNvGrpSpPr/>
            <p:nvPr/>
          </p:nvGrpSpPr>
          <p:grpSpPr>
            <a:xfrm>
              <a:off x="1275510" y="6072184"/>
              <a:ext cx="508602" cy="151498"/>
              <a:chOff x="551886" y="4945335"/>
              <a:chExt cx="508602" cy="151498"/>
            </a:xfrm>
          </p:grpSpPr>
          <p:sp>
            <p:nvSpPr>
              <p:cNvPr id="38" name="Rectangle 37">
                <a:extLst>
                  <a:ext uri="{FF2B5EF4-FFF2-40B4-BE49-F238E27FC236}">
                    <a16:creationId xmlns:a16="http://schemas.microsoft.com/office/drawing/2014/main" id="{483A0C3A-AFA1-4649-A31F-D7A9970C3DB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9" name="Oval 38">
                <a:extLst>
                  <a:ext uri="{FF2B5EF4-FFF2-40B4-BE49-F238E27FC236}">
                    <a16:creationId xmlns:a16="http://schemas.microsoft.com/office/drawing/2014/main" id="{33C16581-DE47-4410-92C0-55636FC1E87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FDD854EA-0AA1-4B03-BB46-4D07C241725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E69B10B3-DF11-4B08-BD76-94F27104DE4F}"/>
              </a:ext>
            </a:extLst>
          </p:cNvPr>
          <p:cNvGrpSpPr/>
          <p:nvPr/>
        </p:nvGrpSpPr>
        <p:grpSpPr>
          <a:xfrm>
            <a:off x="10167651" y="2281461"/>
            <a:ext cx="402639" cy="361217"/>
            <a:chOff x="1275510" y="6072184"/>
            <a:chExt cx="508602" cy="456278"/>
          </a:xfrm>
        </p:grpSpPr>
        <p:grpSp>
          <p:nvGrpSpPr>
            <p:cNvPr id="23" name="Group 22">
              <a:extLst>
                <a:ext uri="{FF2B5EF4-FFF2-40B4-BE49-F238E27FC236}">
                  <a16:creationId xmlns:a16="http://schemas.microsoft.com/office/drawing/2014/main" id="{A3F442A9-0995-4B10-9B02-A5B0C4198F13}"/>
                </a:ext>
              </a:extLst>
            </p:cNvPr>
            <p:cNvGrpSpPr/>
            <p:nvPr/>
          </p:nvGrpSpPr>
          <p:grpSpPr>
            <a:xfrm>
              <a:off x="1275510" y="6224570"/>
              <a:ext cx="508602" cy="151498"/>
              <a:chOff x="551886" y="4945335"/>
              <a:chExt cx="508602" cy="151498"/>
            </a:xfrm>
          </p:grpSpPr>
          <p:sp>
            <p:nvSpPr>
              <p:cNvPr id="32" name="Rectangle 31">
                <a:extLst>
                  <a:ext uri="{FF2B5EF4-FFF2-40B4-BE49-F238E27FC236}">
                    <a16:creationId xmlns:a16="http://schemas.microsoft.com/office/drawing/2014/main" id="{425A7C4C-E8C2-40CE-9126-0894083948B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3" name="Oval 32">
                <a:extLst>
                  <a:ext uri="{FF2B5EF4-FFF2-40B4-BE49-F238E27FC236}">
                    <a16:creationId xmlns:a16="http://schemas.microsoft.com/office/drawing/2014/main" id="{C2040784-C3AF-4BC6-8B19-DA14FBC88DF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4" name="Straight Connector 33">
                <a:extLst>
                  <a:ext uri="{FF2B5EF4-FFF2-40B4-BE49-F238E27FC236}">
                    <a16:creationId xmlns:a16="http://schemas.microsoft.com/office/drawing/2014/main" id="{1DD317EA-CED6-4659-989C-EA90669F176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D5C03D5-008D-45E4-AF1B-244BE660FA01}"/>
                </a:ext>
              </a:extLst>
            </p:cNvPr>
            <p:cNvGrpSpPr/>
            <p:nvPr/>
          </p:nvGrpSpPr>
          <p:grpSpPr>
            <a:xfrm>
              <a:off x="1275510" y="6376964"/>
              <a:ext cx="508602" cy="151498"/>
              <a:chOff x="551886" y="4945335"/>
              <a:chExt cx="508602" cy="151498"/>
            </a:xfrm>
          </p:grpSpPr>
          <p:sp>
            <p:nvSpPr>
              <p:cNvPr id="29" name="Rectangle 28">
                <a:extLst>
                  <a:ext uri="{FF2B5EF4-FFF2-40B4-BE49-F238E27FC236}">
                    <a16:creationId xmlns:a16="http://schemas.microsoft.com/office/drawing/2014/main" id="{8238206A-A6AF-4087-BE72-247BCC8DD92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30" name="Oval 29">
                <a:extLst>
                  <a:ext uri="{FF2B5EF4-FFF2-40B4-BE49-F238E27FC236}">
                    <a16:creationId xmlns:a16="http://schemas.microsoft.com/office/drawing/2014/main" id="{695C3813-6022-49D4-AC6E-B88D8F69B9F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3EEA115C-8EB5-4011-98B4-201F20C0131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A898D27-5DB1-4E9B-94AE-2449DB96ADD6}"/>
                </a:ext>
              </a:extLst>
            </p:cNvPr>
            <p:cNvGrpSpPr/>
            <p:nvPr/>
          </p:nvGrpSpPr>
          <p:grpSpPr>
            <a:xfrm>
              <a:off x="1275510" y="6072184"/>
              <a:ext cx="508602" cy="151498"/>
              <a:chOff x="551886" y="4945335"/>
              <a:chExt cx="508602" cy="151498"/>
            </a:xfrm>
          </p:grpSpPr>
          <p:sp>
            <p:nvSpPr>
              <p:cNvPr id="26" name="Rectangle 25">
                <a:extLst>
                  <a:ext uri="{FF2B5EF4-FFF2-40B4-BE49-F238E27FC236}">
                    <a16:creationId xmlns:a16="http://schemas.microsoft.com/office/drawing/2014/main" id="{262B9217-D943-4E84-AF12-BD17C6D00E1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27" name="Oval 26">
                <a:extLst>
                  <a:ext uri="{FF2B5EF4-FFF2-40B4-BE49-F238E27FC236}">
                    <a16:creationId xmlns:a16="http://schemas.microsoft.com/office/drawing/2014/main" id="{775B61FC-E35B-497C-8463-C86CE8C402F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cxnSp>
            <p:nvCxnSpPr>
              <p:cNvPr id="28" name="Straight Connector 27">
                <a:extLst>
                  <a:ext uri="{FF2B5EF4-FFF2-40B4-BE49-F238E27FC236}">
                    <a16:creationId xmlns:a16="http://schemas.microsoft.com/office/drawing/2014/main" id="{95EE1FF3-EED9-4586-94E4-A36B2B10B26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2733223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F8C4-09C7-4798-ADDC-3C574E750382}"/>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Review: Choosing a partition Key</a:t>
            </a:r>
          </a:p>
        </p:txBody>
      </p:sp>
      <p:sp>
        <p:nvSpPr>
          <p:cNvPr id="4" name="Text Placeholder 2">
            <a:extLst>
              <a:ext uri="{FF2B5EF4-FFF2-40B4-BE49-F238E27FC236}">
                <a16:creationId xmlns:a16="http://schemas.microsoft.com/office/drawing/2014/main" id="{6C6AC3EC-E10B-4292-9AA9-1DDA306F2734}"/>
              </a:ext>
            </a:extLst>
          </p:cNvPr>
          <p:cNvSpPr txBox="1">
            <a:spLocks/>
          </p:cNvSpPr>
          <p:nvPr/>
        </p:nvSpPr>
        <p:spPr>
          <a:xfrm>
            <a:off x="269241" y="1805042"/>
            <a:ext cx="11655839" cy="4216539"/>
          </a:xfrm>
          <a:prstGeom prst="rect">
            <a:avLst/>
          </a:prstGeom>
          <a:noFill/>
        </p:spPr>
        <p:txBody>
          <a:bodyPr vert="horz" wrap="square" lIns="91440" tIns="45720" rIns="91440" bIns="45720" rtlCol="0">
            <a:spAutoFit/>
          </a:bodyPr>
          <a:lstStyle>
            <a:lvl1pPr marL="0" marR="0" indent="0" algn="l" defTabSz="914344"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76" marR="0" indent="-236541" algn="l" defTabSz="914344"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1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0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00"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400" dirty="0">
                <a:solidFill>
                  <a:prstClr val="black"/>
                </a:solidFill>
                <a:latin typeface="Arial" panose="020B0604020202020204" pitchFamily="34" charset="0"/>
                <a:cs typeface="Arial" panose="020B0604020202020204" pitchFamily="34" charset="0"/>
              </a:rPr>
              <a:t>For each Cosmos DB container, you should specify a partition key. </a:t>
            </a:r>
          </a:p>
          <a:p>
            <a:pPr>
              <a:defRPr/>
            </a:pPr>
            <a:endParaRPr lang="en-US" sz="2400" dirty="0">
              <a:solidFill>
                <a:prstClr val="black"/>
              </a:solidFill>
              <a:latin typeface="Arial" panose="020B0604020202020204" pitchFamily="34" charset="0"/>
              <a:cs typeface="Arial" panose="020B0604020202020204" pitchFamily="34" charset="0"/>
            </a:endParaRPr>
          </a:p>
          <a:p>
            <a:pPr>
              <a:defRPr/>
            </a:pPr>
            <a:r>
              <a:rPr lang="en-US" sz="2400" dirty="0">
                <a:solidFill>
                  <a:prstClr val="black"/>
                </a:solidFill>
                <a:latin typeface="Arial" panose="020B0604020202020204" pitchFamily="34" charset="0"/>
                <a:cs typeface="Arial" panose="020B0604020202020204" pitchFamily="34" charset="0"/>
              </a:rPr>
              <a:t>It should satisfy the following core properties:</a:t>
            </a:r>
          </a:p>
          <a:p>
            <a:pPr>
              <a:defRPr/>
            </a:pPr>
            <a:endParaRPr lang="en-US" sz="2400" dirty="0">
              <a:solidFill>
                <a:prstClr val="black"/>
              </a:solidFill>
              <a:latin typeface="Arial" panose="020B0604020202020204" pitchFamily="34" charset="0"/>
              <a:cs typeface="Arial" panose="020B0604020202020204" pitchFamily="34" charset="0"/>
            </a:endParaRPr>
          </a:p>
          <a:p>
            <a:pPr marL="915576" lvl="1" indent="-342900">
              <a:defRPr/>
            </a:pPr>
            <a:r>
              <a:rPr lang="en-US" sz="2800" dirty="0">
                <a:solidFill>
                  <a:prstClr val="black"/>
                </a:solidFill>
                <a:latin typeface="Arial" panose="020B0604020202020204" pitchFamily="34" charset="0"/>
                <a:cs typeface="Arial" panose="020B0604020202020204" pitchFamily="34" charset="0"/>
              </a:rPr>
              <a:t>Evenly distribute requests</a:t>
            </a:r>
          </a:p>
          <a:p>
            <a:pPr marL="915576" lvl="1" indent="-342900">
              <a:defRPr/>
            </a:pPr>
            <a:r>
              <a:rPr lang="en-US" sz="2800" dirty="0">
                <a:solidFill>
                  <a:prstClr val="black"/>
                </a:solidFill>
                <a:latin typeface="Arial" panose="020B0604020202020204" pitchFamily="34" charset="0"/>
                <a:cs typeface="Arial" panose="020B0604020202020204" pitchFamily="34" charset="0"/>
              </a:rPr>
              <a:t>Evenly distribute storage</a:t>
            </a:r>
          </a:p>
          <a:p>
            <a:pPr marL="915576" lvl="1" indent="-342900">
              <a:defRPr/>
            </a:pPr>
            <a:r>
              <a:rPr lang="en-US" sz="2800" dirty="0">
                <a:solidFill>
                  <a:prstClr val="black"/>
                </a:solidFill>
                <a:latin typeface="Arial" panose="020B0604020202020204" pitchFamily="34" charset="0"/>
                <a:cs typeface="Arial" panose="020B0604020202020204" pitchFamily="34" charset="0"/>
              </a:rPr>
              <a:t>Have a high cardinality (each partition can grow up to 10 GB in size)</a:t>
            </a:r>
          </a:p>
          <a:p>
            <a:pPr>
              <a:defRPr/>
            </a:pPr>
            <a:endParaRPr lang="en-US"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701848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F8C4-09C7-4798-ADDC-3C574E750382}"/>
              </a:ext>
            </a:extLst>
          </p:cNvPr>
          <p:cNvSpPr>
            <a:spLocks noGrp="1"/>
          </p:cNvSpPr>
          <p:nvPr>
            <p:ph type="title"/>
          </p:nvPr>
        </p:nvSpPr>
        <p:spPr/>
        <p:txBody>
          <a:bodyPr/>
          <a:lstStyle/>
          <a:p>
            <a:r>
              <a:rPr lang="en-US" dirty="0"/>
              <a:t>Review: Choosing a partition Key</a:t>
            </a:r>
          </a:p>
        </p:txBody>
      </p:sp>
      <p:sp>
        <p:nvSpPr>
          <p:cNvPr id="4" name="Text Placeholder 2">
            <a:extLst>
              <a:ext uri="{FF2B5EF4-FFF2-40B4-BE49-F238E27FC236}">
                <a16:creationId xmlns:a16="http://schemas.microsoft.com/office/drawing/2014/main" id="{6C6AC3EC-E10B-4292-9AA9-1DDA306F2734}"/>
              </a:ext>
            </a:extLst>
          </p:cNvPr>
          <p:cNvSpPr txBox="1">
            <a:spLocks/>
          </p:cNvSpPr>
          <p:nvPr/>
        </p:nvSpPr>
        <p:spPr>
          <a:xfrm>
            <a:off x="269241" y="1684725"/>
            <a:ext cx="11655839" cy="6481774"/>
          </a:xfrm>
          <a:prstGeom prst="rect">
            <a:avLst/>
          </a:prstGeom>
          <a:noFill/>
        </p:spPr>
        <p:txBody>
          <a:bodyPr vert="horz" wrap="square" lIns="91440" tIns="45720" rIns="91440" bIns="45720" rtlCol="0">
            <a:spAutoFit/>
          </a:bodyPr>
          <a:lstStyle>
            <a:lvl1pPr marL="0" marR="0" indent="0" algn="l" defTabSz="914344"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76" marR="0" indent="-236541" algn="l" defTabSz="914344"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1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09"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00" marR="0" indent="-224092" algn="l" defTabSz="914344"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446"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19"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800" dirty="0">
                <a:solidFill>
                  <a:prstClr val="black"/>
                </a:solidFill>
                <a:latin typeface="Arial" panose="020B0604020202020204" pitchFamily="34" charset="0"/>
                <a:cs typeface="Arial" panose="020B0604020202020204" pitchFamily="34" charset="0"/>
              </a:rPr>
              <a:t>In addition, there are a few other areas to consider:</a:t>
            </a:r>
          </a:p>
          <a:p>
            <a:pPr>
              <a:defRPr/>
            </a:pPr>
            <a:endParaRPr lang="en-US" sz="2800" dirty="0">
              <a:solidFill>
                <a:prstClr val="black"/>
              </a:solidFill>
              <a:latin typeface="Arial" panose="020B0604020202020204" pitchFamily="34" charset="0"/>
              <a:cs typeface="Arial" panose="020B0604020202020204" pitchFamily="34" charset="0"/>
            </a:endParaRPr>
          </a:p>
          <a:p>
            <a:pPr>
              <a:defRPr/>
            </a:pPr>
            <a:r>
              <a:rPr lang="en-US" sz="2800" b="0" dirty="0">
                <a:solidFill>
                  <a:prstClr val="black"/>
                </a:solidFill>
                <a:latin typeface="Arial" panose="020B0604020202020204" pitchFamily="34" charset="0"/>
                <a:cs typeface="Arial" panose="020B0604020202020204" pitchFamily="34" charset="0"/>
              </a:rPr>
              <a:t>Queries can be intelligently routed via partition key:</a:t>
            </a:r>
          </a:p>
          <a:p>
            <a:pPr marL="915576" lvl="1" indent="-342900">
              <a:defRPr/>
            </a:pPr>
            <a:r>
              <a:rPr lang="en-US" sz="2800" dirty="0">
                <a:solidFill>
                  <a:prstClr val="black"/>
                </a:solidFill>
                <a:latin typeface="Arial" panose="020B0604020202020204" pitchFamily="34" charset="0"/>
                <a:cs typeface="Arial" panose="020B0604020202020204" pitchFamily="34" charset="0"/>
              </a:rPr>
              <a:t>Queries that are scoped to a single partition (or small set of partitions) will consume fewer RU’s than queries that must “fan-out” and check every partition</a:t>
            </a:r>
          </a:p>
          <a:p>
            <a:pPr marL="915576" lvl="1" indent="-342900">
              <a:defRPr/>
            </a:pPr>
            <a:r>
              <a:rPr lang="en-US" sz="2800" dirty="0">
                <a:solidFill>
                  <a:prstClr val="black"/>
                </a:solidFill>
                <a:latin typeface="Arial" panose="020B0604020202020204" pitchFamily="34" charset="0"/>
                <a:cs typeface="Arial" panose="020B0604020202020204" pitchFamily="34" charset="0"/>
              </a:rPr>
              <a:t>No partition key with query -&gt; requires fan-out</a:t>
            </a:r>
          </a:p>
          <a:p>
            <a:pPr>
              <a:defRPr/>
            </a:pPr>
            <a:endParaRPr lang="en-US" sz="2800" b="0" dirty="0">
              <a:solidFill>
                <a:prstClr val="black"/>
              </a:solidFill>
              <a:latin typeface="Arial" panose="020B0604020202020204" pitchFamily="34" charset="0"/>
              <a:cs typeface="Arial" panose="020B0604020202020204" pitchFamily="34" charset="0"/>
            </a:endParaRPr>
          </a:p>
          <a:p>
            <a:pPr>
              <a:defRPr/>
            </a:pPr>
            <a:r>
              <a:rPr lang="en-US" sz="2800" b="0" dirty="0">
                <a:solidFill>
                  <a:prstClr val="black"/>
                </a:solidFill>
                <a:latin typeface="Arial" panose="020B0604020202020204" pitchFamily="34" charset="0"/>
                <a:cs typeface="Arial" panose="020B0604020202020204" pitchFamily="34" charset="0"/>
              </a:rPr>
              <a:t>Multi-document transactions must be within a single partition</a:t>
            </a:r>
            <a:endParaRPr lang="en-US" sz="3200" b="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lvl="1" indent="0">
              <a:buNone/>
              <a:defRPr/>
            </a:pPr>
            <a:endParaRPr lang="en-US" sz="2800" dirty="0">
              <a:solidFill>
                <a:prstClr val="black"/>
              </a:solidFill>
              <a:latin typeface="Arial" panose="020B0604020202020204" pitchFamily="34" charset="0"/>
              <a:cs typeface="Arial" panose="020B0604020202020204" pitchFamily="34" charset="0"/>
            </a:endParaRPr>
          </a:p>
          <a:p>
            <a:pPr>
              <a:defRPr/>
            </a:pPr>
            <a:endParaRPr lang="en-US" sz="2400" b="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282796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318984" y="953550"/>
            <a:ext cx="5265119" cy="5442067"/>
          </a:xfrm>
        </p:spPr>
        <p:txBody>
          <a:bodyPr vert="horz" wrap="square" lIns="146304" tIns="91440" rIns="146304" bIns="91440" rtlCol="0" anchor="t">
            <a:spAutoFit/>
          </a:bodyPr>
          <a:lstStyle/>
          <a:p>
            <a:pPr lvl="0"/>
            <a:r>
              <a:rPr lang="en-US" sz="1800" dirty="0">
                <a:latin typeface="Arial" panose="020B0604020202020204" pitchFamily="34" charset="0"/>
                <a:cs typeface="Arial" panose="020B0604020202020204" pitchFamily="34" charset="0"/>
              </a:rPr>
              <a:t>EXAMPLE SCENARIO</a:t>
            </a:r>
          </a:p>
          <a:p>
            <a:pPr marL="0" lvl="1" indent="0">
              <a:buNone/>
            </a:pPr>
            <a:r>
              <a:rPr lang="en-US" sz="1800" dirty="0">
                <a:latin typeface="Arial" panose="020B0604020202020204" pitchFamily="34" charset="0"/>
                <a:cs typeface="Arial" panose="020B0604020202020204" pitchFamily="34" charset="0"/>
              </a:rPr>
              <a:t>Contoso Connected Car is a vehicle telematics company. They are planning to store vehicle telemetry data from millions of vehicles every second in Azure Cosmos DB to power predictive maintenance, fleet management, and driver risk analysis.</a:t>
            </a:r>
          </a:p>
          <a:p>
            <a:pPr marL="0" lvl="1" indent="0">
              <a:buNone/>
            </a:pPr>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WHAT ARE A FEW POTENTIAL PARTITION KEY CHOICES?</a:t>
            </a:r>
          </a:p>
          <a:p>
            <a:pPr lvl="1"/>
            <a:r>
              <a:rPr lang="en-US" sz="1800" dirty="0">
                <a:latin typeface="Arial" panose="020B0604020202020204" pitchFamily="34" charset="0"/>
                <a:cs typeface="Arial" panose="020B0604020202020204" pitchFamily="34" charset="0"/>
              </a:rPr>
              <a:t>Vehicle Model</a:t>
            </a:r>
          </a:p>
          <a:p>
            <a:pPr lvl="1"/>
            <a:r>
              <a:rPr lang="en-US" sz="1800" dirty="0">
                <a:latin typeface="Arial" panose="020B0604020202020204" pitchFamily="34" charset="0"/>
                <a:cs typeface="Arial" panose="020B0604020202020204" pitchFamily="34" charset="0"/>
              </a:rPr>
              <a:t>Current Time</a:t>
            </a:r>
          </a:p>
          <a:p>
            <a:pPr lvl="1"/>
            <a:r>
              <a:rPr lang="en-US" sz="1800" dirty="0">
                <a:latin typeface="Arial" panose="020B0604020202020204" pitchFamily="34" charset="0"/>
                <a:cs typeface="Arial" panose="020B0604020202020204" pitchFamily="34" charset="0"/>
              </a:rPr>
              <a:t>Device Id</a:t>
            </a:r>
          </a:p>
          <a:p>
            <a:pPr lvl="1"/>
            <a:r>
              <a:rPr lang="en-US" sz="1800" dirty="0">
                <a:latin typeface="Arial" panose="020B0604020202020204" pitchFamily="34" charset="0"/>
                <a:cs typeface="Arial" panose="020B0604020202020204" pitchFamily="34" charset="0"/>
              </a:rPr>
              <a:t>Composite Key – Device ID + Current Time</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a:xfrm>
            <a:off x="357402" y="0"/>
            <a:ext cx="5265119" cy="1052182"/>
          </a:xfrm>
        </p:spPr>
        <p:txBody>
          <a:bodyPr/>
          <a:lstStyle/>
          <a:p>
            <a:r>
              <a:rPr lang="en-US" dirty="0">
                <a:latin typeface="Arial" panose="020B0604020202020204" pitchFamily="34" charset="0"/>
                <a:cs typeface="Arial" panose="020B0604020202020204" pitchFamily="34" charset="0"/>
              </a:rPr>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771" y="2835665"/>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829" y="2073665"/>
            <a:ext cx="1438275" cy="105727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825" y="3791757"/>
            <a:ext cx="1438275" cy="105727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337"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337" y="2073665"/>
            <a:ext cx="1438275" cy="105727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0534" y="6497998"/>
            <a:ext cx="2297279" cy="138499"/>
            <a:chOff x="270533" y="6498014"/>
            <a:chExt cx="2297278" cy="138499"/>
          </a:xfrm>
        </p:grpSpPr>
        <p:sp>
          <p:nvSpPr>
            <p:cNvPr id="10" name="TextBox 9">
              <a:extLst>
                <a:ext uri="{FF2B5EF4-FFF2-40B4-BE49-F238E27FC236}">
                  <a16:creationId xmlns:a16="http://schemas.microsoft.com/office/drawing/2014/main" id="{0118AEAD-8D7E-4B84-A348-F8C7CCE6AD65}"/>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4379782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6"/>
            <a:ext cx="4572000" cy="2360646"/>
          </a:xfrm>
        </p:spPr>
        <p:txBody>
          <a:bodyPr vert="horz" wrap="square" lIns="91440" tIns="45720" rIns="91440" bIns="45720" rtlCol="0" anchor="t">
            <a:spAutoFit/>
          </a:bodyPr>
          <a:lstStyle/>
          <a:p>
            <a:pPr algn="ctr"/>
            <a:r>
              <a:rPr lang="en-US" sz="1600" dirty="0"/>
              <a:t>VEHICLE MODEL </a:t>
            </a:r>
            <a:r>
              <a:rPr lang="en-US" sz="1600" dirty="0">
                <a:solidFill>
                  <a:schemeClr val="tx1"/>
                </a:solidFill>
              </a:rPr>
              <a:t>(e</a:t>
            </a:r>
            <a:r>
              <a:rPr lang="en-US" sz="1600" dirty="0">
                <a:solidFill>
                  <a:srgbClr val="0078D7"/>
                </a:solidFill>
              </a:rPr>
              <a:t>.</a:t>
            </a:r>
            <a:r>
              <a:rPr lang="en-US" sz="1600" dirty="0"/>
              <a:t>g. Model A)</a:t>
            </a:r>
            <a:endParaRPr lang="en-US" dirty="0"/>
          </a:p>
          <a:p>
            <a:pPr algn="ctr"/>
            <a:endParaRPr lang="en-US" sz="1500" dirty="0">
              <a:solidFill>
                <a:srgbClr val="0078D7"/>
              </a:solidFill>
            </a:endParaRPr>
          </a:p>
          <a:p>
            <a:pPr algn="ctr"/>
            <a:r>
              <a:rPr lang="en-US" sz="1500" b="0" dirty="0">
                <a:solidFill>
                  <a:schemeClr val="tx1"/>
                </a:solidFill>
                <a:latin typeface="+mn-lt"/>
              </a:rPr>
              <a:t>Most auto manufactures only have a couple dozen models. This will create a fixed number of logical partition</a:t>
            </a:r>
            <a:r>
              <a:rPr lang="en-US" sz="1500" b="0" dirty="0">
                <a:solidFill>
                  <a:schemeClr val="tx1"/>
                </a:solidFill>
              </a:rPr>
              <a:t> key values; and is potentially the least granular option.</a:t>
            </a:r>
          </a:p>
          <a:p>
            <a:pPr algn="ctr"/>
            <a:r>
              <a:rPr lang="en-US" sz="1500" b="0" dirty="0">
                <a:solidFill>
                  <a:schemeClr val="tx1"/>
                </a:solidFill>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6167" y="1925685"/>
            <a:ext cx="4572000" cy="2323713"/>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600" dirty="0">
                <a:solidFill>
                  <a:schemeClr val="tx1"/>
                </a:solidFill>
                <a:latin typeface="Arial" panose="020B0604020202020204" pitchFamily="34" charset="0"/>
                <a:cs typeface="Arial" panose="020B0604020202020204" pitchFamily="34" charset="0"/>
              </a:rPr>
              <a:t>CURRENT MONTH (e.g. 2018-04)</a:t>
            </a:r>
            <a:endParaRPr lang="en-US" dirty="0">
              <a:solidFill>
                <a:schemeClr val="tx1"/>
              </a:solidFill>
              <a:latin typeface="Arial" panose="020B0604020202020204" pitchFamily="34" charset="0"/>
              <a:cs typeface="Arial" panose="020B0604020202020204" pitchFamily="34" charset="0"/>
            </a:endParaRPr>
          </a:p>
          <a:p>
            <a:pPr algn="ctr" defTabSz="914344">
              <a:defRPr/>
            </a:pPr>
            <a:endParaRPr lang="en-US" sz="1500" dirty="0">
              <a:solidFill>
                <a:srgbClr val="0078D7"/>
              </a:solidFill>
              <a:latin typeface="Arial" panose="020B0604020202020204" pitchFamily="34" charset="0"/>
              <a:cs typeface="Arial" panose="020B0604020202020204" pitchFamily="34" charset="0"/>
            </a:endParaRPr>
          </a:p>
          <a:p>
            <a:pPr algn="ctr" defTabSz="914344">
              <a:defRPr/>
            </a:pPr>
            <a:r>
              <a:rPr lang="en-US" sz="1500" b="0" dirty="0">
                <a:solidFill>
                  <a:srgbClr val="505050"/>
                </a:solidFill>
                <a:latin typeface="Arial" panose="020B0604020202020204" pitchFamily="34" charset="0"/>
                <a:cs typeface="Arial" panose="020B0604020202020204" pitchFamily="34" charset="0"/>
              </a:rPr>
              <a:t>Auto manufacturers have transactions occurring throughout the year. This will create a more balanced distribution of storage across partition key values.</a:t>
            </a:r>
          </a:p>
          <a:p>
            <a:pPr algn="ctr" defTabSz="914344">
              <a:defRPr/>
            </a:pPr>
            <a:r>
              <a:rPr lang="en-US" sz="1500" b="0" dirty="0">
                <a:solidFill>
                  <a:srgbClr val="505050"/>
                </a:solidFill>
                <a:latin typeface="Arial" panose="020B0604020202020204" pitchFamily="34" charset="0"/>
                <a:cs typeface="Arial" panose="020B0604020202020204" pitchFamily="34" charset="0"/>
              </a:rPr>
              <a:t>However, most business transactions occur on recent data creating the possibility of a hot partition key for the current month on throughput.</a:t>
            </a: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19479" y="4660868"/>
            <a:ext cx="4471523" cy="1325169"/>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062"/>
                <a:ext cx="914400" cy="949349"/>
                <a:chOff x="7890518" y="4812062"/>
                <a:chExt cx="914400" cy="949349"/>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Rodel</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Turlic</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062"/>
                <a:ext cx="914400" cy="949349"/>
                <a:chOff x="7890518" y="4812062"/>
                <a:chExt cx="914400" cy="949349"/>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Rodel</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err="1">
                      <a:gradFill>
                        <a:gsLst>
                          <a:gs pos="2917">
                            <a:srgbClr val="505050"/>
                          </a:gs>
                          <a:gs pos="30000">
                            <a:srgbClr val="505050"/>
                          </a:gs>
                        </a:gsLst>
                        <a:lin ang="5400000" scaled="0"/>
                      </a:gradFill>
                      <a:latin typeface="Arial" panose="020B0604020202020204" pitchFamily="34" charset="0"/>
                    </a:rPr>
                    <a:t>Turlic</a:t>
                  </a:r>
                  <a:endParaRPr lang="en-US" sz="1051" dirty="0">
                    <a:gradFill>
                      <a:gsLst>
                        <a:gs pos="2917">
                          <a:srgbClr val="505050"/>
                        </a:gs>
                        <a:gs pos="30000">
                          <a:srgbClr val="505050"/>
                        </a:gs>
                      </a:gsLst>
                      <a:lin ang="5400000" scaled="0"/>
                    </a:gradFill>
                    <a:latin typeface="Arial" panose="020B0604020202020204" pitchFamily="34" charset="0"/>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405" y="4660868"/>
            <a:ext cx="4471523" cy="1325169"/>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062"/>
                <a:ext cx="914400" cy="949349"/>
                <a:chOff x="7890518" y="4812062"/>
                <a:chExt cx="914400" cy="949349"/>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062"/>
                <a:ext cx="914400" cy="949349"/>
                <a:chOff x="7890518" y="4812062"/>
                <a:chExt cx="914400" cy="949349"/>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06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131"/>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200"/>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272"/>
                  <a:ext cx="914400" cy="175139"/>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0534" y="6497998"/>
            <a:ext cx="2297279" cy="138499"/>
            <a:chOff x="270533" y="6498014"/>
            <a:chExt cx="2297278" cy="13849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DD0EAD9A-328D-49A0-A4D4-EEF3757BE96B}"/>
              </a:ext>
            </a:extLst>
          </p:cNvPr>
          <p:cNvSpPr/>
          <p:nvPr/>
        </p:nvSpPr>
        <p:spPr bwMode="auto">
          <a:xfrm>
            <a:off x="381225" y="1616957"/>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64" name="Rectangle 63">
            <a:extLst>
              <a:ext uri="{FF2B5EF4-FFF2-40B4-BE49-F238E27FC236}">
                <a16:creationId xmlns:a16="http://schemas.microsoft.com/office/drawing/2014/main" id="{69A90CC1-DE91-4987-8642-612E0585CD90}"/>
              </a:ext>
            </a:extLst>
          </p:cNvPr>
          <p:cNvSpPr/>
          <p:nvPr/>
        </p:nvSpPr>
        <p:spPr bwMode="auto">
          <a:xfrm>
            <a:off x="6936140" y="1561552"/>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174949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64" grpId="0" animBg="1"/>
      <p:bldP spid="64"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296" y="4660871"/>
            <a:ext cx="4765005" cy="1336480"/>
            <a:chOff x="-24243" y="4673773"/>
            <a:chExt cx="4765005" cy="133647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75722"/>
              <a:ext cx="2055295" cy="934530"/>
              <a:chOff x="7940454" y="4724493"/>
              <a:chExt cx="2473059" cy="1124485"/>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724493"/>
                <a:ext cx="1375338" cy="1124485"/>
                <a:chOff x="7463080" y="4724493"/>
                <a:chExt cx="1375338" cy="1124485"/>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724493"/>
                  <a:ext cx="1375332" cy="350275"/>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4982561"/>
                  <a:ext cx="1375330"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6" y="5240631"/>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49870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40"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75718"/>
              <a:ext cx="2055297" cy="934530"/>
              <a:chOff x="7940454" y="4724492"/>
              <a:chExt cx="2473061" cy="1124486"/>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724492"/>
                <a:ext cx="1375338" cy="1124486"/>
                <a:chOff x="7463080" y="4724492"/>
                <a:chExt cx="1375338" cy="1124486"/>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724492"/>
                  <a:ext cx="1375332" cy="350275"/>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4982562"/>
                  <a:ext cx="1375330"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6" y="524063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498702"/>
                  <a:ext cx="1375332" cy="350276"/>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152897"/>
          </a:xfrm>
        </p:spPr>
        <p:txBody>
          <a:bodyPr vert="horz" wrap="square" lIns="91440" tIns="45720" rIns="91440" bIns="45720" rtlCol="0" anchor="t">
            <a:spAutoFit/>
          </a:bodyPr>
          <a:lstStyle/>
          <a:p>
            <a:pPr lvl="0" algn="ctr"/>
            <a:r>
              <a:rPr lang="en-US" sz="1600" dirty="0"/>
              <a:t>DEVICE ID (e.g. Device123)</a:t>
            </a:r>
            <a:endParaRPr lang="en-US" dirty="0">
              <a:solidFill>
                <a:srgbClr val="0078D7"/>
              </a:solidFill>
            </a:endParaRPr>
          </a:p>
          <a:p>
            <a:pPr lvl="0" algn="ctr"/>
            <a:endParaRPr lang="en-US" sz="1500" dirty="0">
              <a:solidFill>
                <a:srgbClr val="0078D7"/>
              </a:solidFill>
            </a:endParaRPr>
          </a:p>
          <a:p>
            <a:pPr lvl="0" algn="ctr"/>
            <a:r>
              <a:rPr lang="en-US" sz="1500" b="0" dirty="0">
                <a:solidFill>
                  <a:srgbClr val="505050"/>
                </a:solidFill>
              </a:rPr>
              <a:t>Each car would have a unique device ID. This creates a large number of partition key values and would have a significant amount of granularity.</a:t>
            </a:r>
          </a:p>
          <a:p>
            <a:pPr lvl="0" algn="ctr"/>
            <a:r>
              <a:rPr lang="en-US" sz="1500" b="0" dirty="0">
                <a:solidFill>
                  <a:srgbClr val="505050"/>
                </a:solidFill>
              </a:rPr>
              <a:t>Depending on how many transactions occur per vehicle, it is possible to a specific partition key that reaches the storage limit per partition key</a:t>
            </a:r>
            <a:endParaRPr lang="en-US" sz="1500" dirty="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3080" y="1925685"/>
            <a:ext cx="4572000" cy="2785378"/>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600" dirty="0">
                <a:solidFill>
                  <a:schemeClr val="tx1"/>
                </a:solidFill>
                <a:latin typeface="Arial" panose="020B0604020202020204" pitchFamily="34" charset="0"/>
                <a:cs typeface="Arial" panose="020B0604020202020204" pitchFamily="34" charset="0"/>
              </a:rPr>
              <a:t>COMPOSITE KEY (Device ID + Time)</a:t>
            </a:r>
            <a:endParaRPr lang="en-US" dirty="0">
              <a:solidFill>
                <a:schemeClr val="tx1"/>
              </a:solidFill>
              <a:latin typeface="Arial" panose="020B0604020202020204" pitchFamily="34" charset="0"/>
              <a:cs typeface="Arial" panose="020B0604020202020204" pitchFamily="34" charset="0"/>
            </a:endParaRPr>
          </a:p>
          <a:p>
            <a:pPr algn="ctr" defTabSz="914344">
              <a:defRPr/>
            </a:pPr>
            <a:endParaRPr lang="en-US" sz="1500" dirty="0">
              <a:solidFill>
                <a:srgbClr val="0078D7"/>
              </a:solidFill>
              <a:latin typeface="Arial" panose="020B0604020202020204" pitchFamily="34" charset="0"/>
              <a:cs typeface="Arial" panose="020B0604020202020204" pitchFamily="34" charset="0"/>
            </a:endParaRPr>
          </a:p>
          <a:p>
            <a:pPr algn="ctr" defTabSz="914344">
              <a:defRPr/>
            </a:pPr>
            <a:r>
              <a:rPr lang="en-US" sz="1500" b="0" dirty="0">
                <a:solidFill>
                  <a:srgbClr val="505050"/>
                </a:solidFill>
                <a:latin typeface="Arial" panose="020B0604020202020204" pitchFamily="34" charset="0"/>
                <a:cs typeface="Arial" panose="020B0604020202020204" pitchFamily="34" charset="0"/>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algn="ctr" defTabSz="914344">
              <a:defRPr/>
            </a:pPr>
            <a:r>
              <a:rPr lang="en-US" sz="1500" b="0" dirty="0">
                <a:solidFill>
                  <a:srgbClr val="505050"/>
                </a:solidFill>
                <a:latin typeface="Arial" panose="020B0604020202020204" pitchFamily="34" charset="0"/>
                <a:cs typeface="Arial" panose="020B0604020202020204" pitchFamily="34" charset="0"/>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4" y="2900364"/>
            <a:ext cx="1438275" cy="105727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1879" y="4660870"/>
            <a:ext cx="4471523" cy="1325170"/>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062"/>
                <a:ext cx="914400" cy="949347"/>
                <a:chOff x="7890518" y="4812062"/>
                <a:chExt cx="914400" cy="949347"/>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Storage Distribution</a:t>
              </a:r>
              <a:endParaRPr lang="en-US" sz="1200" b="0" dirty="0">
                <a:solidFill>
                  <a:srgbClr val="505050"/>
                </a:solidFill>
                <a:latin typeface="Arial" panose="020B0604020202020204" pitchFamily="34" charset="0"/>
                <a:cs typeface="Arial" panose="020B0604020202020204" pitchFamily="34" charset="0"/>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344">
                <a:defRPr/>
              </a:pPr>
              <a:r>
                <a:rPr lang="en-US" sz="1200" dirty="0">
                  <a:solidFill>
                    <a:srgbClr val="0078D7"/>
                  </a:solidFill>
                  <a:latin typeface="Arial" panose="020B0604020202020204" pitchFamily="34" charset="0"/>
                  <a:cs typeface="Arial" panose="020B0604020202020204" pitchFamily="34" charset="0"/>
                </a:rPr>
                <a:t>Throughput Distribution</a:t>
              </a:r>
              <a:endParaRPr lang="en-US" sz="1200" b="0" dirty="0">
                <a:solidFill>
                  <a:srgbClr val="505050"/>
                </a:solidFill>
                <a:latin typeface="Arial" panose="020B0604020202020204" pitchFamily="34" charset="0"/>
                <a:cs typeface="Arial" panose="020B0604020202020204" pitchFamily="34" charset="0"/>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062"/>
                <a:ext cx="914400" cy="949347"/>
                <a:chOff x="7890518" y="4812062"/>
                <a:chExt cx="914400" cy="949347"/>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062"/>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130"/>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20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271"/>
                  <a:ext cx="914400" cy="175138"/>
                </a:xfrm>
                <a:prstGeom prst="rect">
                  <a:avLst/>
                </a:prstGeom>
                <a:noFill/>
              </p:spPr>
              <p:txBody>
                <a:bodyPr wrap="square" lIns="0" tIns="0" rIns="0" bIns="0" rtlCol="0" anchor="ctr">
                  <a:spAutoFit/>
                </a:bodyPr>
                <a:lstStyle/>
                <a:p>
                  <a:pPr algn="r" defTabSz="914377">
                    <a:lnSpc>
                      <a:spcPct val="90000"/>
                    </a:lnSpc>
                    <a:spcAft>
                      <a:spcPts val="600"/>
                    </a:spcAft>
                    <a:defRPr/>
                  </a:pPr>
                  <a:r>
                    <a:rPr lang="en-US" sz="1051" dirty="0">
                      <a:gradFill>
                        <a:gsLst>
                          <a:gs pos="2917">
                            <a:srgbClr val="505050"/>
                          </a:gs>
                          <a:gs pos="30000">
                            <a:srgbClr val="505050"/>
                          </a:gs>
                        </a:gsLst>
                        <a:lin ang="5400000" scaled="0"/>
                      </a:gradFill>
                      <a:latin typeface="Arial" panose="020B0604020202020204" pitchFamily="34" charset="0"/>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0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0534" y="6497998"/>
            <a:ext cx="2297279" cy="138499"/>
            <a:chOff x="270533" y="6498014"/>
            <a:chExt cx="2297278" cy="13849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2" y="6498014"/>
              <a:ext cx="2011679" cy="138499"/>
            </a:xfrm>
            <a:prstGeom prst="rect">
              <a:avLst/>
            </a:prstGeom>
            <a:noFill/>
          </p:spPr>
          <p:txBody>
            <a:bodyPr wrap="square" lIns="0" tIns="0" rIns="0" bIns="0" rtlCol="0" anchor="ctr">
              <a:spAutoFit/>
            </a:bodyPr>
            <a:lstStyle/>
            <a:p>
              <a:pPr defTabSz="914377">
                <a:lnSpc>
                  <a:spcPct val="90000"/>
                </a:lnSpc>
                <a:spcAft>
                  <a:spcPts val="600"/>
                </a:spcAft>
                <a:defRPr/>
              </a:pPr>
              <a:r>
                <a:rPr lang="en-US" sz="1000" kern="0" dirty="0">
                  <a:solidFill>
                    <a:srgbClr val="227B6D"/>
                  </a:solidFill>
                  <a:latin typeface="Arial" panose="020B0604020202020204" pitchFamily="34" charset="0"/>
                  <a:cs typeface="Arial" panose="020B0604020202020204" pitchFamily="34" charset="0"/>
                </a:rPr>
                <a:t>Example – 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
        <p:nvSpPr>
          <p:cNvPr id="63" name="Rectangle 62">
            <a:extLst>
              <a:ext uri="{FF2B5EF4-FFF2-40B4-BE49-F238E27FC236}">
                <a16:creationId xmlns:a16="http://schemas.microsoft.com/office/drawing/2014/main" id="{840C80CA-BDA8-403E-BC66-903BDB005D8A}"/>
              </a:ext>
            </a:extLst>
          </p:cNvPr>
          <p:cNvSpPr/>
          <p:nvPr/>
        </p:nvSpPr>
        <p:spPr bwMode="auto">
          <a:xfrm>
            <a:off x="381225" y="1616957"/>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
        <p:nvSpPr>
          <p:cNvPr id="91" name="Rectangle 90">
            <a:extLst>
              <a:ext uri="{FF2B5EF4-FFF2-40B4-BE49-F238E27FC236}">
                <a16:creationId xmlns:a16="http://schemas.microsoft.com/office/drawing/2014/main" id="{CB30DDD8-286A-43FE-81B3-E9B44D36FA28}"/>
              </a:ext>
            </a:extLst>
          </p:cNvPr>
          <p:cNvSpPr/>
          <p:nvPr/>
        </p:nvSpPr>
        <p:spPr bwMode="auto">
          <a:xfrm>
            <a:off x="6998755" y="1639145"/>
            <a:ext cx="5035331" cy="84413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Arial" panose="020B0604020202020204" pitchFamily="34" charset="0"/>
              <a:ea typeface="Segoe UI" pitchFamily="34" charset="0"/>
              <a:cs typeface="Arial" panose="020B0604020202020204" pitchFamily="34" charset="0"/>
            </a:endParaRPr>
          </a:p>
        </p:txBody>
      </p:sp>
    </p:spTree>
    <p:extLst>
      <p:ext uri="{BB962C8B-B14F-4D97-AF65-F5344CB8AC3E}">
        <p14:creationId xmlns:p14="http://schemas.microsoft.com/office/powerpoint/2010/main" val="329799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P spid="91" grpId="0" animBg="1"/>
      <p:bldP spid="91"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2.4|24.7|92.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ontrol xmlns="http://schemas.microsoft.com/VisualStudio/2011/storyboarding/control">
  <Id Name="70d19f68-adcd-4021-95b9-111e39013798" Revision="1" Stencil="System.MyShapes" StencilVersion="1.0"/>
</Control>
</file>

<file path=customXml/item2.xml><?xml version="1.0" encoding="utf-8"?>
<Control xmlns="http://schemas.microsoft.com/VisualStudio/2011/storyboarding/control">
  <Id Name="70d19f68-adcd-4021-95b9-111e39013798" Revision="1" Stencil="System.MyShapes" StencilVersion="1.0"/>
</Control>
</file>

<file path=customXml/itemProps1.xml><?xml version="1.0" encoding="utf-8"?>
<ds:datastoreItem xmlns:ds="http://schemas.openxmlformats.org/officeDocument/2006/customXml" ds:itemID="{21A078F2-2CE7-4A00-AFB0-A6144267802C}">
  <ds:schemaRefs>
    <ds:schemaRef ds:uri="http://schemas.microsoft.com/VisualStudio/2011/storyboarding/control"/>
  </ds:schemaRefs>
</ds:datastoreItem>
</file>

<file path=customXml/itemProps2.xml><?xml version="1.0" encoding="utf-8"?>
<ds:datastoreItem xmlns:ds="http://schemas.openxmlformats.org/officeDocument/2006/customXml" ds:itemID="{3D2DABB3-6646-48C4-BE5A-7BF5800B8A2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13260</TotalTime>
  <Words>15560</Words>
  <Application>Microsoft Macintosh PowerPoint</Application>
  <PresentationFormat>Widescreen</PresentationFormat>
  <Paragraphs>3123</Paragraphs>
  <Slides>215</Slides>
  <Notes>152</Notes>
  <HiddenSlides>11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215</vt:i4>
      </vt:variant>
    </vt:vector>
  </HeadingPairs>
  <TitlesOfParts>
    <vt:vector size="219" baseType="lpstr">
      <vt:lpstr>Arial</vt:lpstr>
      <vt:lpstr>Calibri</vt:lpstr>
      <vt:lpstr>Calibri Light</vt:lpstr>
      <vt:lpstr>Office Theme</vt:lpstr>
      <vt:lpstr>Azure Cosmos DB Technical Deep Dive</vt:lpstr>
      <vt:lpstr>Azure Cosmos DB     </vt:lpstr>
      <vt:lpstr>PowerPoint Presentation</vt:lpstr>
      <vt:lpstr>PowerPoint Presentation</vt:lpstr>
      <vt:lpstr>PowerPoint Presentation</vt:lpstr>
      <vt:lpstr>Overview  &amp; Value Proposition</vt:lpstr>
      <vt:lpstr>Elastically Scale Storage and Throughput</vt:lpstr>
      <vt:lpstr>Guaranteed Low Latency</vt:lpstr>
      <vt:lpstr>Turnkey Global Distribution</vt:lpstr>
      <vt:lpstr>Five Well-Defined Consistency Models</vt:lpstr>
      <vt:lpstr>Multiple Data Models and API’s</vt:lpstr>
      <vt:lpstr>Handle any Data with no Schema or Indexing Required</vt:lpstr>
      <vt:lpstr>Comprehensive SLA’s</vt:lpstr>
      <vt:lpstr>Trust your Data to Industry-Leading Security &amp; Compliance</vt:lpstr>
      <vt:lpstr>Resource Model</vt:lpstr>
      <vt:lpstr>Resource Model</vt:lpstr>
      <vt:lpstr>Account URI and Credentials</vt:lpstr>
      <vt:lpstr>Creating Account</vt:lpstr>
      <vt:lpstr>Database Representations</vt:lpstr>
      <vt:lpstr>Container Representations</vt:lpstr>
      <vt:lpstr>Creating Collections – SQL API</vt:lpstr>
      <vt:lpstr>Container-Level Resources</vt:lpstr>
      <vt:lpstr>System Internals</vt:lpstr>
      <vt:lpstr>PowerPoint Presentation</vt:lpstr>
      <vt:lpstr>PowerPoint Presentation</vt:lpstr>
      <vt:lpstr>Request Units &amp; Billing</vt:lpstr>
      <vt:lpstr>PowerPoint Presentation</vt:lpstr>
      <vt:lpstr>Request Units</vt:lpstr>
      <vt:lpstr>Request Units</vt:lpstr>
      <vt:lpstr>Request Units- Provisioned throughput</vt:lpstr>
      <vt:lpstr>Scaling RU/s using .NET SDK</vt:lpstr>
      <vt:lpstr>PowerPoint Presentation</vt:lpstr>
      <vt:lpstr>PowerPoint Presentation</vt:lpstr>
      <vt:lpstr>Database vs Container Level Throughput</vt:lpstr>
      <vt:lpstr>PowerPoint Presentation</vt:lpstr>
      <vt:lpstr>Cosmos DB reserved Capacity can provide up to 65% savings</vt:lpstr>
      <vt:lpstr>Azure Cosmos DB Reserved Capacity</vt:lpstr>
      <vt:lpstr>Cosmos DB Provisioned Throughput FAQ</vt:lpstr>
      <vt:lpstr>Data Modeling</vt:lpstr>
      <vt:lpstr>For guidance in delivering this section please view the following:</vt:lpstr>
      <vt:lpstr>Data Modeling</vt:lpstr>
      <vt:lpstr>2 Extremes </vt:lpstr>
      <vt:lpstr>PowerPoint Presentation</vt:lpstr>
      <vt:lpstr>PowerPoint Presentation</vt:lpstr>
      <vt:lpstr>PowerPoint Presentation</vt:lpstr>
      <vt:lpstr>Modeling challenge #1: To embed or reference?</vt:lpstr>
      <vt:lpstr>PowerPoint Presentation</vt:lpstr>
      <vt:lpstr>PowerPoint Presentation</vt:lpstr>
      <vt:lpstr>PowerPoint Presentation</vt:lpstr>
      <vt:lpstr>PowerPoint Presentation</vt:lpstr>
      <vt:lpstr>PowerPoint Presentation</vt:lpstr>
      <vt:lpstr>PowerPoint Presentation</vt:lpstr>
      <vt:lpstr>When To Reference #1</vt:lpstr>
      <vt:lpstr>When To Reference #2</vt:lpstr>
      <vt:lpstr>When To Reference #3</vt:lpstr>
      <vt:lpstr>When To Reference #4</vt:lpstr>
      <vt:lpstr>When To Reference Summary</vt:lpstr>
      <vt:lpstr>But wait, you can do both!</vt:lpstr>
      <vt:lpstr>Modelling Challenge #2: What entities go into a collection? </vt:lpstr>
      <vt:lpstr>Option 2: Multiple entities per collection </vt:lpstr>
      <vt:lpstr>PowerPoint Presentation</vt:lpstr>
      <vt:lpstr>PowerPoint Presentation</vt:lpstr>
      <vt:lpstr>Handle any data with no schema or indexing required</vt:lpstr>
      <vt:lpstr>Indexing Policies</vt:lpstr>
      <vt:lpstr>Indexing JSON Documents</vt:lpstr>
      <vt:lpstr>Indexing JSON Documents</vt:lpstr>
      <vt:lpstr>Indexing JSON Documents</vt:lpstr>
      <vt:lpstr>Inverted Index</vt:lpstr>
      <vt:lpstr>Indexing Policy</vt:lpstr>
      <vt:lpstr>Online Index Transformations</vt:lpstr>
      <vt:lpstr>Index Tuning</vt:lpstr>
      <vt:lpstr>Best Practices</vt:lpstr>
      <vt:lpstr>Partitioning</vt:lpstr>
      <vt:lpstr>Partitioning</vt:lpstr>
      <vt:lpstr>PowerPoint Presentation</vt:lpstr>
      <vt:lpstr>Partitioning</vt:lpstr>
      <vt:lpstr>Partitions</vt:lpstr>
      <vt:lpstr>Partitions</vt:lpstr>
      <vt:lpstr>Partitions</vt:lpstr>
      <vt:lpstr>RU’s divided among Partitions</vt:lpstr>
      <vt:lpstr>Partitions</vt:lpstr>
      <vt:lpstr>Partition Key Storage Limits</vt:lpstr>
      <vt:lpstr>Design Patterns for Large Partition Keys</vt:lpstr>
      <vt:lpstr>Design Patterns For Large Partition Keys </vt:lpstr>
      <vt:lpstr>Hot/Cold Partitions</vt:lpstr>
      <vt:lpstr>Query Fan-Out</vt:lpstr>
      <vt:lpstr>Cross-Partition SDK Example</vt:lpstr>
      <vt:lpstr>Cross-Partition SDK Example</vt:lpstr>
      <vt:lpstr>Cross-Partition SDK Example</vt:lpstr>
      <vt:lpstr>Cross-Partition Query</vt:lpstr>
      <vt:lpstr>Query Fan-Out</vt:lpstr>
      <vt:lpstr>Query Fan-Out</vt:lpstr>
      <vt:lpstr>Query Fan-Out</vt:lpstr>
      <vt:lpstr>Client-Side Query Fan-Out</vt:lpstr>
      <vt:lpstr>Review: Choosing a partition Key</vt:lpstr>
      <vt:lpstr>Review: Choosing a partition Key</vt:lpstr>
      <vt:lpstr>Partition Design</vt:lpstr>
      <vt:lpstr>Partition Key Choices</vt:lpstr>
      <vt:lpstr>Partition Key Choices</vt:lpstr>
      <vt:lpstr>Partitioning FAQ</vt:lpstr>
      <vt:lpstr>Query with SQL API</vt:lpstr>
      <vt:lpstr>Querying</vt:lpstr>
      <vt:lpstr>SQL Query Syntax</vt:lpstr>
      <vt:lpstr>SQL Query Syntax - Where</vt:lpstr>
      <vt:lpstr>SQL Query Syntax - Projection</vt:lpstr>
      <vt:lpstr>SQL Query Syntax - Projection</vt:lpstr>
      <vt:lpstr>Intra-Document Join</vt:lpstr>
      <vt:lpstr>Intra-Document Join</vt:lpstr>
      <vt:lpstr>Intra-Document Join</vt:lpstr>
      <vt:lpstr>Intra-Document Join</vt:lpstr>
      <vt:lpstr>Paginated Query Results</vt:lpstr>
      <vt:lpstr>Paginated Query Results</vt:lpstr>
      <vt:lpstr>Paginated Query Results</vt:lpstr>
      <vt:lpstr>Sql Query Parametrization</vt:lpstr>
      <vt:lpstr>SQL Query In Linq</vt:lpstr>
      <vt:lpstr>Query Tuning</vt:lpstr>
      <vt:lpstr>Query Tuning</vt:lpstr>
      <vt:lpstr>Client Query Parallelism</vt:lpstr>
      <vt:lpstr>Client Response Buffer</vt:lpstr>
      <vt:lpstr>SDK Query Options</vt:lpstr>
      <vt:lpstr>SDK Query Options</vt:lpstr>
      <vt:lpstr>Review Of Request Units</vt:lpstr>
      <vt:lpstr>Measuring RU Charge</vt:lpstr>
      <vt:lpstr>Measuring RU Charge</vt:lpstr>
      <vt:lpstr>RU Charge Measurement Example</vt:lpstr>
      <vt:lpstr>RU Charge Measurement Example</vt:lpstr>
      <vt:lpstr>RU Charge Measurement Example</vt:lpstr>
      <vt:lpstr>Validating Provisioned Throughput Choice</vt:lpstr>
      <vt:lpstr>Cross-Partition Aggregate</vt:lpstr>
      <vt:lpstr>Bounded Location Search Using Geo-Data</vt:lpstr>
      <vt:lpstr>Distance From Center Point Search</vt:lpstr>
      <vt:lpstr>Polygon Shape Search</vt:lpstr>
      <vt:lpstr>Server-Side Programming</vt:lpstr>
      <vt:lpstr>Programming</vt:lpstr>
      <vt:lpstr>Stored Procedures</vt:lpstr>
      <vt:lpstr>Simple Stored Procedure</vt:lpstr>
      <vt:lpstr>Multi-Document Transactions</vt:lpstr>
      <vt:lpstr>Bounded Execution</vt:lpstr>
      <vt:lpstr>Transaction Continuation Model</vt:lpstr>
      <vt:lpstr>CONTROL FLOW</vt:lpstr>
      <vt:lpstr>Stored Procedure Control Flow</vt:lpstr>
      <vt:lpstr>Stored Procedure Control Flow</vt:lpstr>
      <vt:lpstr>Rolling Back Transactions</vt:lpstr>
      <vt:lpstr>Transaction Rollback in Stored Procedure</vt:lpstr>
      <vt:lpstr>Debugging Stored Procedures</vt:lpstr>
      <vt:lpstr>Debugging Stored Procedures</vt:lpstr>
      <vt:lpstr>Debugging Stored Procedures</vt:lpstr>
      <vt:lpstr>Authoring Stored Procedures</vt:lpstr>
      <vt:lpstr>User-Defined Functions</vt:lpstr>
      <vt:lpstr>User-Defined Function Definition</vt:lpstr>
      <vt:lpstr>User-Defined Function Usage In Queries</vt:lpstr>
      <vt:lpstr>Authoring User-Defined Functions</vt:lpstr>
      <vt:lpstr>Concurrency</vt:lpstr>
      <vt:lpstr>Write Optimized Database Engine</vt:lpstr>
      <vt:lpstr>Control Concurrency Using Etags</vt:lpstr>
      <vt:lpstr>PowerPoint Presentation</vt:lpstr>
      <vt:lpstr>Control Concurrency Using Etags</vt:lpstr>
      <vt:lpstr>Global Distribution</vt:lpstr>
      <vt:lpstr>Multi-Master – Read/Write in any region</vt:lpstr>
      <vt:lpstr>How to use it</vt:lpstr>
      <vt:lpstr>How to use it</vt:lpstr>
      <vt:lpstr>How to use it</vt:lpstr>
      <vt:lpstr>What happens if region goes down?</vt:lpstr>
      <vt:lpstr>Consistency</vt:lpstr>
      <vt:lpstr>PowerPoint Presentation</vt:lpstr>
      <vt:lpstr>CAP Theorem</vt:lpstr>
      <vt:lpstr>PowerPoint Presentation</vt:lpstr>
      <vt:lpstr>PowerPoint Presentation</vt:lpstr>
      <vt:lpstr>PowerPoint Presentation</vt:lpstr>
      <vt:lpstr>PowerPoint Presentation</vt:lpstr>
      <vt:lpstr>PowerPoint Presentation</vt:lpstr>
      <vt:lpstr>CAP Theorem</vt:lpstr>
      <vt:lpstr>What about in a normally functioning system?</vt:lpstr>
      <vt:lpstr>PowerPoint Presentation</vt:lpstr>
      <vt:lpstr>PowerPoint Presentation</vt:lpstr>
      <vt:lpstr>PowerPoint Presentation</vt:lpstr>
      <vt:lpstr>What about in a normally functioning system?</vt:lpstr>
      <vt:lpstr>Programmable Data Consistency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Music notes visualization</vt:lpstr>
      <vt:lpstr>Change Feed</vt:lpstr>
      <vt:lpstr>Cosmos DB Change Feed</vt:lpstr>
      <vt:lpstr>PowerPoint Presentation</vt:lpstr>
      <vt:lpstr>Common Scenarios </vt:lpstr>
      <vt:lpstr>PowerPoint Presentation</vt:lpstr>
      <vt:lpstr>Common Scenarios </vt:lpstr>
      <vt:lpstr>Common Scenarios </vt:lpstr>
      <vt:lpstr>3 Different ways to use the Change Feed</vt:lpstr>
      <vt:lpstr>Using the Change Feed Processor Library</vt:lpstr>
      <vt:lpstr>PowerPoint Presentation</vt:lpstr>
      <vt:lpstr>Change Feed Processor – Interface Implementation</vt:lpstr>
      <vt:lpstr>Change Feed Processor - Registration</vt:lpstr>
      <vt:lpstr>PowerPoint Presentation</vt:lpstr>
      <vt:lpstr>PowerPoint Presentation</vt:lpstr>
      <vt:lpstr>Troubleshooting</vt:lpstr>
      <vt:lpstr>Analyzing HTTP Responses</vt:lpstr>
      <vt:lpstr>Errors- Exceptions handling</vt:lpstr>
      <vt:lpstr>Monitoring</vt:lpstr>
      <vt:lpstr>Response Status Codes</vt:lpstr>
      <vt:lpstr>Response Status Codes</vt:lpstr>
      <vt:lpstr>Response Headers</vt:lpstr>
      <vt:lpstr>Response Headers</vt:lpstr>
      <vt:lpstr>Viewing REST API Response Metadata</vt:lpstr>
      <vt:lpstr>Identifying Rate Limiting</vt:lpstr>
      <vt:lpstr>Logging</vt:lpstr>
      <vt:lpstr>Viewing Logs in Log Analytics</vt:lpstr>
      <vt:lpstr>Viewing Logs in Log Analytics</vt:lpstr>
      <vt:lpstr>Hands-On Exercise  Troubleshooting Failed and RATE LIMITED Requests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Liu</dc:creator>
  <cp:lastModifiedBy>Sashank Pappu</cp:lastModifiedBy>
  <cp:revision>27</cp:revision>
  <dcterms:created xsi:type="dcterms:W3CDTF">2017-02-06T09:01:24Z</dcterms:created>
  <dcterms:modified xsi:type="dcterms:W3CDTF">2019-05-13T05:58:13Z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andrl@microsoft.com</vt:lpwstr>
  </property>
  <property fmtid="{D5CDD505-2E9C-101B-9397-08002B2CF9AE}" pid="6" name="MSIP_Label_f42aa342-8706-4288-bd11-ebb85995028c_SetDate">
    <vt:lpwstr>2017-07-27T16:46:54.6934341-07:00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Tfs.IsStoryboard">
    <vt:bool>true</vt:bool>
  </property>
</Properties>
</file>